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7"/>
  </p:notesMasterIdLst>
  <p:sldIdLst>
    <p:sldId id="256" r:id="rId2"/>
    <p:sldId id="258" r:id="rId3"/>
    <p:sldId id="257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7" r:id="rId16"/>
    <p:sldId id="279" r:id="rId17"/>
    <p:sldId id="278" r:id="rId18"/>
    <p:sldId id="270" r:id="rId19"/>
    <p:sldId id="271" r:id="rId20"/>
    <p:sldId id="291" r:id="rId21"/>
    <p:sldId id="272" r:id="rId22"/>
    <p:sldId id="273" r:id="rId23"/>
    <p:sldId id="274" r:id="rId24"/>
    <p:sldId id="276" r:id="rId25"/>
    <p:sldId id="275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</p:sldIdLst>
  <p:sldSz cx="6858000" cy="9906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12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15F9A"/>
    <a:srgbClr val="FFFFFF"/>
    <a:srgbClr val="0E2841"/>
    <a:srgbClr val="12110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 showGuides="1">
      <p:cViewPr>
        <p:scale>
          <a:sx n="125" d="100"/>
          <a:sy n="125" d="100"/>
        </p:scale>
        <p:origin x="2052" y="-3312"/>
      </p:cViewPr>
      <p:guideLst>
        <p:guide orient="horz" pos="3120"/>
        <p:guide pos="216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83" d="100"/>
          <a:sy n="83" d="100"/>
        </p:scale>
        <p:origin x="3284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B67BF2-D20D-48B3-BBC7-27241C9772DC}" type="datetimeFigureOut">
              <a:rPr lang="ko-KR" altLang="en-US" smtClean="0"/>
              <a:t>2024-04-16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2360613" y="1143000"/>
            <a:ext cx="213677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B897EA-4018-4F47-AD8E-0E212F57DF7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293527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 descr="텍스트, 포스터, 그래픽 디자인, 일러스트레이션이(가) 표시된 사진&#10;&#10;자동 생성된 설명">
            <a:extLst>
              <a:ext uri="{FF2B5EF4-FFF2-40B4-BE49-F238E27FC236}">
                <a16:creationId xmlns:a16="http://schemas.microsoft.com/office/drawing/2014/main" id="{77D9C44E-A4AC-AFF1-F94C-0CC86EC4A1B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4607"/>
            <a:ext cx="6858000" cy="9696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23908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120" userDrawn="1">
          <p15:clr>
            <a:srgbClr val="FBAE40"/>
          </p15:clr>
        </p15:guide>
        <p15:guide id="2" pos="216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426283"/>
            <a:ext cx="3471863" cy="7039681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E5D081-BF9D-4390-B71C-F1EAF3D8DD49}" type="datetimeFigureOut">
              <a:rPr lang="ko-KR" altLang="en-US" smtClean="0"/>
              <a:t>2024-04-16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8D3840-25CB-4E6E-B712-6F7BB32E2F4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454072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426283"/>
            <a:ext cx="3471863" cy="7039681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ko-KR" altLang="en-US"/>
              <a:t>그림을 추가하려면 아이콘을 클릭하십시오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E5D081-BF9D-4390-B71C-F1EAF3D8DD49}" type="datetimeFigureOut">
              <a:rPr lang="ko-KR" altLang="en-US" smtClean="0"/>
              <a:t>2024-04-16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8D3840-25CB-4E6E-B712-6F7BB32E2F4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345612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E5D081-BF9D-4390-B71C-F1EAF3D8DD49}" type="datetimeFigureOut">
              <a:rPr lang="ko-KR" altLang="en-US" smtClean="0"/>
              <a:t>2024-04-16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8D3840-25CB-4E6E-B712-6F7BB32E2F4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815347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527403"/>
            <a:ext cx="1478756" cy="8394877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527403"/>
            <a:ext cx="4350544" cy="8394877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E5D081-BF9D-4390-B71C-F1EAF3D8DD49}" type="datetimeFigureOut">
              <a:rPr lang="ko-KR" altLang="en-US" smtClean="0"/>
              <a:t>2024-04-16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8D3840-25CB-4E6E-B712-6F7BB32E2F4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479347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직사각형 6">
            <a:extLst>
              <a:ext uri="{FF2B5EF4-FFF2-40B4-BE49-F238E27FC236}">
                <a16:creationId xmlns:a16="http://schemas.microsoft.com/office/drawing/2014/main" id="{6DCA05A1-0778-7978-B6B1-D2A9076C6669}"/>
              </a:ext>
            </a:extLst>
          </p:cNvPr>
          <p:cNvSpPr/>
          <p:nvPr userDrawn="1"/>
        </p:nvSpPr>
        <p:spPr>
          <a:xfrm>
            <a:off x="4426857" y="-1720"/>
            <a:ext cx="2431143" cy="990772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D28E1D16-FB34-DBFB-C282-5ACEF2FDF7D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94817" y="698904"/>
            <a:ext cx="3023675" cy="155080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50D045A-FAA7-A593-1B9C-709CF42D15CF}"/>
              </a:ext>
            </a:extLst>
          </p:cNvPr>
          <p:cNvSpPr txBox="1"/>
          <p:nvPr userDrawn="1"/>
        </p:nvSpPr>
        <p:spPr>
          <a:xfrm rot="921147">
            <a:off x="4702213" y="2311551"/>
            <a:ext cx="1832553" cy="461665"/>
          </a:xfrm>
          <a:prstGeom prst="rect">
            <a:avLst/>
          </a:prstGeom>
          <a:noFill/>
        </p:spPr>
        <p:txBody>
          <a:bodyPr wrap="none" rtlCol="0">
            <a:prstTxWarp prst="textArchUp">
              <a:avLst/>
            </a:prstTxWarp>
            <a:spAutoFit/>
          </a:bodyPr>
          <a:lstStyle/>
          <a:p>
            <a:pPr algn="ctr"/>
            <a:r>
              <a:rPr lang="ko-KR" altLang="en-US" sz="12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드론으로</a:t>
            </a:r>
            <a:r>
              <a:rPr lang="ko-KR" altLang="en-US" sz="12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 실현하는 세상</a:t>
            </a:r>
            <a:endParaRPr lang="en-US" altLang="ko-KR" sz="12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ea"/>
              <a:ea typeface="+mj-ea"/>
            </a:endParaRPr>
          </a:p>
          <a:p>
            <a:pPr algn="ctr"/>
            <a:r>
              <a:rPr lang="en-US" altLang="ko-KR" sz="12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Drones Come True!</a:t>
            </a:r>
            <a:endParaRPr lang="ko-KR" altLang="en-US" sz="20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ea"/>
              <a:ea typeface="+mj-ea"/>
            </a:endParaRPr>
          </a:p>
        </p:txBody>
      </p:sp>
      <p:pic>
        <p:nvPicPr>
          <p:cNvPr id="17" name="그림 16">
            <a:extLst>
              <a:ext uri="{FF2B5EF4-FFF2-40B4-BE49-F238E27FC236}">
                <a16:creationId xmlns:a16="http://schemas.microsoft.com/office/drawing/2014/main" id="{BC4B74EE-CFF0-1165-D6C2-E7DE45C7AEE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39765" y="2399966"/>
            <a:ext cx="5178469" cy="4349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99669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E5D081-BF9D-4390-B71C-F1EAF3D8DD49}" type="datetimeFigureOut">
              <a:rPr lang="ko-KR" altLang="en-US" smtClean="0"/>
              <a:t>2024-04-16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8D3840-25CB-4E6E-B712-6F7BB32E2F45}" type="slidenum">
              <a:rPr lang="ko-KR" altLang="en-US" smtClean="0"/>
              <a:t>‹#›</a:t>
            </a:fld>
            <a:endParaRPr lang="ko-KR" altLang="en-US"/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id="{2BA0D04D-E191-ED2D-8EDC-14C91E92A0F1}"/>
              </a:ext>
            </a:extLst>
          </p:cNvPr>
          <p:cNvSpPr/>
          <p:nvPr userDrawn="1"/>
        </p:nvSpPr>
        <p:spPr>
          <a:xfrm>
            <a:off x="0" y="0"/>
            <a:ext cx="6858000" cy="9906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11" name="그룹 10">
            <a:extLst>
              <a:ext uri="{FF2B5EF4-FFF2-40B4-BE49-F238E27FC236}">
                <a16:creationId xmlns:a16="http://schemas.microsoft.com/office/drawing/2014/main" id="{5473823C-3112-6C5A-8B9C-B7BEA11DB7D8}"/>
              </a:ext>
            </a:extLst>
          </p:cNvPr>
          <p:cNvGrpSpPr/>
          <p:nvPr userDrawn="1"/>
        </p:nvGrpSpPr>
        <p:grpSpPr>
          <a:xfrm>
            <a:off x="323399" y="666009"/>
            <a:ext cx="6211202" cy="9239991"/>
            <a:chOff x="323398" y="666009"/>
            <a:chExt cx="6211202" cy="9239991"/>
          </a:xfrm>
        </p:grpSpPr>
        <p:sp>
          <p:nvSpPr>
            <p:cNvPr id="9" name="사각형: 둥근 모서리 8">
              <a:extLst>
                <a:ext uri="{FF2B5EF4-FFF2-40B4-BE49-F238E27FC236}">
                  <a16:creationId xmlns:a16="http://schemas.microsoft.com/office/drawing/2014/main" id="{71B4758F-7434-763B-3552-244121C13002}"/>
                </a:ext>
              </a:extLst>
            </p:cNvPr>
            <p:cNvSpPr/>
            <p:nvPr userDrawn="1"/>
          </p:nvSpPr>
          <p:spPr>
            <a:xfrm>
              <a:off x="323399" y="666009"/>
              <a:ext cx="6211201" cy="9239991"/>
            </a:xfrm>
            <a:prstGeom prst="roundRect">
              <a:avLst>
                <a:gd name="adj" fmla="val 97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0" name="사각형: 둥근 모서리 9">
              <a:extLst>
                <a:ext uri="{FF2B5EF4-FFF2-40B4-BE49-F238E27FC236}">
                  <a16:creationId xmlns:a16="http://schemas.microsoft.com/office/drawing/2014/main" id="{FE958773-3126-A4B9-19D2-58F374CE0167}"/>
                </a:ext>
              </a:extLst>
            </p:cNvPr>
            <p:cNvSpPr/>
            <p:nvPr userDrawn="1"/>
          </p:nvSpPr>
          <p:spPr>
            <a:xfrm>
              <a:off x="323398" y="8374743"/>
              <a:ext cx="6211201" cy="1531257"/>
            </a:xfrm>
            <a:prstGeom prst="roundRect">
              <a:avLst>
                <a:gd name="adj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5796616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120" userDrawn="1">
          <p15:clr>
            <a:srgbClr val="FBAE40"/>
          </p15:clr>
        </p15:guide>
        <p15:guide id="2" pos="216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직사각형 6">
            <a:extLst>
              <a:ext uri="{FF2B5EF4-FFF2-40B4-BE49-F238E27FC236}">
                <a16:creationId xmlns:a16="http://schemas.microsoft.com/office/drawing/2014/main" id="{6DCA05A1-0778-7978-B6B1-D2A9076C6669}"/>
              </a:ext>
            </a:extLst>
          </p:cNvPr>
          <p:cNvSpPr/>
          <p:nvPr userDrawn="1"/>
        </p:nvSpPr>
        <p:spPr>
          <a:xfrm>
            <a:off x="0" y="0"/>
            <a:ext cx="6858000" cy="9906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657926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사각형: 둥근 모서리 5">
            <a:extLst>
              <a:ext uri="{FF2B5EF4-FFF2-40B4-BE49-F238E27FC236}">
                <a16:creationId xmlns:a16="http://schemas.microsoft.com/office/drawing/2014/main" id="{2E2F4DF5-0D8A-6FE8-533C-4659B580F927}"/>
              </a:ext>
            </a:extLst>
          </p:cNvPr>
          <p:cNvSpPr/>
          <p:nvPr userDrawn="1"/>
        </p:nvSpPr>
        <p:spPr>
          <a:xfrm>
            <a:off x="282909" y="169244"/>
            <a:ext cx="6292182" cy="9567512"/>
          </a:xfrm>
          <a:prstGeom prst="roundRect">
            <a:avLst>
              <a:gd name="adj" fmla="val 1234"/>
            </a:avLst>
          </a:prstGeom>
          <a:noFill/>
          <a:ln w="6350">
            <a:solidFill>
              <a:srgbClr val="0E284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7" name="그림 6" descr="텍스트, 포스터, 그래픽 디자인, 일러스트레이션이(가) 표시된 사진&#10;&#10;자동 생성된 설명">
            <a:extLst>
              <a:ext uri="{FF2B5EF4-FFF2-40B4-BE49-F238E27FC236}">
                <a16:creationId xmlns:a16="http://schemas.microsoft.com/office/drawing/2014/main" id="{72548A33-FC0E-5F8C-872B-B357A3A955D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76" b="64088"/>
          <a:stretch/>
        </p:blipFill>
        <p:spPr>
          <a:xfrm>
            <a:off x="2708629" y="219859"/>
            <a:ext cx="1440743" cy="675015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6CEF281F-309F-66D6-5C78-44160776705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35000"/>
          </a:blip>
          <a:stretch>
            <a:fillRect/>
          </a:stretch>
        </p:blipFill>
        <p:spPr>
          <a:xfrm>
            <a:off x="666271" y="8246225"/>
            <a:ext cx="1327095" cy="119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4812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637014"/>
            <a:ext cx="2914650" cy="6285266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637014"/>
            <a:ext cx="2914650" cy="6285266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E5D081-BF9D-4390-B71C-F1EAF3D8DD49}" type="datetimeFigureOut">
              <a:rPr lang="ko-KR" altLang="en-US" smtClean="0"/>
              <a:t>2024-04-16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8D3840-25CB-4E6E-B712-6F7BB32E2F4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03209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527405"/>
            <a:ext cx="5915025" cy="1914702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428347"/>
            <a:ext cx="2901255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618442"/>
            <a:ext cx="2901255" cy="5322183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428347"/>
            <a:ext cx="2915543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618442"/>
            <a:ext cx="2915543" cy="5322183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E5D081-BF9D-4390-B71C-F1EAF3D8DD49}" type="datetimeFigureOut">
              <a:rPr lang="ko-KR" altLang="en-US" smtClean="0"/>
              <a:t>2024-04-16</a:t>
            </a:fld>
            <a:endParaRPr lang="ko-KR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8D3840-25CB-4E6E-B712-6F7BB32E2F4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535107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E5D081-BF9D-4390-B71C-F1EAF3D8DD49}" type="datetimeFigureOut">
              <a:rPr lang="ko-KR" altLang="en-US" smtClean="0"/>
              <a:t>2024-04-16</a:t>
            </a:fld>
            <a:endParaRPr lang="ko-KR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8D3840-25CB-4E6E-B712-6F7BB32E2F4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358169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E5D081-BF9D-4390-B71C-F1EAF3D8DD49}" type="datetimeFigureOut">
              <a:rPr lang="ko-KR" altLang="en-US" smtClean="0"/>
              <a:t>2024-04-16</a:t>
            </a:fld>
            <a:endParaRPr lang="ko-KR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8D3840-25CB-4E6E-B712-6F7BB32E2F4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740106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527405"/>
            <a:ext cx="5915025" cy="1914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637014"/>
            <a:ext cx="5915025" cy="6285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2E5D081-BF9D-4390-B71C-F1EAF3D8DD49}" type="datetimeFigureOut">
              <a:rPr lang="ko-KR" altLang="en-US" smtClean="0"/>
              <a:t>2024-04-16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68D3840-25CB-4E6E-B712-6F7BB32E2F4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059834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2" r:id="rId2"/>
    <p:sldLayoutId id="2147483662" r:id="rId3"/>
    <p:sldLayoutId id="2147483663" r:id="rId4"/>
    <p:sldLayoutId id="214748367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</p:sldLayoutIdLst>
  <p:txStyles>
    <p:titleStyle>
      <a:lvl1pPr algn="l" defTabSz="685800" rtl="0" eaLnBrk="1" latinLnBrk="1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1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1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1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1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1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1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1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1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1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12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12" Type="http://schemas.openxmlformats.org/officeDocument/2006/relationships/image" Target="../media/image31.png"/><Relationship Id="rId17" Type="http://schemas.openxmlformats.org/officeDocument/2006/relationships/image" Target="../media/image36.png"/><Relationship Id="rId2" Type="http://schemas.openxmlformats.org/officeDocument/2006/relationships/image" Target="../media/image21.png"/><Relationship Id="rId16" Type="http://schemas.openxmlformats.org/officeDocument/2006/relationships/image" Target="../media/image3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5" Type="http://schemas.openxmlformats.org/officeDocument/2006/relationships/image" Target="../media/image34.pn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Relationship Id="rId14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8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12" Type="http://schemas.openxmlformats.org/officeDocument/2006/relationships/image" Target="../media/image47.png"/><Relationship Id="rId2" Type="http://schemas.openxmlformats.org/officeDocument/2006/relationships/image" Target="../media/image37.png"/><Relationship Id="rId16" Type="http://schemas.openxmlformats.org/officeDocument/2006/relationships/image" Target="../media/image5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1.png"/><Relationship Id="rId11" Type="http://schemas.openxmlformats.org/officeDocument/2006/relationships/image" Target="../media/image46.png"/><Relationship Id="rId5" Type="http://schemas.openxmlformats.org/officeDocument/2006/relationships/image" Target="../media/image40.png"/><Relationship Id="rId15" Type="http://schemas.openxmlformats.org/officeDocument/2006/relationships/image" Target="../media/image50.png"/><Relationship Id="rId10" Type="http://schemas.openxmlformats.org/officeDocument/2006/relationships/image" Target="../media/image45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Relationship Id="rId14" Type="http://schemas.openxmlformats.org/officeDocument/2006/relationships/image" Target="../media/image49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63.png"/><Relationship Id="rId18" Type="http://schemas.openxmlformats.org/officeDocument/2006/relationships/image" Target="../media/image68.png"/><Relationship Id="rId3" Type="http://schemas.openxmlformats.org/officeDocument/2006/relationships/image" Target="../media/image53.png"/><Relationship Id="rId21" Type="http://schemas.openxmlformats.org/officeDocument/2006/relationships/image" Target="../media/image71.png"/><Relationship Id="rId7" Type="http://schemas.openxmlformats.org/officeDocument/2006/relationships/image" Target="../media/image57.png"/><Relationship Id="rId12" Type="http://schemas.openxmlformats.org/officeDocument/2006/relationships/image" Target="../media/image62.png"/><Relationship Id="rId17" Type="http://schemas.openxmlformats.org/officeDocument/2006/relationships/image" Target="../media/image67.png"/><Relationship Id="rId2" Type="http://schemas.openxmlformats.org/officeDocument/2006/relationships/image" Target="../media/image52.png"/><Relationship Id="rId16" Type="http://schemas.openxmlformats.org/officeDocument/2006/relationships/image" Target="../media/image66.png"/><Relationship Id="rId20" Type="http://schemas.openxmlformats.org/officeDocument/2006/relationships/image" Target="../media/image7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6.png"/><Relationship Id="rId11" Type="http://schemas.openxmlformats.org/officeDocument/2006/relationships/image" Target="../media/image61.png"/><Relationship Id="rId5" Type="http://schemas.openxmlformats.org/officeDocument/2006/relationships/image" Target="../media/image55.png"/><Relationship Id="rId15" Type="http://schemas.openxmlformats.org/officeDocument/2006/relationships/image" Target="../media/image65.png"/><Relationship Id="rId10" Type="http://schemas.openxmlformats.org/officeDocument/2006/relationships/image" Target="../media/image60.png"/><Relationship Id="rId19" Type="http://schemas.openxmlformats.org/officeDocument/2006/relationships/image" Target="../media/image69.png"/><Relationship Id="rId4" Type="http://schemas.openxmlformats.org/officeDocument/2006/relationships/image" Target="../media/image54.png"/><Relationship Id="rId9" Type="http://schemas.openxmlformats.org/officeDocument/2006/relationships/image" Target="../media/image59.png"/><Relationship Id="rId14" Type="http://schemas.openxmlformats.org/officeDocument/2006/relationships/image" Target="../media/image64.png"/><Relationship Id="rId22" Type="http://schemas.openxmlformats.org/officeDocument/2006/relationships/image" Target="../media/image72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13" Type="http://schemas.openxmlformats.org/officeDocument/2006/relationships/image" Target="../media/image84.png"/><Relationship Id="rId18" Type="http://schemas.openxmlformats.org/officeDocument/2006/relationships/image" Target="../media/image89.png"/><Relationship Id="rId3" Type="http://schemas.openxmlformats.org/officeDocument/2006/relationships/image" Target="../media/image74.png"/><Relationship Id="rId21" Type="http://schemas.openxmlformats.org/officeDocument/2006/relationships/image" Target="../media/image92.png"/><Relationship Id="rId7" Type="http://schemas.openxmlformats.org/officeDocument/2006/relationships/image" Target="../media/image78.png"/><Relationship Id="rId12" Type="http://schemas.openxmlformats.org/officeDocument/2006/relationships/image" Target="../media/image83.png"/><Relationship Id="rId17" Type="http://schemas.openxmlformats.org/officeDocument/2006/relationships/image" Target="../media/image88.png"/><Relationship Id="rId2" Type="http://schemas.openxmlformats.org/officeDocument/2006/relationships/image" Target="../media/image73.png"/><Relationship Id="rId16" Type="http://schemas.openxmlformats.org/officeDocument/2006/relationships/image" Target="../media/image87.png"/><Relationship Id="rId20" Type="http://schemas.openxmlformats.org/officeDocument/2006/relationships/image" Target="../media/image9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7.png"/><Relationship Id="rId11" Type="http://schemas.openxmlformats.org/officeDocument/2006/relationships/image" Target="../media/image82.png"/><Relationship Id="rId24" Type="http://schemas.openxmlformats.org/officeDocument/2006/relationships/image" Target="../media/image95.png"/><Relationship Id="rId5" Type="http://schemas.openxmlformats.org/officeDocument/2006/relationships/image" Target="../media/image76.png"/><Relationship Id="rId15" Type="http://schemas.openxmlformats.org/officeDocument/2006/relationships/image" Target="../media/image86.png"/><Relationship Id="rId23" Type="http://schemas.openxmlformats.org/officeDocument/2006/relationships/image" Target="../media/image94.png"/><Relationship Id="rId10" Type="http://schemas.openxmlformats.org/officeDocument/2006/relationships/image" Target="../media/image81.png"/><Relationship Id="rId19" Type="http://schemas.openxmlformats.org/officeDocument/2006/relationships/image" Target="../media/image90.png"/><Relationship Id="rId4" Type="http://schemas.openxmlformats.org/officeDocument/2006/relationships/image" Target="../media/image75.png"/><Relationship Id="rId9" Type="http://schemas.openxmlformats.org/officeDocument/2006/relationships/image" Target="../media/image80.png"/><Relationship Id="rId14" Type="http://schemas.openxmlformats.org/officeDocument/2006/relationships/image" Target="../media/image85.png"/><Relationship Id="rId22" Type="http://schemas.openxmlformats.org/officeDocument/2006/relationships/image" Target="../media/image93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13" Type="http://schemas.openxmlformats.org/officeDocument/2006/relationships/image" Target="../media/image107.png"/><Relationship Id="rId3" Type="http://schemas.openxmlformats.org/officeDocument/2006/relationships/image" Target="../media/image97.png"/><Relationship Id="rId7" Type="http://schemas.openxmlformats.org/officeDocument/2006/relationships/image" Target="../media/image101.png"/><Relationship Id="rId12" Type="http://schemas.openxmlformats.org/officeDocument/2006/relationships/image" Target="../media/image106.png"/><Relationship Id="rId2" Type="http://schemas.openxmlformats.org/officeDocument/2006/relationships/image" Target="../media/image96.png"/><Relationship Id="rId16" Type="http://schemas.openxmlformats.org/officeDocument/2006/relationships/image" Target="../media/image11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0.png"/><Relationship Id="rId11" Type="http://schemas.openxmlformats.org/officeDocument/2006/relationships/image" Target="../media/image105.png"/><Relationship Id="rId5" Type="http://schemas.openxmlformats.org/officeDocument/2006/relationships/image" Target="../media/image99.png"/><Relationship Id="rId15" Type="http://schemas.openxmlformats.org/officeDocument/2006/relationships/image" Target="../media/image109.png"/><Relationship Id="rId10" Type="http://schemas.openxmlformats.org/officeDocument/2006/relationships/image" Target="../media/image104.png"/><Relationship Id="rId4" Type="http://schemas.openxmlformats.org/officeDocument/2006/relationships/image" Target="../media/image98.png"/><Relationship Id="rId9" Type="http://schemas.openxmlformats.org/officeDocument/2006/relationships/image" Target="../media/image103.png"/><Relationship Id="rId14" Type="http://schemas.openxmlformats.org/officeDocument/2006/relationships/image" Target="../media/image108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png"/><Relationship Id="rId13" Type="http://schemas.openxmlformats.org/officeDocument/2006/relationships/image" Target="../media/image122.png"/><Relationship Id="rId18" Type="http://schemas.openxmlformats.org/officeDocument/2006/relationships/image" Target="../media/image127.png"/><Relationship Id="rId3" Type="http://schemas.openxmlformats.org/officeDocument/2006/relationships/image" Target="../media/image112.png"/><Relationship Id="rId7" Type="http://schemas.openxmlformats.org/officeDocument/2006/relationships/image" Target="../media/image116.png"/><Relationship Id="rId12" Type="http://schemas.openxmlformats.org/officeDocument/2006/relationships/image" Target="../media/image121.png"/><Relationship Id="rId17" Type="http://schemas.openxmlformats.org/officeDocument/2006/relationships/image" Target="../media/image126.png"/><Relationship Id="rId2" Type="http://schemas.openxmlformats.org/officeDocument/2006/relationships/image" Target="../media/image111.png"/><Relationship Id="rId16" Type="http://schemas.openxmlformats.org/officeDocument/2006/relationships/image" Target="../media/image12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5.png"/><Relationship Id="rId11" Type="http://schemas.openxmlformats.org/officeDocument/2006/relationships/image" Target="../media/image120.png"/><Relationship Id="rId5" Type="http://schemas.openxmlformats.org/officeDocument/2006/relationships/image" Target="../media/image114.png"/><Relationship Id="rId15" Type="http://schemas.openxmlformats.org/officeDocument/2006/relationships/image" Target="../media/image124.png"/><Relationship Id="rId10" Type="http://schemas.openxmlformats.org/officeDocument/2006/relationships/image" Target="../media/image119.png"/><Relationship Id="rId19" Type="http://schemas.openxmlformats.org/officeDocument/2006/relationships/image" Target="../media/image128.png"/><Relationship Id="rId4" Type="http://schemas.openxmlformats.org/officeDocument/2006/relationships/image" Target="../media/image113.png"/><Relationship Id="rId9" Type="http://schemas.openxmlformats.org/officeDocument/2006/relationships/image" Target="../media/image118.png"/><Relationship Id="rId14" Type="http://schemas.openxmlformats.org/officeDocument/2006/relationships/image" Target="../media/image12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7" Type="http://schemas.openxmlformats.org/officeDocument/2006/relationships/image" Target="../media/image134.pn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3.png"/><Relationship Id="rId5" Type="http://schemas.openxmlformats.org/officeDocument/2006/relationships/image" Target="../media/image132.png"/><Relationship Id="rId4" Type="http://schemas.openxmlformats.org/officeDocument/2006/relationships/image" Target="../media/image13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>
            <a:extLst>
              <a:ext uri="{FF2B5EF4-FFF2-40B4-BE49-F238E27FC236}">
                <a16:creationId xmlns:a16="http://schemas.microsoft.com/office/drawing/2014/main" id="{890DFDD3-6C49-F411-48E3-17DA63924EBA}"/>
              </a:ext>
            </a:extLst>
          </p:cNvPr>
          <p:cNvSpPr/>
          <p:nvPr/>
        </p:nvSpPr>
        <p:spPr>
          <a:xfrm>
            <a:off x="2048825" y="4489108"/>
            <a:ext cx="2760350" cy="46389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A6690A3-B046-6F10-1C36-65058519321E}"/>
              </a:ext>
            </a:extLst>
          </p:cNvPr>
          <p:cNvSpPr txBox="1"/>
          <p:nvPr/>
        </p:nvSpPr>
        <p:spPr>
          <a:xfrm>
            <a:off x="2505510" y="4526686"/>
            <a:ext cx="1882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b="1" dirty="0">
                <a:solidFill>
                  <a:schemeClr val="bg1"/>
                </a:solidFill>
                <a:latin typeface="+mj-ea"/>
                <a:ea typeface="+mj-ea"/>
              </a:rPr>
              <a:t>전시참가 안내서</a:t>
            </a:r>
          </a:p>
        </p:txBody>
      </p:sp>
    </p:spTree>
    <p:extLst>
      <p:ext uri="{BB962C8B-B14F-4D97-AF65-F5344CB8AC3E}">
        <p14:creationId xmlns:p14="http://schemas.microsoft.com/office/powerpoint/2010/main" val="14653776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01EDA30-A58D-875B-6828-5BDE1356E0F8}"/>
              </a:ext>
            </a:extLst>
          </p:cNvPr>
          <p:cNvSpPr txBox="1"/>
          <p:nvPr/>
        </p:nvSpPr>
        <p:spPr>
          <a:xfrm>
            <a:off x="246743" y="188685"/>
            <a:ext cx="25122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b="1" dirty="0">
                <a:solidFill>
                  <a:schemeClr val="bg1"/>
                </a:solidFill>
                <a:latin typeface="+mj-ea"/>
                <a:ea typeface="+mj-ea"/>
              </a:rPr>
              <a:t>6. </a:t>
            </a:r>
            <a:r>
              <a:rPr lang="ko-KR" altLang="en-US" sz="1600" b="1" dirty="0">
                <a:solidFill>
                  <a:schemeClr val="bg1"/>
                </a:solidFill>
                <a:latin typeface="+mj-ea"/>
                <a:ea typeface="+mj-ea"/>
              </a:rPr>
              <a:t>전시품 반입</a:t>
            </a:r>
            <a:r>
              <a:rPr lang="en-US" altLang="ko-KR" sz="1600" b="1" dirty="0">
                <a:solidFill>
                  <a:schemeClr val="bg1"/>
                </a:solidFill>
                <a:latin typeface="+mj-ea"/>
                <a:ea typeface="+mj-ea"/>
              </a:rPr>
              <a:t>·</a:t>
            </a:r>
            <a:r>
              <a:rPr lang="ko-KR" altLang="en-US" sz="1600" b="1" dirty="0">
                <a:solidFill>
                  <a:schemeClr val="bg1"/>
                </a:solidFill>
                <a:latin typeface="+mj-ea"/>
                <a:ea typeface="+mj-ea"/>
              </a:rPr>
              <a:t>반출 안내</a:t>
            </a:r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id="{76917272-B8CE-B8CF-A709-FFD153947F79}"/>
              </a:ext>
            </a:extLst>
          </p:cNvPr>
          <p:cNvSpPr/>
          <p:nvPr/>
        </p:nvSpPr>
        <p:spPr>
          <a:xfrm>
            <a:off x="641218" y="939639"/>
            <a:ext cx="5575565" cy="338469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ADAD304-88B6-2A12-4055-FA794E3702E7}"/>
              </a:ext>
            </a:extLst>
          </p:cNvPr>
          <p:cNvSpPr txBox="1"/>
          <p:nvPr/>
        </p:nvSpPr>
        <p:spPr>
          <a:xfrm>
            <a:off x="641217" y="970373"/>
            <a:ext cx="190308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>
                <a:solidFill>
                  <a:schemeClr val="bg1"/>
                </a:solidFill>
                <a:latin typeface="+mn-ea"/>
              </a:rPr>
              <a:t>1. </a:t>
            </a:r>
            <a:r>
              <a:rPr lang="ko-KR" altLang="en-US" sz="1200" b="1" dirty="0">
                <a:solidFill>
                  <a:schemeClr val="bg1"/>
                </a:solidFill>
                <a:latin typeface="+mn-ea"/>
              </a:rPr>
              <a:t>전시품 반입</a:t>
            </a:r>
            <a:r>
              <a:rPr lang="en-US" altLang="ko-KR" sz="1200" b="1" dirty="0">
                <a:solidFill>
                  <a:schemeClr val="bg1"/>
                </a:solidFill>
                <a:latin typeface="+mn-ea"/>
              </a:rPr>
              <a:t>·</a:t>
            </a:r>
            <a:r>
              <a:rPr lang="ko-KR" altLang="en-US" sz="1200" b="1" dirty="0">
                <a:solidFill>
                  <a:schemeClr val="bg1"/>
                </a:solidFill>
                <a:latin typeface="+mn-ea"/>
              </a:rPr>
              <a:t>반출 기간</a:t>
            </a:r>
          </a:p>
        </p:txBody>
      </p:sp>
      <p:graphicFrame>
        <p:nvGraphicFramePr>
          <p:cNvPr id="9" name="표 8">
            <a:extLst>
              <a:ext uri="{FF2B5EF4-FFF2-40B4-BE49-F238E27FC236}">
                <a16:creationId xmlns:a16="http://schemas.microsoft.com/office/drawing/2014/main" id="{AB89F82A-3D42-7A6A-C1F9-85408B8BE03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57776139"/>
              </p:ext>
            </p:extLst>
          </p:nvPr>
        </p:nvGraphicFramePr>
        <p:xfrm>
          <a:off x="641217" y="1491648"/>
          <a:ext cx="5575566" cy="1437821"/>
        </p:xfrm>
        <a:graphic>
          <a:graphicData uri="http://schemas.openxmlformats.org/drawingml/2006/table">
            <a:tbl>
              <a:tblPr/>
              <a:tblGrid>
                <a:gridCol w="675622">
                  <a:extLst>
                    <a:ext uri="{9D8B030D-6E8A-4147-A177-3AD203B41FA5}">
                      <a16:colId xmlns:a16="http://schemas.microsoft.com/office/drawing/2014/main" val="2724803568"/>
                    </a:ext>
                  </a:extLst>
                </a:gridCol>
                <a:gridCol w="1036894">
                  <a:extLst>
                    <a:ext uri="{9D8B030D-6E8A-4147-A177-3AD203B41FA5}">
                      <a16:colId xmlns:a16="http://schemas.microsoft.com/office/drawing/2014/main" val="733810316"/>
                    </a:ext>
                  </a:extLst>
                </a:gridCol>
                <a:gridCol w="1931525">
                  <a:extLst>
                    <a:ext uri="{9D8B030D-6E8A-4147-A177-3AD203B41FA5}">
                      <a16:colId xmlns:a16="http://schemas.microsoft.com/office/drawing/2014/main" val="1819584848"/>
                    </a:ext>
                  </a:extLst>
                </a:gridCol>
                <a:gridCol w="1931525">
                  <a:extLst>
                    <a:ext uri="{9D8B030D-6E8A-4147-A177-3AD203B41FA5}">
                      <a16:colId xmlns:a16="http://schemas.microsoft.com/office/drawing/2014/main" val="2590771559"/>
                    </a:ext>
                  </a:extLst>
                </a:gridCol>
              </a:tblGrid>
              <a:tr h="237245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900" b="1" kern="0" spc="0" dirty="0">
                          <a:solidFill>
                            <a:srgbClr val="FFFFFF"/>
                          </a:solidFill>
                          <a:effectLst/>
                          <a:latin typeface="+mj-ea"/>
                          <a:ea typeface="+mj-ea"/>
                        </a:rPr>
                        <a:t>구 분 </a:t>
                      </a:r>
                      <a:endParaRPr lang="ko-KR" altLang="en-US" sz="900" b="1" kern="0" spc="0" dirty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L="40264" marR="40264" marT="11132" marB="11132" anchor="ctr">
                    <a:lnL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900" b="1" kern="0" spc="0" dirty="0">
                          <a:solidFill>
                            <a:srgbClr val="FFFFFF"/>
                          </a:solidFill>
                          <a:effectLst/>
                          <a:latin typeface="+mj-ea"/>
                          <a:ea typeface="+mj-ea"/>
                          <a:cs typeface="+mn-cs"/>
                        </a:rPr>
                        <a:t>일 자</a:t>
                      </a: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900" b="1" kern="0" spc="0" dirty="0">
                          <a:solidFill>
                            <a:srgbClr val="FFFFFF"/>
                          </a:solidFill>
                          <a:effectLst/>
                          <a:latin typeface="+mj-ea"/>
                          <a:ea typeface="+mj-ea"/>
                        </a:rPr>
                        <a:t>시 간</a:t>
                      </a:r>
                      <a:endParaRPr lang="ko-KR" altLang="en-US" sz="900" b="1" kern="0" spc="0" dirty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900" b="1" kern="0" spc="0" dirty="0">
                          <a:solidFill>
                            <a:srgbClr val="FFFFFF"/>
                          </a:solidFill>
                          <a:effectLst/>
                          <a:latin typeface="+mj-ea"/>
                          <a:ea typeface="+mj-ea"/>
                        </a:rPr>
                        <a:t>비 고</a:t>
                      </a:r>
                      <a:endParaRPr lang="ko-KR" altLang="en-US" sz="900" b="1" kern="0" spc="0" dirty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430006"/>
                  </a:ext>
                </a:extLst>
              </a:tr>
              <a:tr h="300144">
                <a:tc rowSpan="2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900" b="1" kern="0" spc="0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반입기간</a:t>
                      </a:r>
                    </a:p>
                  </a:txBody>
                  <a:tcPr marL="40264" marR="40264" marT="11132" marB="11132" anchor="ctr">
                    <a:lnL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900" b="1" kern="0" spc="0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  <a:cs typeface="+mn-cs"/>
                        </a:rPr>
                        <a:t>5</a:t>
                      </a:r>
                      <a:r>
                        <a:rPr lang="ko-KR" altLang="en-US" sz="900" b="1" kern="0" spc="0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  <a:cs typeface="+mn-cs"/>
                        </a:rPr>
                        <a:t>월 </a:t>
                      </a:r>
                      <a:r>
                        <a:rPr lang="en-US" altLang="ko-KR" sz="900" b="1" kern="0" spc="0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  <a:cs typeface="+mn-cs"/>
                        </a:rPr>
                        <a:t>7</a:t>
                      </a:r>
                      <a:r>
                        <a:rPr lang="ko-KR" altLang="en-US" sz="900" b="1" kern="0" spc="0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  <a:cs typeface="+mn-cs"/>
                        </a:rPr>
                        <a:t>일 </a:t>
                      </a:r>
                      <a:r>
                        <a:rPr lang="en-US" altLang="ko-KR" sz="900" b="1" kern="0" spc="0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  <a:cs typeface="+mn-cs"/>
                        </a:rPr>
                        <a:t>(</a:t>
                      </a:r>
                      <a:r>
                        <a:rPr lang="ko-KR" altLang="en-US" sz="900" b="1" kern="0" spc="0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  <a:cs typeface="+mn-cs"/>
                        </a:rPr>
                        <a:t>화</a:t>
                      </a:r>
                      <a:r>
                        <a:rPr lang="en-US" altLang="ko-KR" sz="900" b="1" kern="0" spc="0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  <a:cs typeface="+mn-cs"/>
                        </a:rPr>
                        <a:t>)</a:t>
                      </a:r>
                      <a:endParaRPr lang="ko-KR" altLang="en-US" sz="900" b="1" kern="0" spc="0" dirty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  <a:cs typeface="+mn-cs"/>
                      </a:endParaRP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kern="0" spc="0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08:00 ~ 20:00 </a:t>
                      </a: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900" b="1" kern="0" spc="0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중량품</a:t>
                      </a:r>
                      <a:r>
                        <a:rPr lang="en-US" altLang="ko-KR" sz="900" b="1" kern="0" spc="0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(</a:t>
                      </a:r>
                      <a:r>
                        <a:rPr lang="ko-KR" altLang="en-US" sz="900" b="1" kern="0" spc="0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차량 등</a:t>
                      </a:r>
                      <a:r>
                        <a:rPr lang="en-US" altLang="ko-KR" sz="900" b="1" kern="0" spc="0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)</a:t>
                      </a:r>
                      <a:endParaRPr lang="en-US" sz="900" b="1" kern="0" spc="0" dirty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03418366"/>
                  </a:ext>
                </a:extLst>
              </a:tr>
              <a:tr h="300144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900" b="1" kern="0" spc="0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  <a:cs typeface="+mn-cs"/>
                        </a:rPr>
                        <a:t>5</a:t>
                      </a:r>
                      <a:r>
                        <a:rPr lang="ko-KR" altLang="en-US" sz="900" b="1" kern="0" spc="0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  <a:cs typeface="+mn-cs"/>
                        </a:rPr>
                        <a:t>월 </a:t>
                      </a:r>
                      <a:r>
                        <a:rPr lang="en-US" altLang="ko-KR" sz="900" b="1" kern="0" spc="0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  <a:cs typeface="+mn-cs"/>
                        </a:rPr>
                        <a:t>8</a:t>
                      </a:r>
                      <a:r>
                        <a:rPr lang="ko-KR" altLang="en-US" sz="900" b="1" kern="0" spc="0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  <a:cs typeface="+mn-cs"/>
                        </a:rPr>
                        <a:t>일 </a:t>
                      </a:r>
                      <a:r>
                        <a:rPr lang="en-US" altLang="ko-KR" sz="900" b="1" kern="0" spc="0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  <a:cs typeface="+mn-cs"/>
                        </a:rPr>
                        <a:t>(</a:t>
                      </a:r>
                      <a:r>
                        <a:rPr lang="ko-KR" altLang="en-US" sz="900" b="1" kern="0" spc="0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  <a:cs typeface="+mn-cs"/>
                        </a:rPr>
                        <a:t>수</a:t>
                      </a:r>
                      <a:r>
                        <a:rPr lang="en-US" altLang="ko-KR" sz="900" b="1" kern="0" spc="0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  <a:cs typeface="+mn-cs"/>
                        </a:rPr>
                        <a:t>)</a:t>
                      </a:r>
                      <a:endParaRPr lang="ko-KR" altLang="en-US" sz="900" b="1" kern="0" spc="0" dirty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  <a:cs typeface="+mn-cs"/>
                      </a:endParaRP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kern="0" spc="0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10:00 ~ 20:00 </a:t>
                      </a: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900" b="1" kern="0" spc="0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경량품</a:t>
                      </a:r>
                      <a:r>
                        <a:rPr lang="en-US" altLang="ko-KR" sz="900" b="1" kern="0" spc="0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(</a:t>
                      </a:r>
                      <a:r>
                        <a:rPr lang="ko-KR" altLang="en-US" sz="900" b="1" kern="0" spc="0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소품</a:t>
                      </a:r>
                      <a:r>
                        <a:rPr lang="en-US" altLang="ko-KR" sz="900" b="1" kern="0" spc="0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)</a:t>
                      </a:r>
                      <a:endParaRPr lang="en-US" sz="900" b="1" kern="0" spc="0" dirty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72751238"/>
                  </a:ext>
                </a:extLst>
              </a:tr>
              <a:tr h="300144">
                <a:tc rowSpan="2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900" b="1" kern="0" spc="0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반출기간</a:t>
                      </a:r>
                    </a:p>
                  </a:txBody>
                  <a:tcPr marL="40264" marR="40264" marT="11132" marB="11132" anchor="ctr">
                    <a:lnL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900" b="1" kern="0" spc="0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  <a:cs typeface="+mn-cs"/>
                        </a:rPr>
                        <a:t>5</a:t>
                      </a:r>
                      <a:r>
                        <a:rPr lang="ko-KR" altLang="en-US" sz="900" b="1" kern="0" spc="0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  <a:cs typeface="+mn-cs"/>
                        </a:rPr>
                        <a:t>월 </a:t>
                      </a:r>
                      <a:r>
                        <a:rPr lang="en-US" altLang="ko-KR" sz="900" b="1" kern="0" spc="0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  <a:cs typeface="+mn-cs"/>
                        </a:rPr>
                        <a:t>11</a:t>
                      </a:r>
                      <a:r>
                        <a:rPr lang="ko-KR" altLang="en-US" sz="900" b="1" kern="0" spc="0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  <a:cs typeface="+mn-cs"/>
                        </a:rPr>
                        <a:t>일 </a:t>
                      </a:r>
                      <a:r>
                        <a:rPr lang="en-US" altLang="ko-KR" sz="900" b="1" kern="0" spc="0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  <a:cs typeface="+mn-cs"/>
                        </a:rPr>
                        <a:t>(</a:t>
                      </a:r>
                      <a:r>
                        <a:rPr lang="ko-KR" altLang="en-US" sz="900" b="1" kern="0" spc="0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  <a:cs typeface="+mn-cs"/>
                        </a:rPr>
                        <a:t>토</a:t>
                      </a:r>
                      <a:r>
                        <a:rPr lang="en-US" altLang="ko-KR" sz="900" b="1" kern="0" spc="0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  <a:cs typeface="+mn-cs"/>
                        </a:rPr>
                        <a:t>)</a:t>
                      </a:r>
                      <a:endParaRPr lang="ko-KR" altLang="en-US" sz="900" b="1" kern="0" spc="0" dirty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  <a:cs typeface="+mn-cs"/>
                      </a:endParaRP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kern="0" spc="0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18:00 ~ 20:00</a:t>
                      </a: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900" b="1" kern="0" spc="0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경량품</a:t>
                      </a:r>
                      <a:r>
                        <a:rPr lang="en-US" altLang="ko-KR" sz="900" b="1" kern="0" spc="0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(</a:t>
                      </a:r>
                      <a:r>
                        <a:rPr lang="ko-KR" altLang="en-US" sz="900" b="1" kern="0" spc="0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소품</a:t>
                      </a:r>
                      <a:r>
                        <a:rPr lang="en-US" altLang="ko-KR" sz="900" b="1" kern="0" spc="0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) </a:t>
                      </a:r>
                      <a:r>
                        <a:rPr lang="ko-KR" altLang="en-US" sz="900" b="1" kern="0" spc="0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반출</a:t>
                      </a:r>
                      <a:endParaRPr lang="en-US" sz="900" b="1" kern="0" spc="0" dirty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10453285"/>
                  </a:ext>
                </a:extLst>
              </a:tr>
              <a:tr h="300144">
                <a:tc vMerge="1">
                  <a:txBody>
                    <a:bodyPr/>
                    <a:lstStyle/>
                    <a:p>
                      <a:endParaRPr dirty="0"/>
                    </a:p>
                  </a:txBody>
                  <a:tcPr marL="40264" marR="40264" marT="11132" marB="11132" anchor="ctr">
                    <a:lnL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900" b="1" kern="0" spc="0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  <a:cs typeface="+mn-cs"/>
                        </a:rPr>
                        <a:t>5</a:t>
                      </a:r>
                      <a:r>
                        <a:rPr lang="ko-KR" altLang="en-US" sz="900" b="1" kern="0" spc="0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  <a:cs typeface="+mn-cs"/>
                        </a:rPr>
                        <a:t>월 </a:t>
                      </a:r>
                      <a:r>
                        <a:rPr lang="en-US" altLang="ko-KR" sz="900" b="1" kern="0" spc="0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  <a:cs typeface="+mn-cs"/>
                        </a:rPr>
                        <a:t>11</a:t>
                      </a:r>
                      <a:r>
                        <a:rPr lang="ko-KR" altLang="en-US" sz="900" b="1" kern="0" spc="0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  <a:cs typeface="+mn-cs"/>
                        </a:rPr>
                        <a:t>일 </a:t>
                      </a:r>
                      <a:r>
                        <a:rPr lang="en-US" altLang="ko-KR" sz="900" b="1" kern="0" spc="0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  <a:cs typeface="+mn-cs"/>
                        </a:rPr>
                        <a:t>(</a:t>
                      </a:r>
                      <a:r>
                        <a:rPr lang="ko-KR" altLang="en-US" sz="900" b="1" kern="0" spc="0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  <a:cs typeface="+mn-cs"/>
                        </a:rPr>
                        <a:t>토</a:t>
                      </a:r>
                      <a:r>
                        <a:rPr lang="en-US" altLang="ko-KR" sz="900" b="1" kern="0" spc="0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  <a:cs typeface="+mn-cs"/>
                        </a:rPr>
                        <a:t>)</a:t>
                      </a:r>
                      <a:endParaRPr lang="ko-KR" altLang="en-US" sz="900" b="1" kern="0" spc="0" dirty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  <a:cs typeface="+mn-cs"/>
                      </a:endParaRP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kern="0" spc="0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20:00 ~ 24:00</a:t>
                      </a: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900" b="1" kern="0" spc="0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중량품</a:t>
                      </a:r>
                      <a:r>
                        <a:rPr lang="en-US" altLang="ko-KR" sz="900" b="1" kern="0" spc="0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(</a:t>
                      </a:r>
                      <a:r>
                        <a:rPr lang="ko-KR" altLang="en-US" sz="900" b="1" kern="0" spc="0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차량 등</a:t>
                      </a:r>
                      <a:r>
                        <a:rPr lang="en-US" altLang="ko-KR" sz="900" b="1" kern="0" spc="0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) </a:t>
                      </a:r>
                      <a:r>
                        <a:rPr lang="ko-KR" altLang="en-US" sz="900" b="1" kern="0" spc="0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반출</a:t>
                      </a:r>
                      <a:endParaRPr lang="en-US" altLang="ko-KR" sz="900" b="1" kern="0" spc="0" dirty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23408576"/>
                  </a:ext>
                </a:extLst>
              </a:tr>
            </a:tbl>
          </a:graphicData>
        </a:graphic>
      </p:graphicFrame>
      <p:sp>
        <p:nvSpPr>
          <p:cNvPr id="10" name="직사각형 9">
            <a:extLst>
              <a:ext uri="{FF2B5EF4-FFF2-40B4-BE49-F238E27FC236}">
                <a16:creationId xmlns:a16="http://schemas.microsoft.com/office/drawing/2014/main" id="{2D896DE8-7AAC-5C42-2D5E-A9A1B053CC8E}"/>
              </a:ext>
            </a:extLst>
          </p:cNvPr>
          <p:cNvSpPr/>
          <p:nvPr/>
        </p:nvSpPr>
        <p:spPr>
          <a:xfrm>
            <a:off x="641218" y="3271733"/>
            <a:ext cx="5575565" cy="338469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B469518-2CFC-B024-7F68-F74583D22005}"/>
              </a:ext>
            </a:extLst>
          </p:cNvPr>
          <p:cNvSpPr txBox="1"/>
          <p:nvPr/>
        </p:nvSpPr>
        <p:spPr>
          <a:xfrm>
            <a:off x="641217" y="3302467"/>
            <a:ext cx="212590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>
                <a:solidFill>
                  <a:schemeClr val="bg1"/>
                </a:solidFill>
                <a:latin typeface="+mn-ea"/>
              </a:rPr>
              <a:t>2. </a:t>
            </a:r>
            <a:r>
              <a:rPr lang="ko-KR" altLang="en-US" sz="1200" b="1" dirty="0">
                <a:solidFill>
                  <a:schemeClr val="bg1"/>
                </a:solidFill>
                <a:latin typeface="+mn-ea"/>
              </a:rPr>
              <a:t>전시품 반입 시 유의 사항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6CDFDEA-BE53-6FD8-18D9-548C6B4B9A29}"/>
              </a:ext>
            </a:extLst>
          </p:cNvPr>
          <p:cNvSpPr txBox="1"/>
          <p:nvPr/>
        </p:nvSpPr>
        <p:spPr>
          <a:xfrm>
            <a:off x="641217" y="3709837"/>
            <a:ext cx="5575565" cy="22760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 latinLnBrk="1">
              <a:lnSpc>
                <a:spcPct val="150000"/>
              </a:lnSpc>
            </a:pPr>
            <a:r>
              <a:rPr lang="ko-KR" altLang="en-US" sz="1200" b="1" kern="0" dirty="0">
                <a:solidFill>
                  <a:schemeClr val="tx2"/>
                </a:solidFill>
                <a:latin typeface="+mj-ea"/>
                <a:ea typeface="+mj-ea"/>
              </a:rPr>
              <a:t>① 전시장의 화물용 출입구가 혼잡하여 반입 시 시간이 많이 지체될 수 있으니</a:t>
            </a:r>
            <a:r>
              <a:rPr lang="en-US" altLang="ko-KR" sz="1200" b="1" kern="0" dirty="0">
                <a:solidFill>
                  <a:schemeClr val="tx2"/>
                </a:solidFill>
                <a:latin typeface="+mj-ea"/>
                <a:ea typeface="+mj-ea"/>
              </a:rPr>
              <a:t>, </a:t>
            </a:r>
            <a:endParaRPr lang="ko-KR" altLang="en-US" sz="1200" b="1" kern="0" dirty="0">
              <a:solidFill>
                <a:schemeClr val="tx2"/>
              </a:solidFill>
              <a:latin typeface="+mj-ea"/>
              <a:ea typeface="+mj-ea"/>
            </a:endParaRPr>
          </a:p>
          <a:p>
            <a:pPr fontAlgn="base" latinLnBrk="1">
              <a:lnSpc>
                <a:spcPct val="150000"/>
              </a:lnSpc>
            </a:pPr>
            <a:r>
              <a:rPr lang="ko-KR" altLang="en-US" sz="1200" b="1" kern="0" dirty="0">
                <a:solidFill>
                  <a:schemeClr val="tx2"/>
                </a:solidFill>
                <a:latin typeface="+mj-ea"/>
                <a:ea typeface="+mj-ea"/>
              </a:rPr>
              <a:t>전시품은 서둘러서 반입을 하시기 바랍니다</a:t>
            </a:r>
            <a:r>
              <a:rPr lang="en-US" altLang="ko-KR" sz="1200" b="1" kern="0" dirty="0">
                <a:solidFill>
                  <a:schemeClr val="tx2"/>
                </a:solidFill>
                <a:latin typeface="+mj-ea"/>
                <a:ea typeface="+mj-ea"/>
              </a:rPr>
              <a:t>. </a:t>
            </a:r>
            <a:endParaRPr lang="ko-KR" altLang="en-US" sz="1200" b="1" kern="0" dirty="0">
              <a:solidFill>
                <a:schemeClr val="tx2"/>
              </a:solidFill>
              <a:latin typeface="+mj-ea"/>
              <a:ea typeface="+mj-ea"/>
            </a:endParaRPr>
          </a:p>
          <a:p>
            <a:pPr fontAlgn="base" latinLnBrk="1">
              <a:lnSpc>
                <a:spcPct val="150000"/>
              </a:lnSpc>
            </a:pPr>
            <a:r>
              <a:rPr lang="ko-KR" altLang="en-US" sz="1200" b="1" kern="0" dirty="0">
                <a:solidFill>
                  <a:schemeClr val="tx2"/>
                </a:solidFill>
                <a:latin typeface="+mj-ea"/>
                <a:ea typeface="+mj-ea"/>
              </a:rPr>
              <a:t>② 전시장내에는 </a:t>
            </a:r>
            <a:r>
              <a:rPr lang="en-US" altLang="ko-KR" sz="1200" b="1" kern="0" dirty="0">
                <a:solidFill>
                  <a:schemeClr val="tx2"/>
                </a:solidFill>
                <a:latin typeface="+mj-ea"/>
                <a:ea typeface="+mj-ea"/>
              </a:rPr>
              <a:t>1.5ton</a:t>
            </a:r>
            <a:r>
              <a:rPr lang="ko-KR" altLang="en-US" sz="1200" b="1" kern="0" dirty="0">
                <a:solidFill>
                  <a:schemeClr val="tx2"/>
                </a:solidFill>
                <a:latin typeface="+mj-ea"/>
                <a:ea typeface="+mj-ea"/>
              </a:rPr>
              <a:t>까지의 차량만 진입을 허용하며</a:t>
            </a:r>
            <a:r>
              <a:rPr lang="en-US" altLang="ko-KR" sz="1200" b="1" kern="0" dirty="0">
                <a:solidFill>
                  <a:schemeClr val="tx2"/>
                </a:solidFill>
                <a:latin typeface="+mj-ea"/>
                <a:ea typeface="+mj-ea"/>
              </a:rPr>
              <a:t>, </a:t>
            </a:r>
            <a:r>
              <a:rPr lang="ko-KR" altLang="en-US" sz="1200" b="1" kern="0" dirty="0">
                <a:solidFill>
                  <a:schemeClr val="tx2"/>
                </a:solidFill>
                <a:latin typeface="+mj-ea"/>
                <a:ea typeface="+mj-ea"/>
              </a:rPr>
              <a:t>그 이상의 화물차의 </a:t>
            </a:r>
            <a:endParaRPr lang="en-US" altLang="ko-KR" sz="1200" b="1" kern="0" dirty="0">
              <a:solidFill>
                <a:schemeClr val="tx2"/>
              </a:solidFill>
              <a:latin typeface="+mj-ea"/>
              <a:ea typeface="+mj-ea"/>
            </a:endParaRPr>
          </a:p>
          <a:p>
            <a:pPr fontAlgn="base" latinLnBrk="1">
              <a:lnSpc>
                <a:spcPct val="150000"/>
              </a:lnSpc>
            </a:pPr>
            <a:r>
              <a:rPr lang="ko-KR" altLang="en-US" sz="1200" b="1" kern="0" dirty="0">
                <a:solidFill>
                  <a:schemeClr val="tx2"/>
                </a:solidFill>
                <a:latin typeface="+mj-ea"/>
                <a:ea typeface="+mj-ea"/>
              </a:rPr>
              <a:t>경우에는 전시장 외부에 주차 후 전시물품 반입하시기 바랍니다</a:t>
            </a:r>
            <a:r>
              <a:rPr lang="en-US" altLang="ko-KR" sz="1200" b="1" kern="0" dirty="0">
                <a:solidFill>
                  <a:schemeClr val="tx2"/>
                </a:solidFill>
                <a:latin typeface="+mj-ea"/>
                <a:ea typeface="+mj-ea"/>
              </a:rPr>
              <a:t>. </a:t>
            </a:r>
            <a:endParaRPr lang="ko-KR" altLang="en-US" sz="1200" b="1" kern="0" dirty="0">
              <a:solidFill>
                <a:schemeClr val="tx2"/>
              </a:solidFill>
              <a:latin typeface="+mj-ea"/>
              <a:ea typeface="+mj-ea"/>
            </a:endParaRPr>
          </a:p>
          <a:p>
            <a:pPr fontAlgn="base" latinLnBrk="1">
              <a:lnSpc>
                <a:spcPct val="150000"/>
              </a:lnSpc>
            </a:pPr>
            <a:r>
              <a:rPr lang="ko-KR" altLang="en-US" sz="1200" b="1" kern="0" dirty="0">
                <a:solidFill>
                  <a:schemeClr val="tx2"/>
                </a:solidFill>
                <a:latin typeface="+mj-ea"/>
                <a:ea typeface="+mj-ea"/>
              </a:rPr>
              <a:t>③ 전시품이 중량품일 경우 </a:t>
            </a:r>
            <a:r>
              <a:rPr lang="en-US" altLang="ko-KR" sz="1200" b="1" kern="0" dirty="0">
                <a:solidFill>
                  <a:schemeClr val="tx2"/>
                </a:solidFill>
                <a:latin typeface="+mj-ea"/>
                <a:ea typeface="+mj-ea"/>
              </a:rPr>
              <a:t>5. 7(</a:t>
            </a:r>
            <a:r>
              <a:rPr lang="ko-KR" altLang="en-US" sz="1200" b="1" kern="0" dirty="0">
                <a:solidFill>
                  <a:schemeClr val="tx2"/>
                </a:solidFill>
                <a:latin typeface="+mj-ea"/>
                <a:ea typeface="+mj-ea"/>
              </a:rPr>
              <a:t>화</a:t>
            </a:r>
            <a:r>
              <a:rPr lang="en-US" altLang="ko-KR" sz="1200" b="1" kern="0" dirty="0">
                <a:solidFill>
                  <a:schemeClr val="tx2"/>
                </a:solidFill>
                <a:latin typeface="+mj-ea"/>
                <a:ea typeface="+mj-ea"/>
              </a:rPr>
              <a:t>) 20:00</a:t>
            </a:r>
            <a:r>
              <a:rPr lang="ko-KR" altLang="en-US" sz="1200" b="1" kern="0" dirty="0">
                <a:solidFill>
                  <a:schemeClr val="tx2"/>
                </a:solidFill>
                <a:latin typeface="+mj-ea"/>
                <a:ea typeface="+mj-ea"/>
              </a:rPr>
              <a:t>까지 반입이 완료되어야 하며</a:t>
            </a:r>
            <a:r>
              <a:rPr lang="en-US" altLang="ko-KR" sz="1200" b="1" kern="0" dirty="0">
                <a:solidFill>
                  <a:schemeClr val="tx2"/>
                </a:solidFill>
                <a:latin typeface="+mj-ea"/>
                <a:ea typeface="+mj-ea"/>
              </a:rPr>
              <a:t>, </a:t>
            </a:r>
          </a:p>
          <a:p>
            <a:pPr fontAlgn="base" latinLnBrk="1">
              <a:lnSpc>
                <a:spcPct val="150000"/>
              </a:lnSpc>
            </a:pPr>
            <a:r>
              <a:rPr lang="ko-KR" altLang="en-US" sz="1200" b="1" kern="0" dirty="0">
                <a:solidFill>
                  <a:schemeClr val="tx2"/>
                </a:solidFill>
                <a:latin typeface="+mj-ea"/>
                <a:ea typeface="+mj-ea"/>
              </a:rPr>
              <a:t>경량품</a:t>
            </a:r>
            <a:r>
              <a:rPr lang="en-US" altLang="ko-KR" sz="1200" b="1" kern="0" dirty="0">
                <a:solidFill>
                  <a:schemeClr val="tx2"/>
                </a:solidFill>
                <a:latin typeface="+mj-ea"/>
                <a:ea typeface="+mj-ea"/>
              </a:rPr>
              <a:t>(</a:t>
            </a:r>
            <a:r>
              <a:rPr lang="ko-KR" altLang="en-US" sz="1200" b="1" kern="0" dirty="0">
                <a:solidFill>
                  <a:schemeClr val="tx2"/>
                </a:solidFill>
                <a:latin typeface="+mj-ea"/>
                <a:ea typeface="+mj-ea"/>
              </a:rPr>
              <a:t>소품</a:t>
            </a:r>
            <a:r>
              <a:rPr lang="en-US" altLang="ko-KR" sz="1200" b="1" kern="0" dirty="0">
                <a:solidFill>
                  <a:schemeClr val="tx2"/>
                </a:solidFill>
                <a:latin typeface="+mj-ea"/>
                <a:ea typeface="+mj-ea"/>
              </a:rPr>
              <a:t>)</a:t>
            </a:r>
            <a:r>
              <a:rPr lang="ko-KR" altLang="en-US" sz="1200" b="1" kern="0" dirty="0">
                <a:solidFill>
                  <a:schemeClr val="tx2"/>
                </a:solidFill>
                <a:latin typeface="+mj-ea"/>
                <a:ea typeface="+mj-ea"/>
              </a:rPr>
              <a:t>일 경우에는 가능한 </a:t>
            </a:r>
            <a:r>
              <a:rPr lang="en-US" altLang="ko-KR" sz="1200" b="1" kern="0" dirty="0">
                <a:solidFill>
                  <a:schemeClr val="tx2"/>
                </a:solidFill>
                <a:latin typeface="+mj-ea"/>
                <a:ea typeface="+mj-ea"/>
              </a:rPr>
              <a:t>5. 8(</a:t>
            </a:r>
            <a:r>
              <a:rPr lang="ko-KR" altLang="en-US" sz="1200" b="1" kern="0" dirty="0">
                <a:solidFill>
                  <a:schemeClr val="tx2"/>
                </a:solidFill>
                <a:latin typeface="+mj-ea"/>
                <a:ea typeface="+mj-ea"/>
              </a:rPr>
              <a:t>수</a:t>
            </a:r>
            <a:r>
              <a:rPr lang="en-US" altLang="ko-KR" sz="1200" b="1" kern="0" dirty="0">
                <a:solidFill>
                  <a:schemeClr val="tx2"/>
                </a:solidFill>
                <a:latin typeface="+mj-ea"/>
                <a:ea typeface="+mj-ea"/>
              </a:rPr>
              <a:t>)</a:t>
            </a:r>
            <a:r>
              <a:rPr lang="ko-KR" altLang="en-US" sz="1200" b="1" kern="0" dirty="0">
                <a:solidFill>
                  <a:schemeClr val="tx2"/>
                </a:solidFill>
                <a:latin typeface="+mj-ea"/>
                <a:ea typeface="+mj-ea"/>
              </a:rPr>
              <a:t>에 반입</a:t>
            </a:r>
            <a:r>
              <a:rPr lang="en-US" altLang="ko-KR" sz="1200" b="1" kern="0" dirty="0">
                <a:solidFill>
                  <a:schemeClr val="tx2"/>
                </a:solidFill>
                <a:latin typeface="+mj-ea"/>
                <a:ea typeface="+mj-ea"/>
              </a:rPr>
              <a:t>, </a:t>
            </a:r>
            <a:r>
              <a:rPr lang="ko-KR" altLang="en-US" sz="1200" b="1" kern="0" dirty="0">
                <a:solidFill>
                  <a:schemeClr val="tx2"/>
                </a:solidFill>
                <a:latin typeface="+mj-ea"/>
                <a:ea typeface="+mj-ea"/>
              </a:rPr>
              <a:t>설치하여 주시기 바랍니다</a:t>
            </a:r>
            <a:r>
              <a:rPr lang="en-US" altLang="ko-KR" sz="1200" b="1" kern="0" dirty="0">
                <a:solidFill>
                  <a:schemeClr val="tx2"/>
                </a:solidFill>
                <a:latin typeface="+mj-ea"/>
                <a:ea typeface="+mj-ea"/>
              </a:rPr>
              <a:t>. </a:t>
            </a:r>
            <a:endParaRPr lang="ko-KR" altLang="en-US" sz="1200" b="1" kern="0" dirty="0">
              <a:solidFill>
                <a:schemeClr val="tx2"/>
              </a:solidFill>
              <a:latin typeface="+mj-ea"/>
              <a:ea typeface="+mj-ea"/>
            </a:endParaRPr>
          </a:p>
          <a:p>
            <a:pPr fontAlgn="base" latinLnBrk="1">
              <a:lnSpc>
                <a:spcPct val="150000"/>
              </a:lnSpc>
            </a:pPr>
            <a:r>
              <a:rPr lang="ko-KR" altLang="en-US" sz="1200" b="1" kern="0" dirty="0">
                <a:solidFill>
                  <a:schemeClr val="tx2"/>
                </a:solidFill>
                <a:latin typeface="+mj-ea"/>
                <a:ea typeface="+mj-ea"/>
              </a:rPr>
              <a:t>⑤ 전시품 반입 시 전시장 내 화물차량은 </a:t>
            </a:r>
            <a:r>
              <a:rPr lang="en-US" altLang="ko-KR" sz="1200" b="1" kern="0" dirty="0">
                <a:solidFill>
                  <a:schemeClr val="tx2"/>
                </a:solidFill>
                <a:latin typeface="+mj-ea"/>
                <a:ea typeface="+mj-ea"/>
              </a:rPr>
              <a:t>5. 8(</a:t>
            </a:r>
            <a:r>
              <a:rPr lang="ko-KR" altLang="en-US" sz="1200" b="1" kern="0" dirty="0">
                <a:solidFill>
                  <a:schemeClr val="tx2"/>
                </a:solidFill>
                <a:latin typeface="+mj-ea"/>
                <a:ea typeface="+mj-ea"/>
              </a:rPr>
              <a:t>수</a:t>
            </a:r>
            <a:r>
              <a:rPr lang="en-US" altLang="ko-KR" sz="1200" b="1" kern="0" dirty="0">
                <a:solidFill>
                  <a:schemeClr val="tx2"/>
                </a:solidFill>
                <a:latin typeface="+mj-ea"/>
                <a:ea typeface="+mj-ea"/>
              </a:rPr>
              <a:t>) 14:00 </a:t>
            </a:r>
            <a:r>
              <a:rPr lang="ko-KR" altLang="en-US" sz="1200" b="1" kern="0" dirty="0">
                <a:solidFill>
                  <a:schemeClr val="tx2"/>
                </a:solidFill>
                <a:latin typeface="+mj-ea"/>
                <a:ea typeface="+mj-ea"/>
              </a:rPr>
              <a:t>까지 모두 퇴장해야 </a:t>
            </a:r>
            <a:endParaRPr lang="en-US" altLang="ko-KR" sz="1200" b="1" kern="0" dirty="0">
              <a:solidFill>
                <a:schemeClr val="tx2"/>
              </a:solidFill>
              <a:latin typeface="+mj-ea"/>
              <a:ea typeface="+mj-ea"/>
            </a:endParaRPr>
          </a:p>
          <a:p>
            <a:pPr fontAlgn="base" latinLnBrk="1">
              <a:lnSpc>
                <a:spcPct val="150000"/>
              </a:lnSpc>
            </a:pPr>
            <a:r>
              <a:rPr lang="ko-KR" altLang="en-US" sz="1200" b="1" kern="0" dirty="0">
                <a:solidFill>
                  <a:schemeClr val="tx2"/>
                </a:solidFill>
                <a:latin typeface="+mj-ea"/>
                <a:ea typeface="+mj-ea"/>
              </a:rPr>
              <a:t>합니다</a:t>
            </a:r>
            <a:r>
              <a:rPr lang="en-US" altLang="ko-KR" sz="1200" b="1" kern="0" dirty="0">
                <a:solidFill>
                  <a:schemeClr val="tx2"/>
                </a:solidFill>
                <a:latin typeface="+mj-ea"/>
                <a:ea typeface="+mj-ea"/>
              </a:rPr>
              <a:t>.</a:t>
            </a:r>
            <a:endParaRPr lang="ko-KR" altLang="en-US" sz="1200" b="1" kern="0" dirty="0">
              <a:solidFill>
                <a:schemeClr val="tx2"/>
              </a:solidFill>
              <a:latin typeface="+mj-ea"/>
              <a:ea typeface="+mj-ea"/>
            </a:endParaRPr>
          </a:p>
        </p:txBody>
      </p:sp>
      <p:pic>
        <p:nvPicPr>
          <p:cNvPr id="15" name="그림 14">
            <a:extLst>
              <a:ext uri="{FF2B5EF4-FFF2-40B4-BE49-F238E27FC236}">
                <a16:creationId xmlns:a16="http://schemas.microsoft.com/office/drawing/2014/main" id="{1D371DCD-BC59-4C4F-E2E5-EE6CC55CAA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9744" y="6584380"/>
            <a:ext cx="3524730" cy="3171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76837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>
            <a:extLst>
              <a:ext uri="{FF2B5EF4-FFF2-40B4-BE49-F238E27FC236}">
                <a16:creationId xmlns:a16="http://schemas.microsoft.com/office/drawing/2014/main" id="{560E0AAF-1EA9-2519-6E54-6C920684B4D1}"/>
              </a:ext>
            </a:extLst>
          </p:cNvPr>
          <p:cNvSpPr/>
          <p:nvPr/>
        </p:nvSpPr>
        <p:spPr>
          <a:xfrm>
            <a:off x="641217" y="886994"/>
            <a:ext cx="5575565" cy="338469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4374BE2-C827-C399-DA3E-F9F84B3D7027}"/>
              </a:ext>
            </a:extLst>
          </p:cNvPr>
          <p:cNvSpPr txBox="1"/>
          <p:nvPr/>
        </p:nvSpPr>
        <p:spPr>
          <a:xfrm>
            <a:off x="641216" y="917728"/>
            <a:ext cx="7312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>
                <a:solidFill>
                  <a:schemeClr val="bg1"/>
                </a:solidFill>
                <a:latin typeface="+mn-ea"/>
              </a:rPr>
              <a:t>1. </a:t>
            </a:r>
            <a:r>
              <a:rPr lang="ko-KR" altLang="en-US" sz="1200" b="1" dirty="0">
                <a:solidFill>
                  <a:schemeClr val="bg1"/>
                </a:solidFill>
                <a:latin typeface="+mn-ea"/>
              </a:rPr>
              <a:t>전 기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F15A5BE-B084-94F2-685C-1D2C549A1CF0}"/>
              </a:ext>
            </a:extLst>
          </p:cNvPr>
          <p:cNvSpPr txBox="1"/>
          <p:nvPr/>
        </p:nvSpPr>
        <p:spPr>
          <a:xfrm>
            <a:off x="246743" y="188685"/>
            <a:ext cx="172996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b="1" dirty="0">
                <a:solidFill>
                  <a:schemeClr val="bg1"/>
                </a:solidFill>
                <a:latin typeface="+mj-ea"/>
                <a:ea typeface="+mj-ea"/>
              </a:rPr>
              <a:t>7. </a:t>
            </a:r>
            <a:r>
              <a:rPr lang="ko-KR" altLang="en-US" sz="1600" b="1" dirty="0">
                <a:solidFill>
                  <a:schemeClr val="bg1"/>
                </a:solidFill>
                <a:latin typeface="+mj-ea"/>
                <a:ea typeface="+mj-ea"/>
              </a:rPr>
              <a:t>부대 설비안내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B297F5-99FF-6C58-457E-F06C9E456255}"/>
              </a:ext>
            </a:extLst>
          </p:cNvPr>
          <p:cNvSpPr txBox="1"/>
          <p:nvPr/>
        </p:nvSpPr>
        <p:spPr>
          <a:xfrm>
            <a:off x="641215" y="1243497"/>
            <a:ext cx="5759910" cy="28266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R="0" indent="0" fontAlgn="base" latinLnBrk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sz="1200" b="1" kern="0" dirty="0">
                <a:solidFill>
                  <a:schemeClr val="tx2"/>
                </a:solidFill>
                <a:latin typeface="+mj-ea"/>
                <a:ea typeface="+mj-ea"/>
              </a:rPr>
              <a:t>① 전시장내에 공급되는 전기방식</a:t>
            </a:r>
            <a:r>
              <a:rPr lang="en-US" altLang="ko-KR" sz="1200" b="1" kern="0" dirty="0">
                <a:solidFill>
                  <a:schemeClr val="tx2"/>
                </a:solidFill>
                <a:latin typeface="+mj-ea"/>
                <a:ea typeface="+mj-ea"/>
              </a:rPr>
              <a:t>(60Hz) : </a:t>
            </a:r>
            <a:r>
              <a:rPr lang="ko-KR" altLang="en-US" sz="1200" b="1" kern="0" dirty="0">
                <a:solidFill>
                  <a:schemeClr val="tx2"/>
                </a:solidFill>
                <a:latin typeface="+mj-ea"/>
                <a:ea typeface="+mj-ea"/>
              </a:rPr>
              <a:t>단상 </a:t>
            </a:r>
            <a:r>
              <a:rPr lang="en-US" altLang="ko-KR" sz="1200" b="1" kern="0" dirty="0">
                <a:solidFill>
                  <a:schemeClr val="tx2"/>
                </a:solidFill>
                <a:latin typeface="+mj-ea"/>
                <a:ea typeface="+mj-ea"/>
              </a:rPr>
              <a:t>- 220V </a:t>
            </a:r>
            <a:endParaRPr lang="ko-KR" altLang="en-US" sz="1200" b="1" kern="0" dirty="0">
              <a:solidFill>
                <a:schemeClr val="tx2"/>
              </a:solidFill>
              <a:latin typeface="+mj-ea"/>
              <a:ea typeface="+mj-ea"/>
            </a:endParaRPr>
          </a:p>
          <a:p>
            <a:pPr marR="0" indent="0" fontAlgn="base" latinLnBrk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sz="1200" b="1" kern="0" dirty="0">
                <a:solidFill>
                  <a:schemeClr val="tx2"/>
                </a:solidFill>
                <a:latin typeface="+mj-ea"/>
                <a:ea typeface="+mj-ea"/>
              </a:rPr>
              <a:t>② 기본부스 및 프리미엄부스에 제공되는 기본 전력</a:t>
            </a:r>
            <a:r>
              <a:rPr lang="en-US" altLang="ko-KR" sz="1200" b="1" kern="0" dirty="0">
                <a:solidFill>
                  <a:schemeClr val="tx2"/>
                </a:solidFill>
                <a:latin typeface="+mj-ea"/>
                <a:ea typeface="+mj-ea"/>
              </a:rPr>
              <a:t>(</a:t>
            </a:r>
            <a:r>
              <a:rPr lang="ko-KR" altLang="en-US" sz="1200" b="1" kern="0" dirty="0">
                <a:solidFill>
                  <a:schemeClr val="tx2"/>
                </a:solidFill>
                <a:latin typeface="+mj-ea"/>
                <a:ea typeface="+mj-ea"/>
              </a:rPr>
              <a:t>부스당 </a:t>
            </a:r>
            <a:r>
              <a:rPr lang="en-US" altLang="ko-KR" sz="1200" b="1" kern="0" dirty="0">
                <a:solidFill>
                  <a:schemeClr val="tx2"/>
                </a:solidFill>
                <a:latin typeface="+mj-ea"/>
                <a:ea typeface="+mj-ea"/>
              </a:rPr>
              <a:t>1kw) </a:t>
            </a:r>
            <a:r>
              <a:rPr lang="ko-KR" altLang="en-US" sz="1200" b="1" kern="0" dirty="0">
                <a:solidFill>
                  <a:schemeClr val="tx2"/>
                </a:solidFill>
                <a:latin typeface="+mj-ea"/>
                <a:ea typeface="+mj-ea"/>
              </a:rPr>
              <a:t>이외에 추가로 </a:t>
            </a:r>
            <a:endParaRPr lang="en-US" altLang="ko-KR" sz="1200" b="1" kern="0" dirty="0">
              <a:solidFill>
                <a:schemeClr val="tx2"/>
              </a:solidFill>
              <a:latin typeface="+mj-ea"/>
              <a:ea typeface="+mj-ea"/>
            </a:endParaRPr>
          </a:p>
          <a:p>
            <a:pPr marR="0" indent="0" fontAlgn="base" latinLnBrk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sz="1200" b="1" kern="0" dirty="0">
                <a:solidFill>
                  <a:schemeClr val="tx2"/>
                </a:solidFill>
                <a:latin typeface="+mj-ea"/>
                <a:ea typeface="+mj-ea"/>
              </a:rPr>
              <a:t>사용신청 하는 전기에 대하여서는 사용료가 부과됨 </a:t>
            </a:r>
          </a:p>
          <a:p>
            <a:pPr marR="0" indent="0" fontAlgn="base" latinLnBrk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ko-KR" sz="1200" b="1" kern="0" dirty="0">
                <a:solidFill>
                  <a:schemeClr val="tx2"/>
                </a:solidFill>
                <a:latin typeface="+mj-ea"/>
                <a:ea typeface="+mj-ea"/>
              </a:rPr>
              <a:t>: 70,000</a:t>
            </a:r>
            <a:r>
              <a:rPr lang="ko-KR" altLang="en-US" sz="1200" b="1" kern="0" dirty="0">
                <a:solidFill>
                  <a:schemeClr val="tx2"/>
                </a:solidFill>
                <a:latin typeface="+mj-ea"/>
                <a:ea typeface="+mj-ea"/>
              </a:rPr>
              <a:t>원</a:t>
            </a:r>
            <a:r>
              <a:rPr lang="en-US" altLang="ko-KR" sz="1200" b="1" kern="0" dirty="0">
                <a:solidFill>
                  <a:schemeClr val="tx2"/>
                </a:solidFill>
                <a:latin typeface="+mj-ea"/>
                <a:ea typeface="+mj-ea"/>
              </a:rPr>
              <a:t>/kW (220V)</a:t>
            </a:r>
            <a:endParaRPr lang="ko-KR" altLang="en-US" sz="1200" b="1" kern="0" dirty="0">
              <a:solidFill>
                <a:schemeClr val="tx2"/>
              </a:solidFill>
              <a:latin typeface="+mj-ea"/>
              <a:ea typeface="+mj-ea"/>
            </a:endParaRPr>
          </a:p>
          <a:p>
            <a:pPr marR="0" indent="0" fontAlgn="base" latinLnBrk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sz="1200" b="1" kern="0" dirty="0">
                <a:solidFill>
                  <a:schemeClr val="tx2"/>
                </a:solidFill>
                <a:latin typeface="+mj-ea"/>
                <a:ea typeface="+mj-ea"/>
              </a:rPr>
              <a:t>③ 추가 전기신청은 </a:t>
            </a:r>
            <a:r>
              <a:rPr lang="en-US" altLang="ko-KR" sz="1200" b="1" kern="0" dirty="0">
                <a:solidFill>
                  <a:schemeClr val="tx2"/>
                </a:solidFill>
                <a:latin typeface="+mj-ea"/>
                <a:ea typeface="+mj-ea"/>
              </a:rPr>
              <a:t>2024</a:t>
            </a:r>
            <a:r>
              <a:rPr lang="ko-KR" altLang="en-US" sz="1200" b="1" kern="0" dirty="0">
                <a:solidFill>
                  <a:schemeClr val="tx2"/>
                </a:solidFill>
                <a:latin typeface="+mj-ea"/>
                <a:ea typeface="+mj-ea"/>
              </a:rPr>
              <a:t>년 </a:t>
            </a:r>
            <a:r>
              <a:rPr lang="en-US" altLang="ko-KR" sz="1200" b="1" kern="0" dirty="0">
                <a:solidFill>
                  <a:schemeClr val="tx2"/>
                </a:solidFill>
                <a:latin typeface="+mj-ea"/>
                <a:ea typeface="+mj-ea"/>
              </a:rPr>
              <a:t>4</a:t>
            </a:r>
            <a:r>
              <a:rPr lang="ko-KR" altLang="en-US" sz="1200" b="1" kern="0" dirty="0">
                <a:solidFill>
                  <a:schemeClr val="tx2"/>
                </a:solidFill>
                <a:latin typeface="+mj-ea"/>
                <a:ea typeface="+mj-ea"/>
              </a:rPr>
              <a:t>월 </a:t>
            </a:r>
            <a:r>
              <a:rPr lang="en-US" altLang="ko-KR" sz="1200" b="1" kern="0" dirty="0">
                <a:solidFill>
                  <a:schemeClr val="tx2"/>
                </a:solidFill>
                <a:latin typeface="+mj-ea"/>
                <a:ea typeface="+mj-ea"/>
              </a:rPr>
              <a:t>24</a:t>
            </a:r>
            <a:r>
              <a:rPr lang="ko-KR" altLang="en-US" sz="1200" b="1" kern="0" dirty="0">
                <a:solidFill>
                  <a:schemeClr val="tx2"/>
                </a:solidFill>
                <a:latin typeface="+mj-ea"/>
                <a:ea typeface="+mj-ea"/>
              </a:rPr>
              <a:t>일까지 </a:t>
            </a:r>
            <a:r>
              <a:rPr lang="en-US" altLang="ko-KR" sz="1200" b="1" kern="0" dirty="0">
                <a:solidFill>
                  <a:schemeClr val="tx2"/>
                </a:solidFill>
                <a:latin typeface="+mj-ea"/>
                <a:ea typeface="+mj-ea"/>
              </a:rPr>
              <a:t>&lt;</a:t>
            </a:r>
            <a:r>
              <a:rPr lang="ko-KR" altLang="en-US" sz="1200" b="1" kern="0" dirty="0">
                <a:solidFill>
                  <a:schemeClr val="tx2"/>
                </a:solidFill>
                <a:latin typeface="+mj-ea"/>
                <a:ea typeface="+mj-ea"/>
              </a:rPr>
              <a:t>부대시설 사용 신청서 </a:t>
            </a:r>
            <a:r>
              <a:rPr lang="en-US" altLang="ko-KR" sz="1200" b="1" kern="0" dirty="0">
                <a:solidFill>
                  <a:schemeClr val="tx2"/>
                </a:solidFill>
                <a:latin typeface="+mj-ea"/>
                <a:ea typeface="+mj-ea"/>
              </a:rPr>
              <a:t>(Form-7)&gt;</a:t>
            </a:r>
            <a:r>
              <a:rPr lang="ko-KR" altLang="en-US" sz="1200" b="1" kern="0" dirty="0">
                <a:solidFill>
                  <a:schemeClr val="tx2"/>
                </a:solidFill>
                <a:latin typeface="+mj-ea"/>
                <a:ea typeface="+mj-ea"/>
              </a:rPr>
              <a:t>를 </a:t>
            </a:r>
            <a:br>
              <a:rPr lang="ko-KR" altLang="en-US" sz="1200" b="1" kern="0" dirty="0">
                <a:solidFill>
                  <a:schemeClr val="tx2"/>
                </a:solidFill>
                <a:latin typeface="+mj-ea"/>
                <a:ea typeface="+mj-ea"/>
              </a:rPr>
            </a:br>
            <a:r>
              <a:rPr lang="ko-KR" altLang="en-US" sz="1200" b="1" kern="0" dirty="0">
                <a:solidFill>
                  <a:schemeClr val="tx2"/>
                </a:solidFill>
                <a:latin typeface="+mj-ea"/>
                <a:ea typeface="+mj-ea"/>
              </a:rPr>
              <a:t>작성하셔서 </a:t>
            </a:r>
            <a:r>
              <a:rPr lang="en-US" altLang="ko-KR" sz="1200" b="1" kern="0" dirty="0">
                <a:solidFill>
                  <a:schemeClr val="tx2"/>
                </a:solidFill>
                <a:latin typeface="+mj-ea"/>
                <a:ea typeface="+mj-ea"/>
              </a:rPr>
              <a:t>FAX </a:t>
            </a:r>
            <a:r>
              <a:rPr lang="ko-KR" altLang="en-US" sz="1200" b="1" kern="0" dirty="0">
                <a:solidFill>
                  <a:schemeClr val="tx2"/>
                </a:solidFill>
                <a:latin typeface="+mj-ea"/>
                <a:ea typeface="+mj-ea"/>
              </a:rPr>
              <a:t>및 메일로 신청하여 주시기 바랍니다</a:t>
            </a:r>
            <a:r>
              <a:rPr lang="en-US" altLang="ko-KR" sz="1200" b="1" kern="0" dirty="0">
                <a:solidFill>
                  <a:schemeClr val="tx2"/>
                </a:solidFill>
                <a:latin typeface="+mj-ea"/>
                <a:ea typeface="+mj-ea"/>
              </a:rPr>
              <a:t>. </a:t>
            </a:r>
            <a:endParaRPr lang="ko-KR" altLang="en-US" sz="1200" b="1" kern="0" dirty="0">
              <a:solidFill>
                <a:schemeClr val="tx2"/>
              </a:solidFill>
              <a:latin typeface="+mj-ea"/>
              <a:ea typeface="+mj-ea"/>
            </a:endParaRPr>
          </a:p>
          <a:p>
            <a:pPr marR="0" indent="0" fontAlgn="base" latinLnBrk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sz="1200" b="1" kern="0" dirty="0">
                <a:solidFill>
                  <a:schemeClr val="tx2"/>
                </a:solidFill>
                <a:latin typeface="+mj-ea"/>
                <a:ea typeface="+mj-ea"/>
              </a:rPr>
              <a:t>④ 전기 공급은 </a:t>
            </a:r>
            <a:r>
              <a:rPr lang="en-US" altLang="ko-KR" sz="1200" b="1" kern="0" dirty="0">
                <a:solidFill>
                  <a:schemeClr val="tx2"/>
                </a:solidFill>
                <a:latin typeface="+mj-ea"/>
                <a:ea typeface="+mj-ea"/>
              </a:rPr>
              <a:t>2024</a:t>
            </a:r>
            <a:r>
              <a:rPr lang="ko-KR" altLang="en-US" sz="1200" b="1" kern="0" dirty="0">
                <a:solidFill>
                  <a:schemeClr val="tx2"/>
                </a:solidFill>
                <a:latin typeface="+mj-ea"/>
                <a:ea typeface="+mj-ea"/>
              </a:rPr>
              <a:t>년 </a:t>
            </a:r>
            <a:r>
              <a:rPr lang="en-US" altLang="ko-KR" sz="1200" b="1" kern="0" dirty="0">
                <a:solidFill>
                  <a:schemeClr val="tx2"/>
                </a:solidFill>
                <a:latin typeface="+mj-ea"/>
                <a:ea typeface="+mj-ea"/>
              </a:rPr>
              <a:t>5</a:t>
            </a:r>
            <a:r>
              <a:rPr lang="ko-KR" altLang="en-US" sz="1200" b="1" kern="0" dirty="0">
                <a:solidFill>
                  <a:schemeClr val="tx2"/>
                </a:solidFill>
                <a:latin typeface="+mj-ea"/>
                <a:ea typeface="+mj-ea"/>
              </a:rPr>
              <a:t>월 </a:t>
            </a:r>
            <a:r>
              <a:rPr lang="en-US" altLang="ko-KR" sz="1200" b="1" kern="0" dirty="0">
                <a:solidFill>
                  <a:schemeClr val="tx2"/>
                </a:solidFill>
                <a:latin typeface="+mj-ea"/>
                <a:ea typeface="+mj-ea"/>
              </a:rPr>
              <a:t>8</a:t>
            </a:r>
            <a:r>
              <a:rPr lang="ko-KR" altLang="en-US" sz="1200" b="1" kern="0" dirty="0">
                <a:solidFill>
                  <a:schemeClr val="tx2"/>
                </a:solidFill>
                <a:latin typeface="+mj-ea"/>
                <a:ea typeface="+mj-ea"/>
              </a:rPr>
              <a:t>일 </a:t>
            </a:r>
            <a:r>
              <a:rPr lang="en-US" altLang="ko-KR" sz="1200" b="1" kern="0" dirty="0">
                <a:solidFill>
                  <a:schemeClr val="tx2"/>
                </a:solidFill>
                <a:latin typeface="+mj-ea"/>
                <a:ea typeface="+mj-ea"/>
              </a:rPr>
              <a:t>15:00</a:t>
            </a:r>
            <a:r>
              <a:rPr lang="ko-KR" altLang="en-US" sz="1200" b="1" kern="0" dirty="0">
                <a:solidFill>
                  <a:schemeClr val="tx2"/>
                </a:solidFill>
                <a:latin typeface="+mj-ea"/>
                <a:ea typeface="+mj-ea"/>
              </a:rPr>
              <a:t>부터 공급되며</a:t>
            </a:r>
            <a:r>
              <a:rPr lang="en-US" altLang="ko-KR" sz="1200" b="1" kern="0" dirty="0">
                <a:solidFill>
                  <a:schemeClr val="tx2"/>
                </a:solidFill>
                <a:latin typeface="+mj-ea"/>
                <a:ea typeface="+mj-ea"/>
              </a:rPr>
              <a:t>, 5</a:t>
            </a:r>
            <a:r>
              <a:rPr lang="ko-KR" altLang="en-US" sz="1200" b="1" kern="0" dirty="0">
                <a:solidFill>
                  <a:schemeClr val="tx2"/>
                </a:solidFill>
                <a:latin typeface="+mj-ea"/>
                <a:ea typeface="+mj-ea"/>
              </a:rPr>
              <a:t>월 </a:t>
            </a:r>
            <a:r>
              <a:rPr lang="en-US" altLang="ko-KR" sz="1200" b="1" kern="0" dirty="0">
                <a:solidFill>
                  <a:schemeClr val="tx2"/>
                </a:solidFill>
                <a:latin typeface="+mj-ea"/>
                <a:ea typeface="+mj-ea"/>
              </a:rPr>
              <a:t>11</a:t>
            </a:r>
            <a:r>
              <a:rPr lang="ko-KR" altLang="en-US" sz="1200" b="1" kern="0" dirty="0">
                <a:solidFill>
                  <a:schemeClr val="tx2"/>
                </a:solidFill>
                <a:latin typeface="+mj-ea"/>
                <a:ea typeface="+mj-ea"/>
              </a:rPr>
              <a:t>일 </a:t>
            </a:r>
            <a:r>
              <a:rPr lang="en-US" altLang="ko-KR" sz="1200" b="1" kern="0" dirty="0">
                <a:solidFill>
                  <a:schemeClr val="tx2"/>
                </a:solidFill>
                <a:latin typeface="+mj-ea"/>
                <a:ea typeface="+mj-ea"/>
              </a:rPr>
              <a:t>18:30 </a:t>
            </a:r>
            <a:r>
              <a:rPr lang="ko-KR" altLang="en-US" sz="1200" b="1" kern="0" dirty="0">
                <a:solidFill>
                  <a:schemeClr val="tx2"/>
                </a:solidFill>
                <a:latin typeface="+mj-ea"/>
                <a:ea typeface="+mj-ea"/>
              </a:rPr>
              <a:t>이후부터 </a:t>
            </a:r>
          </a:p>
          <a:p>
            <a:pPr marR="0" indent="0" fontAlgn="base" latinLnBrk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sz="1200" b="1" kern="0" dirty="0">
                <a:solidFill>
                  <a:schemeClr val="tx2"/>
                </a:solidFill>
                <a:latin typeface="+mj-ea"/>
                <a:ea typeface="+mj-ea"/>
              </a:rPr>
              <a:t>공급이 중단됩니다</a:t>
            </a:r>
            <a:r>
              <a:rPr lang="en-US" altLang="ko-KR" sz="1200" b="1" kern="0" dirty="0">
                <a:solidFill>
                  <a:schemeClr val="tx2"/>
                </a:solidFill>
                <a:latin typeface="+mj-ea"/>
                <a:ea typeface="+mj-ea"/>
              </a:rPr>
              <a:t>. (</a:t>
            </a:r>
            <a:r>
              <a:rPr lang="ko-KR" altLang="en-US" sz="1200" b="1" kern="0" dirty="0">
                <a:solidFill>
                  <a:schemeClr val="tx2"/>
                </a:solidFill>
                <a:latin typeface="+mj-ea"/>
                <a:ea typeface="+mj-ea"/>
              </a:rPr>
              <a:t>단</a:t>
            </a:r>
            <a:r>
              <a:rPr lang="en-US" altLang="ko-KR" sz="1200" b="1" kern="0" dirty="0">
                <a:solidFill>
                  <a:schemeClr val="tx2"/>
                </a:solidFill>
                <a:latin typeface="+mj-ea"/>
                <a:ea typeface="+mj-ea"/>
              </a:rPr>
              <a:t>, </a:t>
            </a:r>
            <a:r>
              <a:rPr lang="ko-KR" altLang="en-US" sz="1200" b="1" kern="0" dirty="0">
                <a:solidFill>
                  <a:schemeClr val="tx2"/>
                </a:solidFill>
                <a:latin typeface="+mj-ea"/>
                <a:ea typeface="+mj-ea"/>
              </a:rPr>
              <a:t>안전등의 이유로 공급시간이 변동될 수 있습니다</a:t>
            </a:r>
            <a:r>
              <a:rPr lang="en-US" altLang="ko-KR" sz="1200" b="1" kern="0" dirty="0">
                <a:solidFill>
                  <a:schemeClr val="tx2"/>
                </a:solidFill>
                <a:latin typeface="+mj-ea"/>
                <a:ea typeface="+mj-ea"/>
              </a:rPr>
              <a:t>.) </a:t>
            </a:r>
            <a:endParaRPr lang="ko-KR" altLang="en-US" sz="1200" b="1" kern="0" dirty="0">
              <a:solidFill>
                <a:schemeClr val="tx2"/>
              </a:solidFill>
              <a:latin typeface="+mj-ea"/>
              <a:ea typeface="+mj-ea"/>
            </a:endParaRPr>
          </a:p>
          <a:p>
            <a:pPr marR="0" indent="0" fontAlgn="base" latinLnBrk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sz="1200" b="1" kern="0" dirty="0">
                <a:solidFill>
                  <a:schemeClr val="tx2"/>
                </a:solidFill>
                <a:latin typeface="+mj-ea"/>
                <a:ea typeface="+mj-ea"/>
              </a:rPr>
              <a:t>⑤ 당일 전시회 종료 후 전기 공급이 필요하신 업체는 사전에 사무국에서</a:t>
            </a:r>
            <a:endParaRPr lang="en-US" altLang="ko-KR" sz="1200" b="1" kern="0" dirty="0">
              <a:solidFill>
                <a:schemeClr val="tx2"/>
              </a:solidFill>
              <a:latin typeface="+mj-ea"/>
              <a:ea typeface="+mj-ea"/>
            </a:endParaRPr>
          </a:p>
          <a:p>
            <a:pPr marR="0" indent="0" fontAlgn="base" latinLnBrk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sz="1200" b="1" kern="0" dirty="0">
                <a:solidFill>
                  <a:schemeClr val="tx2"/>
                </a:solidFill>
                <a:latin typeface="+mj-ea"/>
                <a:ea typeface="+mj-ea"/>
              </a:rPr>
              <a:t>연장신청을 하셔서 허락을 득 하셔야 합니다</a:t>
            </a:r>
            <a:r>
              <a:rPr lang="en-US" altLang="ko-KR" sz="1200" b="1" kern="0" dirty="0">
                <a:solidFill>
                  <a:schemeClr val="tx2"/>
                </a:solidFill>
                <a:latin typeface="+mj-ea"/>
                <a:ea typeface="+mj-ea"/>
              </a:rPr>
              <a:t>. </a:t>
            </a:r>
            <a:endParaRPr lang="ko-KR" altLang="en-US" sz="1200" b="1" kern="0" dirty="0">
              <a:solidFill>
                <a:schemeClr val="tx2"/>
              </a:solidFill>
              <a:latin typeface="+mj-ea"/>
              <a:ea typeface="+mj-ea"/>
            </a:endParaRPr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id="{651FF48F-D1C3-86A4-6C39-2A506BCB2C4E}"/>
              </a:ext>
            </a:extLst>
          </p:cNvPr>
          <p:cNvSpPr/>
          <p:nvPr/>
        </p:nvSpPr>
        <p:spPr>
          <a:xfrm>
            <a:off x="641216" y="4179138"/>
            <a:ext cx="5575565" cy="338469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9DE8794-9BE2-1CD3-EA99-07175E2736BD}"/>
              </a:ext>
            </a:extLst>
          </p:cNvPr>
          <p:cNvSpPr txBox="1"/>
          <p:nvPr/>
        </p:nvSpPr>
        <p:spPr>
          <a:xfrm>
            <a:off x="641215" y="4209872"/>
            <a:ext cx="20393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>
                <a:solidFill>
                  <a:schemeClr val="bg1"/>
                </a:solidFill>
                <a:latin typeface="+mn-ea"/>
              </a:rPr>
              <a:t>2. </a:t>
            </a:r>
            <a:r>
              <a:rPr lang="ko-KR" altLang="en-US" sz="1200" b="1" dirty="0">
                <a:solidFill>
                  <a:schemeClr val="bg1"/>
                </a:solidFill>
                <a:latin typeface="+mn-ea"/>
              </a:rPr>
              <a:t>유선전화</a:t>
            </a:r>
            <a:r>
              <a:rPr lang="en-US" altLang="ko-KR" sz="1200" b="1" dirty="0">
                <a:solidFill>
                  <a:schemeClr val="bg1"/>
                </a:solidFill>
                <a:latin typeface="+mn-ea"/>
              </a:rPr>
              <a:t>, </a:t>
            </a:r>
            <a:r>
              <a:rPr lang="ko-KR" altLang="en-US" sz="1200" b="1" dirty="0">
                <a:solidFill>
                  <a:schemeClr val="bg1"/>
                </a:solidFill>
                <a:latin typeface="+mn-ea"/>
              </a:rPr>
              <a:t>인터넷 전용선</a:t>
            </a:r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2D4F5014-D911-DFC3-8E26-7268D88D2DED}"/>
              </a:ext>
            </a:extLst>
          </p:cNvPr>
          <p:cNvSpPr/>
          <p:nvPr/>
        </p:nvSpPr>
        <p:spPr>
          <a:xfrm>
            <a:off x="641217" y="7997072"/>
            <a:ext cx="5575565" cy="338469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C10A010-51B5-623E-CCF4-5F7C3EA8C02F}"/>
              </a:ext>
            </a:extLst>
          </p:cNvPr>
          <p:cNvSpPr txBox="1"/>
          <p:nvPr/>
        </p:nvSpPr>
        <p:spPr>
          <a:xfrm>
            <a:off x="602904" y="8020092"/>
            <a:ext cx="155523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>
                <a:solidFill>
                  <a:schemeClr val="bg1"/>
                </a:solidFill>
                <a:latin typeface="+mn-ea"/>
              </a:rPr>
              <a:t>3. </a:t>
            </a:r>
            <a:r>
              <a:rPr lang="ko-KR" altLang="en-US" sz="1200" b="1" dirty="0">
                <a:solidFill>
                  <a:schemeClr val="bg1"/>
                </a:solidFill>
                <a:latin typeface="+mn-ea"/>
              </a:rPr>
              <a:t>방염 및 사용자재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C7455E1-6FDD-3E70-119D-4AFBD2B74D6D}"/>
              </a:ext>
            </a:extLst>
          </p:cNvPr>
          <p:cNvSpPr txBox="1"/>
          <p:nvPr/>
        </p:nvSpPr>
        <p:spPr>
          <a:xfrm>
            <a:off x="641215" y="8402727"/>
            <a:ext cx="5575565" cy="11680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indent="0" fontAlgn="base" latinLnBrk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sz="1200" b="1" kern="0" dirty="0">
                <a:solidFill>
                  <a:schemeClr val="tx2"/>
                </a:solidFill>
                <a:latin typeface="+mj-ea"/>
                <a:ea typeface="+mj-ea"/>
              </a:rPr>
              <a:t>① 부스 시공에 사용되는 모든 자제는 방염 처리되었거나 불연성 자재를 사용 </a:t>
            </a:r>
            <a:endParaRPr lang="en-US" altLang="ko-KR" sz="1200" b="1" kern="0" dirty="0">
              <a:solidFill>
                <a:schemeClr val="tx2"/>
              </a:solidFill>
              <a:latin typeface="+mj-ea"/>
              <a:ea typeface="+mj-ea"/>
            </a:endParaRPr>
          </a:p>
          <a:p>
            <a:pPr marR="0" indent="0" fontAlgn="base" latinLnBrk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sz="1200" b="1" kern="0" dirty="0">
                <a:solidFill>
                  <a:schemeClr val="tx2"/>
                </a:solidFill>
                <a:latin typeface="+mj-ea"/>
                <a:ea typeface="+mj-ea"/>
              </a:rPr>
              <a:t>하여야 합니다</a:t>
            </a:r>
            <a:r>
              <a:rPr lang="en-US" altLang="ko-KR" sz="1200" b="1" kern="0" dirty="0">
                <a:solidFill>
                  <a:schemeClr val="tx2"/>
                </a:solidFill>
                <a:latin typeface="+mj-ea"/>
                <a:ea typeface="+mj-ea"/>
              </a:rPr>
              <a:t>.</a:t>
            </a:r>
            <a:endParaRPr lang="ko-KR" altLang="en-US" sz="1200" b="1" kern="0" dirty="0">
              <a:solidFill>
                <a:schemeClr val="tx2"/>
              </a:solidFill>
              <a:latin typeface="+mj-ea"/>
              <a:ea typeface="+mj-ea"/>
            </a:endParaRPr>
          </a:p>
          <a:p>
            <a:pPr marR="0" indent="0" fontAlgn="base" latinLnBrk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sz="1200" b="1" kern="0" dirty="0">
                <a:solidFill>
                  <a:schemeClr val="tx2"/>
                </a:solidFill>
                <a:latin typeface="+mj-ea"/>
                <a:ea typeface="+mj-ea"/>
              </a:rPr>
              <a:t>② 현장에서 자재 표면에 페인트 작업을 할 수 없습니다</a:t>
            </a:r>
            <a:r>
              <a:rPr lang="en-US" altLang="ko-KR" sz="1200" b="1" kern="0" dirty="0">
                <a:solidFill>
                  <a:schemeClr val="tx2"/>
                </a:solidFill>
                <a:latin typeface="+mj-ea"/>
                <a:ea typeface="+mj-ea"/>
              </a:rPr>
              <a:t>. </a:t>
            </a:r>
            <a:endParaRPr lang="ko-KR" altLang="en-US" sz="1200" b="1" kern="0" dirty="0">
              <a:solidFill>
                <a:schemeClr val="tx2"/>
              </a:solidFill>
              <a:latin typeface="+mj-ea"/>
              <a:ea typeface="+mj-ea"/>
            </a:endParaRPr>
          </a:p>
          <a:p>
            <a:pPr fontAlgn="base" latinLnBrk="1">
              <a:lnSpc>
                <a:spcPct val="150000"/>
              </a:lnSpc>
            </a:pPr>
            <a:endParaRPr lang="ko-KR" altLang="en-US" sz="1200" kern="0" spc="-50" dirty="0">
              <a:solidFill>
                <a:schemeClr val="tx2"/>
              </a:solidFill>
              <a:latin typeface="a와이드2" panose="02020600000000000000" pitchFamily="18" charset="-127"/>
              <a:ea typeface="a와이드2" panose="02020600000000000000" pitchFamily="18" charset="-127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7B27451-0E01-D442-EE55-50A12214D764}"/>
              </a:ext>
            </a:extLst>
          </p:cNvPr>
          <p:cNvSpPr txBox="1"/>
          <p:nvPr/>
        </p:nvSpPr>
        <p:spPr>
          <a:xfrm>
            <a:off x="641215" y="4623243"/>
            <a:ext cx="5373587" cy="31070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R="0" indent="0" fontAlgn="base" latinLnBrk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 sz="1200" b="1" kern="0">
                <a:solidFill>
                  <a:schemeClr val="tx2"/>
                </a:solidFill>
                <a:latin typeface="+mj-ea"/>
                <a:ea typeface="+mj-ea"/>
              </a:defRPr>
            </a:lvl1pPr>
          </a:lstStyle>
          <a:p>
            <a:r>
              <a:rPr lang="ko-KR" altLang="en-US" dirty="0"/>
              <a:t>①유선전화</a:t>
            </a:r>
            <a:r>
              <a:rPr lang="en-US" altLang="ko-KR" dirty="0"/>
              <a:t>(</a:t>
            </a:r>
            <a:r>
              <a:rPr lang="ko-KR" altLang="en-US" dirty="0" err="1"/>
              <a:t>시내⦁외</a:t>
            </a:r>
            <a:r>
              <a:rPr lang="ko-KR" altLang="en-US" dirty="0"/>
              <a:t> 전화</a:t>
            </a:r>
            <a:r>
              <a:rPr lang="en-US" altLang="ko-KR" dirty="0"/>
              <a:t>)</a:t>
            </a:r>
            <a:endParaRPr lang="ko-KR" altLang="en-US" dirty="0"/>
          </a:p>
          <a:p>
            <a:r>
              <a:rPr lang="en-US" altLang="ko-KR" dirty="0"/>
              <a:t>- </a:t>
            </a:r>
            <a:r>
              <a:rPr lang="ko-KR" altLang="en-US" dirty="0"/>
              <a:t>신청 시 부스 내에 개별 전화번호가 부여되고 직통전화를 설치하고 </a:t>
            </a:r>
          </a:p>
          <a:p>
            <a:r>
              <a:rPr lang="ko-KR" altLang="en-US" dirty="0"/>
              <a:t>전화번호는 전화기에 개별 부착됩니다</a:t>
            </a:r>
            <a:r>
              <a:rPr lang="en-US" altLang="ko-KR" dirty="0"/>
              <a:t>.</a:t>
            </a:r>
            <a:endParaRPr lang="ko-KR" altLang="en-US" dirty="0"/>
          </a:p>
          <a:p>
            <a:r>
              <a:rPr lang="en-US" altLang="ko-KR" dirty="0"/>
              <a:t>- </a:t>
            </a:r>
            <a:r>
              <a:rPr lang="ko-KR" altLang="en-US" dirty="0"/>
              <a:t>기본 설치 및 사용 비용은 </a:t>
            </a:r>
            <a:r>
              <a:rPr lang="en-US" altLang="ko-KR" dirty="0"/>
              <a:t>50,000</a:t>
            </a:r>
            <a:r>
              <a:rPr lang="ko-KR" altLang="en-US" dirty="0"/>
              <a:t>원입니다</a:t>
            </a:r>
          </a:p>
          <a:p>
            <a:r>
              <a:rPr lang="ko-KR" altLang="en-US" dirty="0"/>
              <a:t>②</a:t>
            </a:r>
            <a:r>
              <a:rPr lang="en-US" altLang="ko-KR" dirty="0"/>
              <a:t>LAN </a:t>
            </a:r>
            <a:r>
              <a:rPr lang="ko-KR" altLang="en-US" dirty="0"/>
              <a:t>설치 </a:t>
            </a:r>
          </a:p>
          <a:p>
            <a:r>
              <a:rPr lang="en-US" altLang="ko-KR" dirty="0"/>
              <a:t>- </a:t>
            </a:r>
            <a:r>
              <a:rPr lang="ko-KR" altLang="en-US" dirty="0"/>
              <a:t>부대시설 사용 신청서의 “</a:t>
            </a:r>
            <a:r>
              <a:rPr lang="en-US" altLang="ko-KR" dirty="0"/>
              <a:t>LAN”</a:t>
            </a:r>
            <a:r>
              <a:rPr lang="ko-KR" altLang="en-US" dirty="0"/>
              <a:t>항목을 신청한 업체에 한해서 본 서비스가 제공</a:t>
            </a:r>
            <a:r>
              <a:rPr lang="en-US" altLang="ko-KR" dirty="0"/>
              <a:t>.</a:t>
            </a:r>
            <a:endParaRPr lang="ko-KR" altLang="en-US" dirty="0"/>
          </a:p>
          <a:p>
            <a:r>
              <a:rPr lang="ko-KR" altLang="en-US" dirty="0"/>
              <a:t>유선</a:t>
            </a:r>
            <a:r>
              <a:rPr lang="en-US" altLang="ko-KR" dirty="0"/>
              <a:t>LAN</a:t>
            </a:r>
            <a:r>
              <a:rPr lang="ko-KR" altLang="en-US" dirty="0"/>
              <a:t>서비스 설치를 위해서는 약</a:t>
            </a:r>
            <a:r>
              <a:rPr lang="en-US" altLang="ko-KR" dirty="0"/>
              <a:t>1</a:t>
            </a:r>
            <a:r>
              <a:rPr lang="ko-KR" altLang="en-US" dirty="0"/>
              <a:t>시간 정도가 소요되며</a:t>
            </a:r>
            <a:r>
              <a:rPr lang="en-US" altLang="ko-KR" dirty="0"/>
              <a:t>, </a:t>
            </a:r>
          </a:p>
          <a:p>
            <a:r>
              <a:rPr lang="en-US" altLang="ko-KR" dirty="0"/>
              <a:t>    </a:t>
            </a:r>
            <a:r>
              <a:rPr lang="ko-KR" altLang="en-US" dirty="0"/>
              <a:t>주변 업체 설치 사정에 의해 변동 될 수 있습니다</a:t>
            </a:r>
            <a:r>
              <a:rPr lang="en-US" altLang="ko-KR" dirty="0"/>
              <a:t>. </a:t>
            </a:r>
          </a:p>
          <a:p>
            <a:r>
              <a:rPr lang="en-US" altLang="ko-KR" dirty="0"/>
              <a:t>    (IP</a:t>
            </a:r>
            <a:r>
              <a:rPr lang="ko-KR" altLang="en-US" dirty="0"/>
              <a:t>주소는 설치된 </a:t>
            </a:r>
            <a:r>
              <a:rPr lang="en-US" altLang="ko-KR" dirty="0"/>
              <a:t>LAN</a:t>
            </a:r>
            <a:r>
              <a:rPr lang="ko-KR" altLang="en-US" dirty="0"/>
              <a:t>선 끝 부분에 표시</a:t>
            </a:r>
            <a:r>
              <a:rPr lang="en-US" altLang="ko-KR" dirty="0"/>
              <a:t>)</a:t>
            </a:r>
            <a:endParaRPr lang="ko-KR" altLang="en-US" dirty="0"/>
          </a:p>
          <a:p>
            <a:r>
              <a:rPr lang="en-US" altLang="ko-KR" dirty="0"/>
              <a:t>- </a:t>
            </a:r>
            <a:r>
              <a:rPr lang="ko-KR" altLang="en-US" dirty="0"/>
              <a:t>유선인터넷의 경우 설치비 포함 </a:t>
            </a:r>
            <a:r>
              <a:rPr lang="en-US" altLang="ko-KR" dirty="0"/>
              <a:t>70,000</a:t>
            </a:r>
            <a:r>
              <a:rPr lang="ko-KR" altLang="en-US" dirty="0"/>
              <a:t>원</a:t>
            </a:r>
          </a:p>
          <a:p>
            <a:r>
              <a:rPr lang="en-US" altLang="ko-KR" dirty="0"/>
              <a:t>- </a:t>
            </a:r>
            <a:r>
              <a:rPr lang="ko-KR" altLang="en-US" dirty="0"/>
              <a:t>무선인터넷의 경우 하루 </a:t>
            </a:r>
            <a:r>
              <a:rPr lang="en-US" altLang="ko-KR" dirty="0"/>
              <a:t>10,000</a:t>
            </a:r>
            <a:r>
              <a:rPr lang="ko-KR" altLang="en-US" dirty="0"/>
              <a:t>원</a:t>
            </a:r>
          </a:p>
        </p:txBody>
      </p:sp>
    </p:spTree>
    <p:extLst>
      <p:ext uri="{BB962C8B-B14F-4D97-AF65-F5344CB8AC3E}">
        <p14:creationId xmlns:p14="http://schemas.microsoft.com/office/powerpoint/2010/main" val="11067170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>
            <a:extLst>
              <a:ext uri="{FF2B5EF4-FFF2-40B4-BE49-F238E27FC236}">
                <a16:creationId xmlns:a16="http://schemas.microsoft.com/office/drawing/2014/main" id="{560E0AAF-1EA9-2519-6E54-6C920684B4D1}"/>
              </a:ext>
            </a:extLst>
          </p:cNvPr>
          <p:cNvSpPr/>
          <p:nvPr/>
        </p:nvSpPr>
        <p:spPr>
          <a:xfrm>
            <a:off x="641217" y="886994"/>
            <a:ext cx="5575565" cy="338469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4374BE2-C827-C399-DA3E-F9F84B3D7027}"/>
              </a:ext>
            </a:extLst>
          </p:cNvPr>
          <p:cNvSpPr txBox="1"/>
          <p:nvPr/>
        </p:nvSpPr>
        <p:spPr>
          <a:xfrm>
            <a:off x="641216" y="917728"/>
            <a:ext cx="35060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>
                <a:solidFill>
                  <a:schemeClr val="bg1"/>
                </a:solidFill>
                <a:latin typeface="+mn-ea"/>
              </a:rPr>
              <a:t>1. </a:t>
            </a:r>
            <a:r>
              <a:rPr lang="ko-KR" altLang="en-US" sz="1200" b="1" dirty="0">
                <a:solidFill>
                  <a:schemeClr val="bg1"/>
                </a:solidFill>
                <a:latin typeface="+mn-ea"/>
              </a:rPr>
              <a:t>장치공사 준비</a:t>
            </a:r>
            <a:r>
              <a:rPr lang="en-US" altLang="ko-KR" sz="1200" b="1" dirty="0">
                <a:solidFill>
                  <a:schemeClr val="bg1"/>
                </a:solidFill>
                <a:latin typeface="+mn-ea"/>
              </a:rPr>
              <a:t>·</a:t>
            </a:r>
            <a:r>
              <a:rPr lang="ko-KR" altLang="en-US" sz="1200" b="1" dirty="0">
                <a:solidFill>
                  <a:schemeClr val="bg1"/>
                </a:solidFill>
                <a:latin typeface="+mn-ea"/>
              </a:rPr>
              <a:t>철거 기간 </a:t>
            </a:r>
            <a:r>
              <a:rPr lang="en-US" altLang="ko-KR" sz="1200" b="1" dirty="0">
                <a:solidFill>
                  <a:schemeClr val="bg1"/>
                </a:solidFill>
                <a:latin typeface="+mn-ea"/>
              </a:rPr>
              <a:t>(</a:t>
            </a:r>
            <a:r>
              <a:rPr lang="ko-KR" altLang="en-US" sz="1200" b="1" dirty="0">
                <a:solidFill>
                  <a:schemeClr val="bg1"/>
                </a:solidFill>
                <a:latin typeface="+mn-ea"/>
              </a:rPr>
              <a:t>부스공사업체 대상</a:t>
            </a:r>
            <a:r>
              <a:rPr lang="en-US" altLang="ko-KR" sz="1200" b="1" dirty="0">
                <a:solidFill>
                  <a:schemeClr val="bg1"/>
                </a:solidFill>
                <a:latin typeface="+mn-ea"/>
              </a:rPr>
              <a:t>)</a:t>
            </a:r>
            <a:endParaRPr lang="ko-KR" altLang="en-US" sz="1200" b="1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F15A5BE-B084-94F2-685C-1D2C549A1CF0}"/>
              </a:ext>
            </a:extLst>
          </p:cNvPr>
          <p:cNvSpPr txBox="1"/>
          <p:nvPr/>
        </p:nvSpPr>
        <p:spPr>
          <a:xfrm>
            <a:off x="246743" y="188685"/>
            <a:ext cx="221246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b="1" dirty="0">
                <a:solidFill>
                  <a:schemeClr val="bg1"/>
                </a:solidFill>
                <a:latin typeface="+mj-ea"/>
                <a:ea typeface="+mj-ea"/>
              </a:rPr>
              <a:t>8. </a:t>
            </a:r>
            <a:r>
              <a:rPr lang="ko-KR" altLang="en-US" sz="1600" b="1" dirty="0">
                <a:solidFill>
                  <a:schemeClr val="bg1"/>
                </a:solidFill>
                <a:latin typeface="+mj-ea"/>
                <a:ea typeface="+mj-ea"/>
              </a:rPr>
              <a:t>부스 장치공사 규정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B297F5-99FF-6C58-457E-F06C9E456255}"/>
              </a:ext>
            </a:extLst>
          </p:cNvPr>
          <p:cNvSpPr txBox="1"/>
          <p:nvPr/>
        </p:nvSpPr>
        <p:spPr>
          <a:xfrm>
            <a:off x="641215" y="1386630"/>
            <a:ext cx="5254965" cy="6106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R="0" indent="0" fontAlgn="base" latinLnBrk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sz="1200" b="1" kern="0" dirty="0">
                <a:solidFill>
                  <a:schemeClr val="tx2"/>
                </a:solidFill>
                <a:latin typeface="+mj-ea"/>
                <a:ea typeface="+mj-ea"/>
              </a:rPr>
              <a:t>① 준비기간 </a:t>
            </a:r>
            <a:r>
              <a:rPr lang="en-US" altLang="ko-KR" sz="1200" b="1" kern="0" dirty="0">
                <a:solidFill>
                  <a:schemeClr val="tx2"/>
                </a:solidFill>
                <a:latin typeface="+mj-ea"/>
                <a:ea typeface="+mj-ea"/>
              </a:rPr>
              <a:t>: 2024</a:t>
            </a:r>
            <a:r>
              <a:rPr lang="ko-KR" altLang="en-US" sz="1200" b="1" kern="0" dirty="0">
                <a:solidFill>
                  <a:schemeClr val="tx2"/>
                </a:solidFill>
                <a:latin typeface="+mj-ea"/>
                <a:ea typeface="+mj-ea"/>
              </a:rPr>
              <a:t>년 </a:t>
            </a:r>
            <a:r>
              <a:rPr lang="en-US" altLang="ko-KR" sz="1200" b="1" kern="0" dirty="0">
                <a:solidFill>
                  <a:schemeClr val="tx2"/>
                </a:solidFill>
                <a:latin typeface="+mj-ea"/>
                <a:ea typeface="+mj-ea"/>
              </a:rPr>
              <a:t>5</a:t>
            </a:r>
            <a:r>
              <a:rPr lang="ko-KR" altLang="en-US" sz="1200" b="1" kern="0" dirty="0">
                <a:solidFill>
                  <a:schemeClr val="tx2"/>
                </a:solidFill>
                <a:latin typeface="+mj-ea"/>
                <a:ea typeface="+mj-ea"/>
              </a:rPr>
              <a:t>월 </a:t>
            </a:r>
            <a:r>
              <a:rPr lang="en-US" altLang="ko-KR" sz="1200" b="1" kern="0" dirty="0">
                <a:solidFill>
                  <a:schemeClr val="tx2"/>
                </a:solidFill>
                <a:latin typeface="+mj-ea"/>
                <a:ea typeface="+mj-ea"/>
              </a:rPr>
              <a:t>7</a:t>
            </a:r>
            <a:r>
              <a:rPr lang="ko-KR" altLang="en-US" sz="1200" b="1" kern="0" dirty="0">
                <a:solidFill>
                  <a:schemeClr val="tx2"/>
                </a:solidFill>
                <a:latin typeface="+mj-ea"/>
                <a:ea typeface="+mj-ea"/>
              </a:rPr>
              <a:t>일</a:t>
            </a:r>
            <a:r>
              <a:rPr lang="en-US" altLang="ko-KR" sz="1200" b="1" kern="0" dirty="0">
                <a:solidFill>
                  <a:schemeClr val="tx2"/>
                </a:solidFill>
                <a:latin typeface="+mj-ea"/>
                <a:ea typeface="+mj-ea"/>
              </a:rPr>
              <a:t>(</a:t>
            </a:r>
            <a:r>
              <a:rPr lang="ko-KR" altLang="en-US" sz="1200" b="1" kern="0" dirty="0">
                <a:solidFill>
                  <a:schemeClr val="tx2"/>
                </a:solidFill>
                <a:latin typeface="+mj-ea"/>
                <a:ea typeface="+mj-ea"/>
              </a:rPr>
              <a:t>화</a:t>
            </a:r>
            <a:r>
              <a:rPr lang="en-US" altLang="ko-KR" sz="1200" b="1" kern="0" dirty="0">
                <a:solidFill>
                  <a:schemeClr val="tx2"/>
                </a:solidFill>
                <a:latin typeface="+mj-ea"/>
                <a:ea typeface="+mj-ea"/>
              </a:rPr>
              <a:t>) ~ 5</a:t>
            </a:r>
            <a:r>
              <a:rPr lang="ko-KR" altLang="en-US" sz="1200" b="1" kern="0" dirty="0">
                <a:solidFill>
                  <a:schemeClr val="tx2"/>
                </a:solidFill>
                <a:latin typeface="+mj-ea"/>
                <a:ea typeface="+mj-ea"/>
              </a:rPr>
              <a:t>월 </a:t>
            </a:r>
            <a:r>
              <a:rPr lang="en-US" altLang="ko-KR" sz="1200" b="1" kern="0" dirty="0">
                <a:solidFill>
                  <a:schemeClr val="tx2"/>
                </a:solidFill>
                <a:latin typeface="+mj-ea"/>
                <a:ea typeface="+mj-ea"/>
              </a:rPr>
              <a:t>8</a:t>
            </a:r>
            <a:r>
              <a:rPr lang="ko-KR" altLang="en-US" sz="1200" b="1" kern="0" dirty="0">
                <a:solidFill>
                  <a:schemeClr val="tx2"/>
                </a:solidFill>
                <a:latin typeface="+mj-ea"/>
                <a:ea typeface="+mj-ea"/>
              </a:rPr>
              <a:t>일</a:t>
            </a:r>
            <a:r>
              <a:rPr lang="en-US" altLang="ko-KR" sz="1200" b="1" kern="0" dirty="0">
                <a:solidFill>
                  <a:schemeClr val="tx2"/>
                </a:solidFill>
                <a:latin typeface="+mj-ea"/>
                <a:ea typeface="+mj-ea"/>
              </a:rPr>
              <a:t>(</a:t>
            </a:r>
            <a:r>
              <a:rPr lang="ko-KR" altLang="en-US" sz="1200" b="1" kern="0" dirty="0">
                <a:solidFill>
                  <a:schemeClr val="tx2"/>
                </a:solidFill>
                <a:latin typeface="+mj-ea"/>
                <a:ea typeface="+mj-ea"/>
              </a:rPr>
              <a:t>수</a:t>
            </a:r>
            <a:r>
              <a:rPr lang="en-US" altLang="ko-KR" sz="1200" b="1" kern="0" dirty="0">
                <a:solidFill>
                  <a:schemeClr val="tx2"/>
                </a:solidFill>
                <a:latin typeface="+mj-ea"/>
                <a:ea typeface="+mj-ea"/>
              </a:rPr>
              <a:t>) 08:00 ~ 20:00 / 2</a:t>
            </a:r>
            <a:r>
              <a:rPr lang="ko-KR" altLang="en-US" sz="1200" b="1" kern="0" dirty="0">
                <a:solidFill>
                  <a:schemeClr val="tx2"/>
                </a:solidFill>
                <a:latin typeface="+mj-ea"/>
                <a:ea typeface="+mj-ea"/>
              </a:rPr>
              <a:t>일간 </a:t>
            </a:r>
          </a:p>
          <a:p>
            <a:pPr marR="0" indent="0" fontAlgn="base" latinLnBrk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sz="1200" b="1" kern="0" dirty="0">
                <a:solidFill>
                  <a:schemeClr val="tx2"/>
                </a:solidFill>
                <a:latin typeface="+mj-ea"/>
                <a:ea typeface="+mj-ea"/>
              </a:rPr>
              <a:t>② 철거기간 </a:t>
            </a:r>
            <a:r>
              <a:rPr lang="en-US" altLang="ko-KR" sz="1200" b="1" kern="0" dirty="0">
                <a:solidFill>
                  <a:schemeClr val="tx2"/>
                </a:solidFill>
                <a:latin typeface="+mj-ea"/>
                <a:ea typeface="+mj-ea"/>
              </a:rPr>
              <a:t>: 2024</a:t>
            </a:r>
            <a:r>
              <a:rPr lang="ko-KR" altLang="en-US" sz="1200" b="1" kern="0" dirty="0">
                <a:solidFill>
                  <a:schemeClr val="tx2"/>
                </a:solidFill>
                <a:latin typeface="+mj-ea"/>
                <a:ea typeface="+mj-ea"/>
              </a:rPr>
              <a:t>년 </a:t>
            </a:r>
            <a:r>
              <a:rPr lang="en-US" altLang="ko-KR" sz="1200" b="1" kern="0" dirty="0">
                <a:solidFill>
                  <a:schemeClr val="tx2"/>
                </a:solidFill>
                <a:latin typeface="+mj-ea"/>
                <a:ea typeface="+mj-ea"/>
              </a:rPr>
              <a:t>5</a:t>
            </a:r>
            <a:r>
              <a:rPr lang="ko-KR" altLang="en-US" sz="1200" b="1" kern="0" dirty="0">
                <a:solidFill>
                  <a:schemeClr val="tx2"/>
                </a:solidFill>
                <a:latin typeface="+mj-ea"/>
                <a:ea typeface="+mj-ea"/>
              </a:rPr>
              <a:t>월 </a:t>
            </a:r>
            <a:r>
              <a:rPr lang="en-US" altLang="ko-KR" sz="1200" b="1" kern="0" dirty="0">
                <a:solidFill>
                  <a:schemeClr val="tx2"/>
                </a:solidFill>
                <a:latin typeface="+mj-ea"/>
                <a:ea typeface="+mj-ea"/>
              </a:rPr>
              <a:t>11</a:t>
            </a:r>
            <a:r>
              <a:rPr lang="ko-KR" altLang="en-US" sz="1200" b="1" kern="0" dirty="0">
                <a:solidFill>
                  <a:schemeClr val="tx2"/>
                </a:solidFill>
                <a:latin typeface="+mj-ea"/>
                <a:ea typeface="+mj-ea"/>
              </a:rPr>
              <a:t>일</a:t>
            </a:r>
            <a:r>
              <a:rPr lang="en-US" altLang="ko-KR" sz="1200" b="1" kern="0" dirty="0">
                <a:solidFill>
                  <a:schemeClr val="tx2"/>
                </a:solidFill>
                <a:latin typeface="+mj-ea"/>
                <a:ea typeface="+mj-ea"/>
              </a:rPr>
              <a:t>(</a:t>
            </a:r>
            <a:r>
              <a:rPr lang="ko-KR" altLang="en-US" sz="1200" b="1" kern="0" dirty="0">
                <a:solidFill>
                  <a:schemeClr val="tx2"/>
                </a:solidFill>
                <a:latin typeface="+mj-ea"/>
                <a:ea typeface="+mj-ea"/>
              </a:rPr>
              <a:t>토</a:t>
            </a:r>
            <a:r>
              <a:rPr lang="en-US" altLang="ko-KR" sz="1200" b="1" kern="0" dirty="0">
                <a:solidFill>
                  <a:schemeClr val="tx2"/>
                </a:solidFill>
                <a:latin typeface="+mj-ea"/>
                <a:ea typeface="+mj-ea"/>
              </a:rPr>
              <a:t>) 18:00 ~20:00</a:t>
            </a:r>
            <a:r>
              <a:rPr lang="ko-KR" altLang="en-US" sz="1200" b="1" kern="0" dirty="0">
                <a:solidFill>
                  <a:schemeClr val="tx2"/>
                </a:solidFill>
                <a:latin typeface="+mj-ea"/>
                <a:ea typeface="+mj-ea"/>
              </a:rPr>
              <a:t>까지 </a:t>
            </a:r>
          </a:p>
        </p:txBody>
      </p:sp>
      <p:grpSp>
        <p:nvGrpSpPr>
          <p:cNvPr id="17" name="그룹 16">
            <a:extLst>
              <a:ext uri="{FF2B5EF4-FFF2-40B4-BE49-F238E27FC236}">
                <a16:creationId xmlns:a16="http://schemas.microsoft.com/office/drawing/2014/main" id="{22377C69-C143-F476-69F9-A523322986A1}"/>
              </a:ext>
            </a:extLst>
          </p:cNvPr>
          <p:cNvGrpSpPr/>
          <p:nvPr/>
        </p:nvGrpSpPr>
        <p:grpSpPr>
          <a:xfrm>
            <a:off x="602904" y="4503510"/>
            <a:ext cx="5620819" cy="4701873"/>
            <a:chOff x="602904" y="4054777"/>
            <a:chExt cx="5620819" cy="4701873"/>
          </a:xfrm>
        </p:grpSpPr>
        <p:pic>
          <p:nvPicPr>
            <p:cNvPr id="13" name="Picture 9">
              <a:extLst>
                <a:ext uri="{FF2B5EF4-FFF2-40B4-BE49-F238E27FC236}">
                  <a16:creationId xmlns:a16="http://schemas.microsoft.com/office/drawing/2014/main" id="{0A938D6F-FAE6-A42E-E7B4-48715EF9021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938" r="5643"/>
            <a:stretch/>
          </p:blipFill>
          <p:spPr>
            <a:xfrm>
              <a:off x="641214" y="4726974"/>
              <a:ext cx="5582509" cy="4029676"/>
            </a:xfrm>
            <a:prstGeom prst="rect">
              <a:avLst/>
            </a:prstGeom>
            <a:noFill/>
            <a:ln>
              <a:noFill/>
            </a:ln>
            <a:effectLst/>
          </p:spPr>
        </p:pic>
        <p:sp>
          <p:nvSpPr>
            <p:cNvPr id="11" name="직사각형 10">
              <a:extLst>
                <a:ext uri="{FF2B5EF4-FFF2-40B4-BE49-F238E27FC236}">
                  <a16:creationId xmlns:a16="http://schemas.microsoft.com/office/drawing/2014/main" id="{2D4F5014-D911-DFC3-8E26-7268D88D2DED}"/>
                </a:ext>
              </a:extLst>
            </p:cNvPr>
            <p:cNvSpPr/>
            <p:nvPr/>
          </p:nvSpPr>
          <p:spPr>
            <a:xfrm>
              <a:off x="641217" y="4054777"/>
              <a:ext cx="5575565" cy="338469"/>
            </a:xfrm>
            <a:prstGeom prst="rect">
              <a:avLst/>
            </a:prstGeom>
            <a:solidFill>
              <a:schemeClr val="tx2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C10A010-51B5-623E-CCF4-5F7C3EA8C02F}"/>
                </a:ext>
              </a:extLst>
            </p:cNvPr>
            <p:cNvSpPr txBox="1"/>
            <p:nvPr/>
          </p:nvSpPr>
          <p:spPr>
            <a:xfrm>
              <a:off x="602904" y="4077797"/>
              <a:ext cx="304923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200" b="1" dirty="0">
                  <a:solidFill>
                    <a:schemeClr val="bg1"/>
                  </a:solidFill>
                  <a:latin typeface="+mn-ea"/>
                </a:rPr>
                <a:t>3. </a:t>
              </a:r>
              <a:r>
                <a:rPr lang="ko-KR" altLang="en-US" sz="1200" b="1" dirty="0">
                  <a:solidFill>
                    <a:schemeClr val="bg1"/>
                  </a:solidFill>
                  <a:latin typeface="+mn-ea"/>
                </a:rPr>
                <a:t>송도 </a:t>
              </a:r>
              <a:r>
                <a:rPr lang="ko-KR" altLang="en-US" sz="1200" b="1" dirty="0" err="1">
                  <a:solidFill>
                    <a:schemeClr val="bg1"/>
                  </a:solidFill>
                  <a:latin typeface="+mn-ea"/>
                </a:rPr>
                <a:t>컨벤시아</a:t>
              </a:r>
              <a:r>
                <a:rPr lang="ko-KR" altLang="en-US" sz="1200" b="1" dirty="0">
                  <a:solidFill>
                    <a:schemeClr val="bg1"/>
                  </a:solidFill>
                  <a:latin typeface="+mn-ea"/>
                </a:rPr>
                <a:t> 전시장 화물차량 진입로</a:t>
              </a:r>
            </a:p>
          </p:txBody>
        </p:sp>
        <p:sp>
          <p:nvSpPr>
            <p:cNvPr id="21" name="직사각형 20">
              <a:extLst>
                <a:ext uri="{FF2B5EF4-FFF2-40B4-BE49-F238E27FC236}">
                  <a16:creationId xmlns:a16="http://schemas.microsoft.com/office/drawing/2014/main" id="{73D5DCBA-E393-21E3-A611-0AB8D01CA536}"/>
                </a:ext>
              </a:extLst>
            </p:cNvPr>
            <p:cNvSpPr/>
            <p:nvPr/>
          </p:nvSpPr>
          <p:spPr>
            <a:xfrm>
              <a:off x="641216" y="4709844"/>
              <a:ext cx="5575566" cy="4046806"/>
            </a:xfrm>
            <a:prstGeom prst="rect">
              <a:avLst/>
            </a:prstGeom>
            <a:noFill/>
            <a:ln w="38100">
              <a:solidFill>
                <a:schemeClr val="tx2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18" name="그룹 17">
            <a:extLst>
              <a:ext uri="{FF2B5EF4-FFF2-40B4-BE49-F238E27FC236}">
                <a16:creationId xmlns:a16="http://schemas.microsoft.com/office/drawing/2014/main" id="{6F23BD46-670D-D3AB-457A-BBE4C0D20A5D}"/>
              </a:ext>
            </a:extLst>
          </p:cNvPr>
          <p:cNvGrpSpPr/>
          <p:nvPr/>
        </p:nvGrpSpPr>
        <p:grpSpPr>
          <a:xfrm>
            <a:off x="641215" y="2354564"/>
            <a:ext cx="5575566" cy="1648495"/>
            <a:chOff x="641215" y="2198955"/>
            <a:chExt cx="5575566" cy="1648495"/>
          </a:xfrm>
        </p:grpSpPr>
        <p:sp>
          <p:nvSpPr>
            <p:cNvPr id="8" name="직사각형 7">
              <a:extLst>
                <a:ext uri="{FF2B5EF4-FFF2-40B4-BE49-F238E27FC236}">
                  <a16:creationId xmlns:a16="http://schemas.microsoft.com/office/drawing/2014/main" id="{651FF48F-D1C3-86A4-6C39-2A506BCB2C4E}"/>
                </a:ext>
              </a:extLst>
            </p:cNvPr>
            <p:cNvSpPr/>
            <p:nvPr/>
          </p:nvSpPr>
          <p:spPr>
            <a:xfrm>
              <a:off x="641216" y="2198955"/>
              <a:ext cx="5575565" cy="338469"/>
            </a:xfrm>
            <a:prstGeom prst="rect">
              <a:avLst/>
            </a:prstGeom>
            <a:solidFill>
              <a:schemeClr val="tx2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9DE8794-9BE2-1CD3-EA99-07175E2736BD}"/>
                </a:ext>
              </a:extLst>
            </p:cNvPr>
            <p:cNvSpPr txBox="1"/>
            <p:nvPr/>
          </p:nvSpPr>
          <p:spPr>
            <a:xfrm>
              <a:off x="641215" y="2229689"/>
              <a:ext cx="134684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200" b="1" dirty="0">
                  <a:solidFill>
                    <a:schemeClr val="bg1"/>
                  </a:solidFill>
                  <a:latin typeface="+mn-ea"/>
                </a:rPr>
                <a:t>2. </a:t>
              </a:r>
              <a:r>
                <a:rPr lang="ko-KR" altLang="en-US" sz="1200" b="1" dirty="0">
                  <a:solidFill>
                    <a:schemeClr val="bg1"/>
                  </a:solidFill>
                  <a:latin typeface="+mn-ea"/>
                </a:rPr>
                <a:t>주차요금 안내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D47F234-7274-9801-461F-07F40FD715D1}"/>
                </a:ext>
              </a:extLst>
            </p:cNvPr>
            <p:cNvSpPr txBox="1"/>
            <p:nvPr/>
          </p:nvSpPr>
          <p:spPr>
            <a:xfrm>
              <a:off x="641215" y="2682836"/>
              <a:ext cx="5575565" cy="11646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base" latinLnBrk="1">
                <a:lnSpc>
                  <a:spcPct val="150000"/>
                </a:lnSpc>
              </a:pPr>
              <a:r>
                <a:rPr lang="ko-KR" altLang="en-US" sz="1200" b="1" kern="0" dirty="0">
                  <a:solidFill>
                    <a:schemeClr val="tx2"/>
                  </a:solidFill>
                  <a:latin typeface="+mj-ea"/>
                  <a:ea typeface="+mj-ea"/>
                </a:rPr>
                <a:t>① 규정된 시간외 작업을 추가 할 경우에는 당일 오후 </a:t>
              </a:r>
              <a:r>
                <a:rPr lang="en-US" altLang="ko-KR" sz="1200" b="1" kern="0" dirty="0">
                  <a:solidFill>
                    <a:schemeClr val="tx2"/>
                  </a:solidFill>
                  <a:latin typeface="+mj-ea"/>
                  <a:ea typeface="+mj-ea"/>
                </a:rPr>
                <a:t>2</a:t>
              </a:r>
              <a:r>
                <a:rPr lang="ko-KR" altLang="en-US" sz="1200" b="1" kern="0" dirty="0">
                  <a:solidFill>
                    <a:schemeClr val="tx2"/>
                  </a:solidFill>
                  <a:latin typeface="+mj-ea"/>
                  <a:ea typeface="+mj-ea"/>
                </a:rPr>
                <a:t>시까지 현장사무국에 오셔서 사전에 승인을 받으셔야 합니다</a:t>
              </a:r>
              <a:r>
                <a:rPr lang="en-US" altLang="ko-KR" sz="1200" b="1" kern="0" dirty="0">
                  <a:solidFill>
                    <a:schemeClr val="tx2"/>
                  </a:solidFill>
                  <a:latin typeface="+mj-ea"/>
                  <a:ea typeface="+mj-ea"/>
                </a:rPr>
                <a:t>. </a:t>
              </a:r>
              <a:endParaRPr lang="ko-KR" altLang="en-US" sz="1200" b="1" kern="0" dirty="0">
                <a:solidFill>
                  <a:schemeClr val="tx2"/>
                </a:solidFill>
                <a:latin typeface="+mj-ea"/>
                <a:ea typeface="+mj-ea"/>
              </a:endParaRPr>
            </a:p>
            <a:p>
              <a:pPr fontAlgn="base" latinLnBrk="1">
                <a:lnSpc>
                  <a:spcPct val="150000"/>
                </a:lnSpc>
              </a:pPr>
              <a:r>
                <a:rPr lang="ko-KR" altLang="en-US" sz="1200" b="1" kern="0" dirty="0">
                  <a:solidFill>
                    <a:schemeClr val="tx2"/>
                  </a:solidFill>
                  <a:latin typeface="+mj-ea"/>
                  <a:ea typeface="+mj-ea"/>
                </a:rPr>
                <a:t>② 연장 작업 가능시간은 장치공사 준비기간 시 </a:t>
              </a:r>
              <a:r>
                <a:rPr lang="en-US" altLang="ko-KR" sz="1200" b="1" kern="0" dirty="0">
                  <a:solidFill>
                    <a:schemeClr val="tx2"/>
                  </a:solidFill>
                  <a:latin typeface="+mj-ea"/>
                  <a:ea typeface="+mj-ea"/>
                </a:rPr>
                <a:t>22:00</a:t>
              </a:r>
              <a:r>
                <a:rPr lang="ko-KR" altLang="en-US" sz="1200" b="1" kern="0" dirty="0">
                  <a:solidFill>
                    <a:schemeClr val="tx2"/>
                  </a:solidFill>
                  <a:latin typeface="+mj-ea"/>
                  <a:ea typeface="+mj-ea"/>
                </a:rPr>
                <a:t>까지 이며</a:t>
              </a:r>
              <a:r>
                <a:rPr lang="en-US" altLang="ko-KR" sz="1200" b="1" kern="0" dirty="0">
                  <a:solidFill>
                    <a:schemeClr val="tx2"/>
                  </a:solidFill>
                  <a:latin typeface="+mj-ea"/>
                  <a:ea typeface="+mj-ea"/>
                </a:rPr>
                <a:t>, </a:t>
              </a:r>
              <a:r>
                <a:rPr lang="ko-KR" altLang="en-US" sz="1200" b="1" kern="0" dirty="0">
                  <a:solidFill>
                    <a:schemeClr val="tx2"/>
                  </a:solidFill>
                  <a:latin typeface="+mj-ea"/>
                  <a:ea typeface="+mj-ea"/>
                </a:rPr>
                <a:t>전시기간에는 연장 불가합니다</a:t>
              </a:r>
              <a:r>
                <a:rPr lang="en-US" altLang="ko-KR" sz="1200" b="1" kern="0" dirty="0">
                  <a:solidFill>
                    <a:schemeClr val="tx2"/>
                  </a:solidFill>
                  <a:latin typeface="+mj-ea"/>
                  <a:ea typeface="+mj-ea"/>
                </a:rPr>
                <a:t>.</a:t>
              </a:r>
              <a:endParaRPr lang="ko-KR" altLang="en-US" sz="1200" b="1" kern="0" dirty="0">
                <a:solidFill>
                  <a:schemeClr val="tx2"/>
                </a:solidFill>
                <a:latin typeface="+mj-ea"/>
                <a:ea typeface="+mj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444514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>
            <a:extLst>
              <a:ext uri="{FF2B5EF4-FFF2-40B4-BE49-F238E27FC236}">
                <a16:creationId xmlns:a16="http://schemas.microsoft.com/office/drawing/2014/main" id="{560E0AAF-1EA9-2519-6E54-6C920684B4D1}"/>
              </a:ext>
            </a:extLst>
          </p:cNvPr>
          <p:cNvSpPr/>
          <p:nvPr/>
        </p:nvSpPr>
        <p:spPr>
          <a:xfrm>
            <a:off x="641217" y="886994"/>
            <a:ext cx="5575565" cy="338469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4374BE2-C827-C399-DA3E-F9F84B3D7027}"/>
              </a:ext>
            </a:extLst>
          </p:cNvPr>
          <p:cNvSpPr txBox="1"/>
          <p:nvPr/>
        </p:nvSpPr>
        <p:spPr>
          <a:xfrm>
            <a:off x="641216" y="917728"/>
            <a:ext cx="10358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>
                <a:solidFill>
                  <a:schemeClr val="bg1"/>
                </a:solidFill>
                <a:latin typeface="+mn-ea"/>
              </a:rPr>
              <a:t>4. </a:t>
            </a:r>
            <a:r>
              <a:rPr lang="ko-KR" altLang="en-US" sz="1200" b="1" dirty="0">
                <a:solidFill>
                  <a:schemeClr val="bg1"/>
                </a:solidFill>
                <a:latin typeface="+mn-ea"/>
              </a:rPr>
              <a:t>장치 규정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F15A5BE-B084-94F2-685C-1D2C549A1CF0}"/>
              </a:ext>
            </a:extLst>
          </p:cNvPr>
          <p:cNvSpPr txBox="1"/>
          <p:nvPr/>
        </p:nvSpPr>
        <p:spPr>
          <a:xfrm>
            <a:off x="246743" y="188685"/>
            <a:ext cx="221246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b="1" dirty="0">
                <a:solidFill>
                  <a:schemeClr val="bg1"/>
                </a:solidFill>
                <a:latin typeface="+mj-ea"/>
                <a:ea typeface="+mj-ea"/>
              </a:rPr>
              <a:t>8. </a:t>
            </a:r>
            <a:r>
              <a:rPr lang="ko-KR" altLang="en-US" sz="1600" b="1" dirty="0">
                <a:solidFill>
                  <a:schemeClr val="bg1"/>
                </a:solidFill>
                <a:latin typeface="+mj-ea"/>
                <a:ea typeface="+mj-ea"/>
              </a:rPr>
              <a:t>부스 장치공사 규정</a:t>
            </a:r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2D4F5014-D911-DFC3-8E26-7268D88D2DED}"/>
              </a:ext>
            </a:extLst>
          </p:cNvPr>
          <p:cNvSpPr/>
          <p:nvPr/>
        </p:nvSpPr>
        <p:spPr>
          <a:xfrm>
            <a:off x="670070" y="2573387"/>
            <a:ext cx="1337212" cy="733464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C10A010-51B5-623E-CCF4-5F7C3EA8C02F}"/>
              </a:ext>
            </a:extLst>
          </p:cNvPr>
          <p:cNvSpPr txBox="1"/>
          <p:nvPr/>
        </p:nvSpPr>
        <p:spPr>
          <a:xfrm>
            <a:off x="783973" y="2709287"/>
            <a:ext cx="11094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1200" b="1" dirty="0">
                <a:solidFill>
                  <a:schemeClr val="bg1"/>
                </a:solidFill>
                <a:latin typeface="+mn-ea"/>
              </a:rPr>
              <a:t>독립부스</a:t>
            </a:r>
            <a:endParaRPr lang="en-US" altLang="ko-KR" sz="1200" b="1" dirty="0">
              <a:solidFill>
                <a:schemeClr val="bg1"/>
              </a:solidFill>
              <a:latin typeface="+mn-ea"/>
            </a:endParaRPr>
          </a:p>
          <a:p>
            <a:pPr algn="ctr"/>
            <a:r>
              <a:rPr lang="en-US" altLang="ko-KR" sz="1200" b="1" dirty="0">
                <a:solidFill>
                  <a:schemeClr val="bg1"/>
                </a:solidFill>
                <a:latin typeface="+mn-ea"/>
              </a:rPr>
              <a:t>(Space Only)</a:t>
            </a:r>
            <a:endParaRPr lang="ko-KR" altLang="en-US" sz="1200" b="1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2" name="직사각형 1">
            <a:extLst>
              <a:ext uri="{FF2B5EF4-FFF2-40B4-BE49-F238E27FC236}">
                <a16:creationId xmlns:a16="http://schemas.microsoft.com/office/drawing/2014/main" id="{74A9D600-7B19-0392-3BFE-61A2C017FFEC}"/>
              </a:ext>
            </a:extLst>
          </p:cNvPr>
          <p:cNvSpPr/>
          <p:nvPr/>
        </p:nvSpPr>
        <p:spPr>
          <a:xfrm>
            <a:off x="670070" y="1334623"/>
            <a:ext cx="5517857" cy="1129604"/>
          </a:xfrm>
          <a:prstGeom prst="rect">
            <a:avLst/>
          </a:prstGeom>
          <a:noFill/>
          <a:ln>
            <a:solidFill>
              <a:schemeClr val="tx2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05732C7-0329-87C0-357E-1B2D803DA3DC}"/>
              </a:ext>
            </a:extLst>
          </p:cNvPr>
          <p:cNvSpPr txBox="1"/>
          <p:nvPr/>
        </p:nvSpPr>
        <p:spPr>
          <a:xfrm>
            <a:off x="725765" y="1374420"/>
            <a:ext cx="5344836" cy="10295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lnSpc>
                <a:spcPct val="130000"/>
              </a:lnSpc>
            </a:pPr>
            <a:r>
              <a:rPr lang="ko-KR" altLang="en-US" sz="1200" b="1" kern="0" dirty="0">
                <a:solidFill>
                  <a:schemeClr val="tx2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전시회 개막 </a:t>
            </a:r>
            <a:r>
              <a:rPr lang="en-US" altLang="ko-KR" sz="1200" b="1" kern="0" dirty="0">
                <a:solidFill>
                  <a:schemeClr val="tx2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2</a:t>
            </a:r>
            <a:r>
              <a:rPr lang="ko-KR" altLang="en-US" sz="1200" b="1" kern="0" dirty="0">
                <a:solidFill>
                  <a:schemeClr val="tx2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일전인 </a:t>
            </a:r>
            <a:r>
              <a:rPr lang="en-US" altLang="ko-KR" sz="1200" b="1" kern="0" dirty="0">
                <a:solidFill>
                  <a:schemeClr val="tx2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5</a:t>
            </a:r>
            <a:r>
              <a:rPr lang="ko-KR" altLang="en-US" sz="1200" b="1" kern="0" dirty="0">
                <a:solidFill>
                  <a:schemeClr val="tx2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월 </a:t>
            </a:r>
            <a:r>
              <a:rPr lang="en-US" altLang="ko-KR" sz="1200" b="1" kern="0" dirty="0">
                <a:solidFill>
                  <a:schemeClr val="tx2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7</a:t>
            </a:r>
            <a:r>
              <a:rPr lang="ko-KR" altLang="en-US" sz="1200" b="1" kern="0" dirty="0">
                <a:solidFill>
                  <a:schemeClr val="tx2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일</a:t>
            </a:r>
            <a:r>
              <a:rPr lang="en-US" altLang="ko-KR" sz="1200" b="1" kern="0" dirty="0">
                <a:solidFill>
                  <a:schemeClr val="tx2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(</a:t>
            </a:r>
            <a:r>
              <a:rPr lang="ko-KR" altLang="en-US" sz="1200" b="1" kern="0" dirty="0">
                <a:solidFill>
                  <a:schemeClr val="tx2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화</a:t>
            </a:r>
            <a:r>
              <a:rPr lang="en-US" altLang="ko-KR" sz="1200" b="1" kern="0" dirty="0">
                <a:solidFill>
                  <a:schemeClr val="tx2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)</a:t>
            </a:r>
            <a:r>
              <a:rPr lang="ko-KR" altLang="en-US" sz="1200" b="1" kern="0" dirty="0">
                <a:solidFill>
                  <a:schemeClr val="tx2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부터 전시장 장치공사가 시작됩니다</a:t>
            </a:r>
            <a:r>
              <a:rPr lang="en-US" altLang="ko-KR" sz="1200" b="1" kern="0" dirty="0">
                <a:solidFill>
                  <a:schemeClr val="tx2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. </a:t>
            </a:r>
            <a:r>
              <a:rPr lang="ko-KR" altLang="en-US" sz="1200" b="1" kern="0" dirty="0">
                <a:solidFill>
                  <a:schemeClr val="tx2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독립부스</a:t>
            </a:r>
            <a:r>
              <a:rPr lang="en-US" altLang="ko-KR" sz="1200" b="1" kern="0" dirty="0">
                <a:solidFill>
                  <a:schemeClr val="tx2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, </a:t>
            </a:r>
            <a:r>
              <a:rPr lang="ko-KR" altLang="en-US" sz="1200" b="1" kern="0" dirty="0">
                <a:solidFill>
                  <a:schemeClr val="tx2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기본부스 별 장치 시공 사항이 상이 </a:t>
            </a:r>
            <a:r>
              <a:rPr lang="ko-KR" altLang="en-US" sz="1200" b="1" kern="0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하오니</a:t>
            </a:r>
            <a:r>
              <a:rPr lang="ko-KR" altLang="en-US" sz="1200" b="1" kern="0" dirty="0">
                <a:solidFill>
                  <a:schemeClr val="tx2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 아래 내용 참조하시기 바랍니다</a:t>
            </a:r>
            <a:r>
              <a:rPr lang="en-US" altLang="ko-KR" sz="1200" b="1" kern="0" dirty="0">
                <a:solidFill>
                  <a:schemeClr val="tx2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. </a:t>
            </a:r>
            <a:r>
              <a:rPr lang="ko-KR" altLang="en-US" sz="1200" b="1" kern="0" dirty="0">
                <a:solidFill>
                  <a:schemeClr val="tx2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특히</a:t>
            </a:r>
            <a:r>
              <a:rPr lang="en-US" altLang="ko-KR" sz="1200" b="1" kern="0" dirty="0">
                <a:solidFill>
                  <a:schemeClr val="tx2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, </a:t>
            </a:r>
            <a:r>
              <a:rPr lang="ko-KR" altLang="en-US" sz="1200" b="1" kern="0" dirty="0">
                <a:solidFill>
                  <a:schemeClr val="tx2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독립부스 신청 업체는 장치공사와 관련된 신고 및 일정을 반드시 확인하시기 바랍니다</a:t>
            </a:r>
            <a:r>
              <a:rPr lang="en-US" altLang="ko-KR" sz="1200" b="1" kern="0" dirty="0">
                <a:solidFill>
                  <a:schemeClr val="tx2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.</a:t>
            </a:r>
            <a:endParaRPr lang="ko-KR" altLang="en-US" sz="1200" b="1" kern="0" dirty="0">
              <a:solidFill>
                <a:schemeClr val="tx2">
                  <a:lumMod val="75000"/>
                  <a:lumOff val="25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14" name="직사각형 13">
            <a:extLst>
              <a:ext uri="{FF2B5EF4-FFF2-40B4-BE49-F238E27FC236}">
                <a16:creationId xmlns:a16="http://schemas.microsoft.com/office/drawing/2014/main" id="{65D9AED2-9D73-E66F-1384-CCDB583966A0}"/>
              </a:ext>
            </a:extLst>
          </p:cNvPr>
          <p:cNvSpPr/>
          <p:nvPr/>
        </p:nvSpPr>
        <p:spPr>
          <a:xfrm>
            <a:off x="670070" y="2573387"/>
            <a:ext cx="5517857" cy="733464"/>
          </a:xfrm>
          <a:prstGeom prst="rect">
            <a:avLst/>
          </a:prstGeom>
          <a:noFill/>
          <a:ln>
            <a:solidFill>
              <a:schemeClr val="tx2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4F61D60-4E81-CFE4-3952-48AB5F0B83B7}"/>
              </a:ext>
            </a:extLst>
          </p:cNvPr>
          <p:cNvSpPr txBox="1"/>
          <p:nvPr/>
        </p:nvSpPr>
        <p:spPr>
          <a:xfrm>
            <a:off x="2081014" y="2573387"/>
            <a:ext cx="5344836" cy="728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lnSpc>
                <a:spcPct val="130000"/>
              </a:lnSpc>
            </a:pPr>
            <a:r>
              <a:rPr lang="ko-KR" altLang="en-US" sz="1100" b="1" kern="0" dirty="0">
                <a:solidFill>
                  <a:schemeClr val="tx2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주최</a:t>
            </a:r>
            <a:r>
              <a:rPr lang="en-US" altLang="ko-KR" sz="1100" b="1" kern="0" dirty="0">
                <a:solidFill>
                  <a:schemeClr val="tx2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 </a:t>
            </a:r>
            <a:r>
              <a:rPr lang="ko-KR" altLang="en-US" sz="1100" b="1" kern="0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측으로부터</a:t>
            </a:r>
            <a:r>
              <a:rPr lang="ko-KR" altLang="en-US" sz="1100" b="1" kern="0" dirty="0">
                <a:solidFill>
                  <a:schemeClr val="tx2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 전시면적만 임대하고</a:t>
            </a:r>
            <a:r>
              <a:rPr lang="en-US" altLang="ko-KR" sz="1100" b="1" kern="0" dirty="0">
                <a:solidFill>
                  <a:schemeClr val="tx2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, </a:t>
            </a:r>
            <a:r>
              <a:rPr lang="ko-KR" altLang="en-US" sz="1100" b="1" kern="0" dirty="0">
                <a:solidFill>
                  <a:schemeClr val="tx2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출품업체가 </a:t>
            </a:r>
            <a:endParaRPr lang="en-US" altLang="ko-KR" sz="1100" b="1" kern="0" dirty="0">
              <a:solidFill>
                <a:schemeClr val="tx2">
                  <a:lumMod val="75000"/>
                  <a:lumOff val="25000"/>
                </a:schemeClr>
              </a:solidFill>
              <a:latin typeface="+mj-ea"/>
              <a:ea typeface="+mj-ea"/>
            </a:endParaRPr>
          </a:p>
          <a:p>
            <a:pPr fontAlgn="base">
              <a:lnSpc>
                <a:spcPct val="130000"/>
              </a:lnSpc>
            </a:pPr>
            <a:r>
              <a:rPr lang="ko-KR" altLang="en-US" sz="1100" b="1" kern="0" dirty="0">
                <a:solidFill>
                  <a:schemeClr val="tx2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장치공사업체를 선정하여 참가업체가 희망하는 인테리어를</a:t>
            </a:r>
            <a:endParaRPr lang="en-US" altLang="ko-KR" sz="1100" b="1" kern="0" dirty="0">
              <a:solidFill>
                <a:schemeClr val="tx2">
                  <a:lumMod val="75000"/>
                  <a:lumOff val="25000"/>
                </a:schemeClr>
              </a:solidFill>
              <a:latin typeface="+mj-ea"/>
              <a:ea typeface="+mj-ea"/>
            </a:endParaRPr>
          </a:p>
          <a:p>
            <a:pPr fontAlgn="base">
              <a:lnSpc>
                <a:spcPct val="130000"/>
              </a:lnSpc>
            </a:pPr>
            <a:r>
              <a:rPr lang="ko-KR" altLang="en-US" sz="1100" b="1" kern="0" dirty="0">
                <a:solidFill>
                  <a:schemeClr val="tx2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디자인하고 시공하는 부스</a:t>
            </a:r>
            <a:endParaRPr lang="ko-KR" altLang="en-US" sz="1200" b="1" kern="0" dirty="0">
              <a:solidFill>
                <a:schemeClr val="tx2">
                  <a:lumMod val="75000"/>
                  <a:lumOff val="25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15AFB2D-4100-D36F-431C-E93C9A3ACCA3}"/>
              </a:ext>
            </a:extLst>
          </p:cNvPr>
          <p:cNvSpPr txBox="1"/>
          <p:nvPr/>
        </p:nvSpPr>
        <p:spPr>
          <a:xfrm>
            <a:off x="670070" y="3440641"/>
            <a:ext cx="5517857" cy="5599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fontAlgn="base" latinLnBrk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sz="1200" b="1" kern="0" spc="-50" dirty="0">
                <a:solidFill>
                  <a:schemeClr val="tx2"/>
                </a:solidFill>
                <a:latin typeface="+mj-ea"/>
                <a:ea typeface="+mj-ea"/>
              </a:rPr>
              <a:t>① 부스 구조물의 최대 높이는 </a:t>
            </a:r>
            <a:r>
              <a:rPr lang="en-US" altLang="ko-KR" sz="1200" b="1" kern="0" spc="-50" dirty="0">
                <a:solidFill>
                  <a:schemeClr val="tx2"/>
                </a:solidFill>
                <a:latin typeface="+mj-ea"/>
                <a:ea typeface="+mj-ea"/>
              </a:rPr>
              <a:t>6m</a:t>
            </a:r>
            <a:r>
              <a:rPr lang="ko-KR" altLang="en-US" sz="1200" b="1" kern="0" spc="-50" dirty="0">
                <a:solidFill>
                  <a:schemeClr val="tx2"/>
                </a:solidFill>
                <a:latin typeface="+mj-ea"/>
                <a:ea typeface="+mj-ea"/>
              </a:rPr>
              <a:t>까지 시공이 가능합니다</a:t>
            </a:r>
            <a:r>
              <a:rPr lang="en-US" altLang="ko-KR" sz="1200" b="1" kern="0" spc="-50" dirty="0">
                <a:solidFill>
                  <a:schemeClr val="tx2"/>
                </a:solidFill>
                <a:latin typeface="+mj-ea"/>
                <a:ea typeface="+mj-ea"/>
              </a:rPr>
              <a:t>. </a:t>
            </a:r>
            <a:endParaRPr lang="ko-KR" altLang="en-US" sz="1200" b="1" kern="0" spc="-50" dirty="0">
              <a:solidFill>
                <a:schemeClr val="tx2"/>
              </a:solidFill>
              <a:latin typeface="+mj-ea"/>
              <a:ea typeface="+mj-ea"/>
            </a:endParaRPr>
          </a:p>
          <a:p>
            <a:pPr marL="0" marR="0" indent="0" fontAlgn="base" latinLnBrk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sz="1200" b="1" kern="0" spc="-50" dirty="0">
                <a:solidFill>
                  <a:schemeClr val="tx2"/>
                </a:solidFill>
                <a:latin typeface="+mj-ea"/>
                <a:ea typeface="+mj-ea"/>
              </a:rPr>
              <a:t>부스장치의 </a:t>
            </a:r>
            <a:r>
              <a:rPr lang="ko-KR" altLang="en-US" sz="1200" b="1" kern="0" spc="-50" dirty="0" err="1">
                <a:solidFill>
                  <a:schemeClr val="tx2"/>
                </a:solidFill>
                <a:latin typeface="+mj-ea"/>
                <a:ea typeface="+mj-ea"/>
              </a:rPr>
              <a:t>복층구조는</a:t>
            </a:r>
            <a:r>
              <a:rPr lang="ko-KR" altLang="en-US" sz="1200" b="1" kern="0" spc="-50" dirty="0">
                <a:solidFill>
                  <a:schemeClr val="tx2"/>
                </a:solidFill>
                <a:latin typeface="+mj-ea"/>
                <a:ea typeface="+mj-ea"/>
              </a:rPr>
              <a:t> 불가 합니다</a:t>
            </a:r>
            <a:r>
              <a:rPr lang="en-US" altLang="ko-KR" sz="1200" b="1" kern="0" spc="-50" dirty="0">
                <a:solidFill>
                  <a:schemeClr val="tx2"/>
                </a:solidFill>
                <a:latin typeface="+mj-ea"/>
                <a:ea typeface="+mj-ea"/>
              </a:rPr>
              <a:t>. </a:t>
            </a:r>
            <a:endParaRPr lang="ko-KR" altLang="en-US" sz="1200" b="1" kern="0" spc="-50" dirty="0">
              <a:solidFill>
                <a:schemeClr val="tx2"/>
              </a:solidFill>
              <a:latin typeface="+mj-ea"/>
              <a:ea typeface="+mj-ea"/>
            </a:endParaRPr>
          </a:p>
          <a:p>
            <a:pPr marL="0" marR="0" indent="0" fontAlgn="base" latinLnBrk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sz="1200" b="1" kern="0" spc="-50" dirty="0">
                <a:solidFill>
                  <a:schemeClr val="tx2"/>
                </a:solidFill>
                <a:latin typeface="+mj-ea"/>
                <a:ea typeface="+mj-ea"/>
              </a:rPr>
              <a:t>② 전시장 관리 등 안전을 위하여 부스디자인 및 설비관계는 전시장 공사</a:t>
            </a:r>
            <a:br>
              <a:rPr lang="ko-KR" altLang="en-US" sz="1200" b="1" kern="0" spc="-50" dirty="0">
                <a:solidFill>
                  <a:schemeClr val="tx2"/>
                </a:solidFill>
                <a:latin typeface="+mj-ea"/>
                <a:ea typeface="+mj-ea"/>
              </a:rPr>
            </a:br>
            <a:r>
              <a:rPr lang="ko-KR" altLang="en-US" sz="1200" b="1" kern="0" spc="-50" dirty="0">
                <a:solidFill>
                  <a:schemeClr val="tx2"/>
                </a:solidFill>
                <a:latin typeface="+mj-ea"/>
                <a:ea typeface="+mj-ea"/>
              </a:rPr>
              <a:t>공식 지정업체 중에서 선정하여 시공하시는 것을 요청 드립니다</a:t>
            </a:r>
            <a:r>
              <a:rPr lang="en-US" altLang="ko-KR" sz="1200" b="1" kern="0" spc="-50" dirty="0">
                <a:solidFill>
                  <a:schemeClr val="tx2"/>
                </a:solidFill>
                <a:latin typeface="+mj-ea"/>
                <a:ea typeface="+mj-ea"/>
              </a:rPr>
              <a:t>.</a:t>
            </a:r>
            <a:endParaRPr lang="ko-KR" altLang="en-US" sz="1200" b="1" kern="0" spc="-50" dirty="0">
              <a:solidFill>
                <a:schemeClr val="tx2"/>
              </a:solidFill>
              <a:latin typeface="+mj-ea"/>
              <a:ea typeface="+mj-ea"/>
            </a:endParaRPr>
          </a:p>
          <a:p>
            <a:pPr marL="0" marR="0" indent="0" fontAlgn="base" latinLnBrk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ko-KR" sz="1200" b="1" kern="0" spc="-50" dirty="0">
                <a:solidFill>
                  <a:schemeClr val="tx2"/>
                </a:solidFill>
                <a:latin typeface="+mj-ea"/>
                <a:ea typeface="+mj-ea"/>
              </a:rPr>
              <a:t>[Form-4] </a:t>
            </a:r>
            <a:r>
              <a:rPr lang="ko-KR" altLang="en-US" sz="1200" b="1" kern="0" spc="-50" dirty="0">
                <a:solidFill>
                  <a:schemeClr val="tx2"/>
                </a:solidFill>
                <a:latin typeface="+mj-ea"/>
                <a:ea typeface="+mj-ea"/>
              </a:rPr>
              <a:t>독립부스 시공업체 신청서를 작성해 주셔야 합니다 </a:t>
            </a:r>
            <a:r>
              <a:rPr lang="en-US" altLang="ko-KR" sz="1200" b="1" kern="0" spc="-50" dirty="0">
                <a:solidFill>
                  <a:schemeClr val="tx2"/>
                </a:solidFill>
                <a:latin typeface="+mj-ea"/>
                <a:ea typeface="+mj-ea"/>
              </a:rPr>
              <a:t>.</a:t>
            </a:r>
            <a:endParaRPr lang="ko-KR" altLang="en-US" sz="1200" b="1" kern="0" spc="-50" dirty="0">
              <a:solidFill>
                <a:schemeClr val="tx2"/>
              </a:solidFill>
              <a:latin typeface="+mj-ea"/>
              <a:ea typeface="+mj-ea"/>
            </a:endParaRPr>
          </a:p>
          <a:p>
            <a:pPr marL="0" marR="0" indent="0" fontAlgn="base" latinLnBrk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sz="1200" b="1" kern="0" spc="-50" dirty="0">
                <a:solidFill>
                  <a:schemeClr val="tx2"/>
                </a:solidFill>
                <a:latin typeface="+mj-ea"/>
                <a:ea typeface="+mj-ea"/>
              </a:rPr>
              <a:t>③ 독립부스 시공업체 </a:t>
            </a:r>
            <a:r>
              <a:rPr lang="ko-KR" altLang="en-US" sz="1200" b="1" kern="0" spc="-50" dirty="0" err="1">
                <a:solidFill>
                  <a:schemeClr val="tx2"/>
                </a:solidFill>
                <a:latin typeface="+mj-ea"/>
                <a:ea typeface="+mj-ea"/>
              </a:rPr>
              <a:t>도면검수</a:t>
            </a:r>
            <a:r>
              <a:rPr lang="ko-KR" altLang="en-US" sz="1200" b="1" kern="0" spc="-50" dirty="0">
                <a:solidFill>
                  <a:schemeClr val="tx2"/>
                </a:solidFill>
                <a:latin typeface="+mj-ea"/>
                <a:ea typeface="+mj-ea"/>
              </a:rPr>
              <a:t> 안내 </a:t>
            </a:r>
          </a:p>
          <a:p>
            <a:pPr marL="0" marR="0" indent="0" fontAlgn="base" latinLnBrk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sz="1200" b="1" kern="0" spc="-50" dirty="0">
                <a:solidFill>
                  <a:schemeClr val="tx2"/>
                </a:solidFill>
                <a:latin typeface="+mj-ea"/>
                <a:ea typeface="+mj-ea"/>
              </a:rPr>
              <a:t>독립부스로 시공하는 참가업체는 사무국으로 </a:t>
            </a:r>
            <a:r>
              <a:rPr lang="en-US" altLang="ko-KR" sz="1200" b="1" kern="0" spc="-50" dirty="0">
                <a:solidFill>
                  <a:schemeClr val="tx2"/>
                </a:solidFill>
                <a:latin typeface="+mj-ea"/>
                <a:ea typeface="+mj-ea"/>
              </a:rPr>
              <a:t>4</a:t>
            </a:r>
            <a:r>
              <a:rPr lang="ko-KR" altLang="en-US" sz="1200" b="1" kern="0" spc="-50" dirty="0">
                <a:solidFill>
                  <a:schemeClr val="tx2"/>
                </a:solidFill>
                <a:latin typeface="+mj-ea"/>
                <a:ea typeface="+mj-ea"/>
              </a:rPr>
              <a:t>월 </a:t>
            </a:r>
            <a:r>
              <a:rPr lang="en-US" altLang="ko-KR" sz="1200" b="1" kern="0" spc="-50" dirty="0">
                <a:solidFill>
                  <a:schemeClr val="tx2"/>
                </a:solidFill>
                <a:latin typeface="+mj-ea"/>
                <a:ea typeface="+mj-ea"/>
              </a:rPr>
              <a:t>19</a:t>
            </a:r>
            <a:r>
              <a:rPr lang="ko-KR" altLang="en-US" sz="1200" b="1" kern="0" spc="-50" dirty="0">
                <a:solidFill>
                  <a:schemeClr val="tx2"/>
                </a:solidFill>
                <a:latin typeface="+mj-ea"/>
                <a:ea typeface="+mj-ea"/>
              </a:rPr>
              <a:t>일</a:t>
            </a:r>
            <a:r>
              <a:rPr lang="en-US" altLang="ko-KR" sz="1200" b="1" kern="0" spc="-50" dirty="0">
                <a:solidFill>
                  <a:schemeClr val="tx2"/>
                </a:solidFill>
                <a:latin typeface="+mj-ea"/>
                <a:ea typeface="+mj-ea"/>
              </a:rPr>
              <a:t>(</a:t>
            </a:r>
            <a:r>
              <a:rPr lang="ko-KR" altLang="en-US" sz="1200" b="1" kern="0" spc="-50" dirty="0">
                <a:solidFill>
                  <a:schemeClr val="tx2"/>
                </a:solidFill>
                <a:latin typeface="+mj-ea"/>
                <a:ea typeface="+mj-ea"/>
              </a:rPr>
              <a:t>금</a:t>
            </a:r>
            <a:r>
              <a:rPr lang="en-US" altLang="ko-KR" sz="1200" b="1" kern="0" spc="-50" dirty="0">
                <a:solidFill>
                  <a:schemeClr val="tx2"/>
                </a:solidFill>
                <a:latin typeface="+mj-ea"/>
                <a:ea typeface="+mj-ea"/>
              </a:rPr>
              <a:t>)</a:t>
            </a:r>
            <a:r>
              <a:rPr lang="ko-KR" altLang="en-US" sz="1200" b="1" kern="0" spc="-50" dirty="0">
                <a:solidFill>
                  <a:schemeClr val="tx2"/>
                </a:solidFill>
                <a:latin typeface="+mj-ea"/>
                <a:ea typeface="+mj-ea"/>
              </a:rPr>
              <a:t> 까지 </a:t>
            </a:r>
            <a:r>
              <a:rPr lang="ko-KR" altLang="en-US" sz="1200" b="1" kern="0" spc="-50" dirty="0" err="1">
                <a:solidFill>
                  <a:schemeClr val="tx2"/>
                </a:solidFill>
                <a:latin typeface="+mj-ea"/>
                <a:ea typeface="+mj-ea"/>
              </a:rPr>
              <a:t>도면검수를</a:t>
            </a:r>
            <a:r>
              <a:rPr lang="ko-KR" altLang="en-US" sz="1200" b="1" kern="0" spc="-50" dirty="0">
                <a:solidFill>
                  <a:schemeClr val="tx2"/>
                </a:solidFill>
                <a:latin typeface="+mj-ea"/>
                <a:ea typeface="+mj-ea"/>
              </a:rPr>
              <a:t> </a:t>
            </a:r>
          </a:p>
          <a:p>
            <a:pPr marL="0" marR="0" indent="0" fontAlgn="base" latinLnBrk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sz="1200" b="1" kern="0" spc="-50" dirty="0">
                <a:solidFill>
                  <a:schemeClr val="tx2"/>
                </a:solidFill>
                <a:latin typeface="+mj-ea"/>
                <a:ea typeface="+mj-ea"/>
              </a:rPr>
              <a:t>필히 마치셔야 합니다</a:t>
            </a:r>
            <a:r>
              <a:rPr lang="en-US" altLang="ko-KR" sz="1200" b="1" kern="0" spc="-50" dirty="0">
                <a:solidFill>
                  <a:schemeClr val="tx2"/>
                </a:solidFill>
                <a:latin typeface="+mj-ea"/>
                <a:ea typeface="+mj-ea"/>
              </a:rPr>
              <a:t>. </a:t>
            </a:r>
            <a:r>
              <a:rPr lang="ko-KR" altLang="en-US" sz="1200" b="1" kern="0" spc="-50" dirty="0">
                <a:solidFill>
                  <a:schemeClr val="tx2"/>
                </a:solidFill>
                <a:latin typeface="+mj-ea"/>
                <a:ea typeface="+mj-ea"/>
              </a:rPr>
              <a:t>도면 검수를 하지 않은 업체는 시공이 불가합니다</a:t>
            </a:r>
            <a:r>
              <a:rPr lang="en-US" altLang="ko-KR" sz="1200" b="1" kern="0" spc="-50" dirty="0">
                <a:solidFill>
                  <a:schemeClr val="tx2"/>
                </a:solidFill>
                <a:latin typeface="+mj-ea"/>
                <a:ea typeface="+mj-ea"/>
              </a:rPr>
              <a:t>. </a:t>
            </a:r>
            <a:endParaRPr lang="ko-KR" altLang="en-US" sz="1200" b="1" kern="0" spc="-50" dirty="0">
              <a:solidFill>
                <a:schemeClr val="tx2"/>
              </a:solidFill>
              <a:latin typeface="+mj-ea"/>
              <a:ea typeface="+mj-ea"/>
            </a:endParaRPr>
          </a:p>
          <a:p>
            <a:pPr marL="0" marR="0" indent="0" fontAlgn="base" latinLnBrk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sz="1200" b="1" kern="0" spc="-50" dirty="0">
                <a:solidFill>
                  <a:schemeClr val="tx2"/>
                </a:solidFill>
                <a:latin typeface="+mj-ea"/>
                <a:ea typeface="+mj-ea"/>
              </a:rPr>
              <a:t>④ 모든 자재는 방염처리가 되었거나</a:t>
            </a:r>
            <a:r>
              <a:rPr lang="en-US" altLang="ko-KR" sz="1200" b="1" kern="0" spc="-50" dirty="0">
                <a:solidFill>
                  <a:schemeClr val="tx2"/>
                </a:solidFill>
                <a:latin typeface="+mj-ea"/>
                <a:ea typeface="+mj-ea"/>
              </a:rPr>
              <a:t>, </a:t>
            </a:r>
            <a:r>
              <a:rPr lang="ko-KR" altLang="en-US" sz="1200" b="1" kern="0" spc="-50" dirty="0">
                <a:solidFill>
                  <a:schemeClr val="tx2"/>
                </a:solidFill>
                <a:latin typeface="+mj-ea"/>
                <a:ea typeface="+mj-ea"/>
              </a:rPr>
              <a:t>불연성 자재를 사용해야 합니다</a:t>
            </a:r>
            <a:r>
              <a:rPr lang="en-US" altLang="ko-KR" sz="1200" b="1" kern="0" spc="-50" dirty="0">
                <a:solidFill>
                  <a:schemeClr val="tx2"/>
                </a:solidFill>
                <a:latin typeface="+mj-ea"/>
                <a:ea typeface="+mj-ea"/>
              </a:rPr>
              <a:t>. </a:t>
            </a:r>
            <a:r>
              <a:rPr lang="ko-KR" altLang="en-US" sz="1200" b="1" kern="0" spc="-50" dirty="0">
                <a:solidFill>
                  <a:schemeClr val="tx2"/>
                </a:solidFill>
                <a:latin typeface="+mj-ea"/>
                <a:ea typeface="+mj-ea"/>
              </a:rPr>
              <a:t>특히 조명</a:t>
            </a:r>
          </a:p>
          <a:p>
            <a:pPr marL="0" marR="0" indent="0" fontAlgn="base" latinLnBrk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sz="1200" b="1" kern="0" spc="-50" dirty="0">
                <a:solidFill>
                  <a:schemeClr val="tx2"/>
                </a:solidFill>
                <a:latin typeface="+mj-ea"/>
                <a:ea typeface="+mj-ea"/>
              </a:rPr>
              <a:t>스크린이나 </a:t>
            </a:r>
            <a:r>
              <a:rPr lang="ko-KR" altLang="en-US" sz="1200" b="1" kern="0" spc="-50" dirty="0" err="1">
                <a:solidFill>
                  <a:schemeClr val="tx2"/>
                </a:solidFill>
                <a:latin typeface="+mj-ea"/>
                <a:ea typeface="+mj-ea"/>
              </a:rPr>
              <a:t>백드롭</a:t>
            </a:r>
            <a:r>
              <a:rPr lang="ko-KR" altLang="en-US" sz="1200" b="1" kern="0" spc="-50" dirty="0">
                <a:solidFill>
                  <a:schemeClr val="tx2"/>
                </a:solidFill>
                <a:latin typeface="+mj-ea"/>
                <a:ea typeface="+mj-ea"/>
              </a:rPr>
              <a:t> 혹은 </a:t>
            </a:r>
            <a:r>
              <a:rPr lang="ko-KR" altLang="en-US" sz="1200" b="1" kern="0" spc="-50" dirty="0" err="1">
                <a:solidFill>
                  <a:schemeClr val="tx2"/>
                </a:solidFill>
                <a:latin typeface="+mj-ea"/>
                <a:ea typeface="+mj-ea"/>
              </a:rPr>
              <a:t>차광막</a:t>
            </a:r>
            <a:r>
              <a:rPr lang="ko-KR" altLang="en-US" sz="1200" b="1" kern="0" spc="-50" dirty="0">
                <a:solidFill>
                  <a:schemeClr val="tx2"/>
                </a:solidFill>
                <a:latin typeface="+mj-ea"/>
                <a:ea typeface="+mj-ea"/>
              </a:rPr>
              <a:t> 등의 모든 자재도 역시 방염처리를 해야 합니다</a:t>
            </a:r>
            <a:r>
              <a:rPr lang="en-US" altLang="ko-KR" sz="1200" b="1" kern="0" spc="-50" dirty="0">
                <a:solidFill>
                  <a:schemeClr val="tx2"/>
                </a:solidFill>
                <a:latin typeface="+mj-ea"/>
                <a:ea typeface="+mj-ea"/>
              </a:rPr>
              <a:t>.</a:t>
            </a:r>
            <a:endParaRPr lang="ko-KR" altLang="en-US" sz="1200" b="1" kern="0" spc="-50" dirty="0">
              <a:solidFill>
                <a:schemeClr val="tx2"/>
              </a:solidFill>
              <a:latin typeface="+mj-ea"/>
              <a:ea typeface="+mj-ea"/>
            </a:endParaRPr>
          </a:p>
          <a:p>
            <a:pPr marL="0" marR="0" indent="0" fontAlgn="base" latinLnBrk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sz="1200" b="1" kern="0" spc="-50" dirty="0">
                <a:solidFill>
                  <a:schemeClr val="tx2"/>
                </a:solidFill>
                <a:latin typeface="+mj-ea"/>
                <a:ea typeface="+mj-ea"/>
              </a:rPr>
              <a:t>⑤ 전시 바닥 처리용 카펫 및 설치물은 제거가 용이한 것이어야 합니다</a:t>
            </a:r>
            <a:r>
              <a:rPr lang="en-US" altLang="ko-KR" sz="1200" b="1" kern="0" spc="-50" dirty="0">
                <a:solidFill>
                  <a:schemeClr val="tx2"/>
                </a:solidFill>
                <a:latin typeface="+mj-ea"/>
                <a:ea typeface="+mj-ea"/>
              </a:rPr>
              <a:t>.</a:t>
            </a:r>
            <a:endParaRPr lang="ko-KR" altLang="en-US" sz="1200" b="1" kern="0" spc="-50" dirty="0">
              <a:solidFill>
                <a:schemeClr val="tx2"/>
              </a:solidFill>
              <a:latin typeface="+mj-ea"/>
              <a:ea typeface="+mj-ea"/>
            </a:endParaRPr>
          </a:p>
          <a:p>
            <a:pPr marL="0" marR="0" indent="0" fontAlgn="base" latinLnBrk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sz="1200" b="1" kern="0" spc="-50" dirty="0">
                <a:solidFill>
                  <a:schemeClr val="tx2"/>
                </a:solidFill>
                <a:latin typeface="+mj-ea"/>
                <a:ea typeface="+mj-ea"/>
              </a:rPr>
              <a:t>⑥ 독립부스 신청업체는 다른 업체의 기본부스 벽면을 사용할 수 없습니다</a:t>
            </a:r>
            <a:r>
              <a:rPr lang="en-US" altLang="ko-KR" sz="1200" b="1" kern="0" spc="-50" dirty="0">
                <a:solidFill>
                  <a:schemeClr val="tx2"/>
                </a:solidFill>
                <a:latin typeface="+mj-ea"/>
                <a:ea typeface="+mj-ea"/>
              </a:rPr>
              <a:t>.</a:t>
            </a:r>
            <a:endParaRPr lang="ko-KR" altLang="en-US" sz="1200" b="1" kern="0" spc="-50" dirty="0">
              <a:solidFill>
                <a:schemeClr val="tx2"/>
              </a:solidFill>
              <a:latin typeface="+mj-ea"/>
              <a:ea typeface="+mj-ea"/>
            </a:endParaRPr>
          </a:p>
          <a:p>
            <a:pPr marL="0" marR="0" indent="0" fontAlgn="base" latinLnBrk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sz="1200" b="1" kern="0" spc="-50" dirty="0">
                <a:solidFill>
                  <a:schemeClr val="tx2"/>
                </a:solidFill>
                <a:latin typeface="+mj-ea"/>
                <a:ea typeface="+mj-ea"/>
              </a:rPr>
              <a:t>⑦ 설치 종료 후 잔해 및 폐기물은 </a:t>
            </a:r>
            <a:r>
              <a:rPr lang="en-US" altLang="ko-KR" sz="1200" b="1" kern="0" spc="-50" dirty="0">
                <a:solidFill>
                  <a:schemeClr val="tx2"/>
                </a:solidFill>
                <a:latin typeface="+mj-ea"/>
                <a:ea typeface="+mj-ea"/>
              </a:rPr>
              <a:t>2024.5.8(</a:t>
            </a:r>
            <a:r>
              <a:rPr lang="ko-KR" altLang="en-US" sz="1200" b="1" kern="0" spc="-50" dirty="0">
                <a:solidFill>
                  <a:schemeClr val="tx2"/>
                </a:solidFill>
                <a:latin typeface="+mj-ea"/>
                <a:ea typeface="+mj-ea"/>
              </a:rPr>
              <a:t>수</a:t>
            </a:r>
            <a:r>
              <a:rPr lang="en-US" altLang="ko-KR" sz="1200" b="1" kern="0" spc="-50" dirty="0">
                <a:solidFill>
                  <a:schemeClr val="tx2"/>
                </a:solidFill>
                <a:latin typeface="+mj-ea"/>
                <a:ea typeface="+mj-ea"/>
              </a:rPr>
              <a:t>) 20:00</a:t>
            </a:r>
            <a:r>
              <a:rPr lang="ko-KR" altLang="en-US" sz="1200" b="1" kern="0" spc="-50" dirty="0">
                <a:solidFill>
                  <a:schemeClr val="tx2"/>
                </a:solidFill>
                <a:latin typeface="+mj-ea"/>
                <a:ea typeface="+mj-ea"/>
              </a:rPr>
              <a:t>까지 장치업체가 직접 </a:t>
            </a:r>
          </a:p>
          <a:p>
            <a:pPr marL="0" marR="0" indent="0" fontAlgn="base" latinLnBrk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sz="1200" b="1" kern="0" spc="-50" dirty="0">
                <a:solidFill>
                  <a:schemeClr val="tx2"/>
                </a:solidFill>
                <a:latin typeface="+mj-ea"/>
                <a:ea typeface="+mj-ea"/>
              </a:rPr>
              <a:t>반출하여야 합니다</a:t>
            </a:r>
            <a:r>
              <a:rPr lang="en-US" altLang="ko-KR" sz="1200" b="1" kern="0" spc="-50" dirty="0">
                <a:solidFill>
                  <a:schemeClr val="tx2"/>
                </a:solidFill>
                <a:latin typeface="+mj-ea"/>
                <a:ea typeface="+mj-ea"/>
              </a:rPr>
              <a:t>.</a:t>
            </a:r>
            <a:endParaRPr lang="ko-KR" altLang="en-US" sz="1200" b="1" kern="0" spc="-50" dirty="0">
              <a:solidFill>
                <a:schemeClr val="tx2"/>
              </a:solidFill>
              <a:latin typeface="+mj-ea"/>
              <a:ea typeface="+mj-ea"/>
            </a:endParaRPr>
          </a:p>
          <a:p>
            <a:pPr marL="0" marR="0" indent="0" fontAlgn="base" latinLnBrk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sz="1200" b="1" kern="0" spc="-50" dirty="0">
                <a:solidFill>
                  <a:schemeClr val="tx2"/>
                </a:solidFill>
                <a:latin typeface="+mj-ea"/>
                <a:ea typeface="+mj-ea"/>
              </a:rPr>
              <a:t>⑧ </a:t>
            </a:r>
            <a:r>
              <a:rPr lang="en-US" altLang="ko-KR" sz="1200" b="1" kern="0" spc="-50" dirty="0">
                <a:solidFill>
                  <a:schemeClr val="tx2"/>
                </a:solidFill>
                <a:latin typeface="+mj-ea"/>
                <a:ea typeface="+mj-ea"/>
              </a:rPr>
              <a:t>2023. 5.8(</a:t>
            </a:r>
            <a:r>
              <a:rPr lang="ko-KR" altLang="en-US" sz="1200" b="1" kern="0" spc="-50" dirty="0">
                <a:solidFill>
                  <a:schemeClr val="tx2"/>
                </a:solidFill>
                <a:latin typeface="+mj-ea"/>
                <a:ea typeface="+mj-ea"/>
              </a:rPr>
              <a:t>수</a:t>
            </a:r>
            <a:r>
              <a:rPr lang="en-US" altLang="ko-KR" sz="1200" b="1" kern="0" spc="-50" dirty="0">
                <a:solidFill>
                  <a:schemeClr val="tx2"/>
                </a:solidFill>
                <a:latin typeface="+mj-ea"/>
                <a:ea typeface="+mj-ea"/>
              </a:rPr>
              <a:t>) 15:00</a:t>
            </a:r>
            <a:r>
              <a:rPr lang="ko-KR" altLang="en-US" sz="1200" b="1" kern="0" spc="-50" dirty="0">
                <a:solidFill>
                  <a:schemeClr val="tx2"/>
                </a:solidFill>
                <a:latin typeface="+mj-ea"/>
                <a:ea typeface="+mj-ea"/>
              </a:rPr>
              <a:t>에 부스 전기를 공급 할 </a:t>
            </a:r>
            <a:r>
              <a:rPr lang="ko-KR" altLang="en-US" sz="1200" b="1" kern="0" spc="-50" dirty="0" err="1">
                <a:solidFill>
                  <a:schemeClr val="tx2"/>
                </a:solidFill>
                <a:latin typeface="+mj-ea"/>
                <a:ea typeface="+mj-ea"/>
              </a:rPr>
              <a:t>예정이오니</a:t>
            </a:r>
            <a:r>
              <a:rPr lang="ko-KR" altLang="en-US" sz="1200" b="1" kern="0" spc="-50" dirty="0">
                <a:solidFill>
                  <a:schemeClr val="tx2"/>
                </a:solidFill>
                <a:latin typeface="+mj-ea"/>
                <a:ea typeface="+mj-ea"/>
              </a:rPr>
              <a:t> 모든 독립부스는</a:t>
            </a:r>
          </a:p>
          <a:p>
            <a:pPr marL="0" marR="0" indent="0" fontAlgn="base" latinLnBrk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sz="1200" b="1" kern="0" spc="-50" dirty="0">
                <a:solidFill>
                  <a:srgbClr val="FF0000"/>
                </a:solidFill>
                <a:latin typeface="+mj-ea"/>
                <a:ea typeface="+mj-ea"/>
              </a:rPr>
              <a:t>회로차단기</a:t>
            </a:r>
            <a:r>
              <a:rPr lang="ko-KR" altLang="en-US" sz="1200" b="1" kern="0" spc="-50" dirty="0">
                <a:solidFill>
                  <a:schemeClr val="tx2"/>
                </a:solidFill>
                <a:latin typeface="+mj-ea"/>
                <a:ea typeface="+mj-ea"/>
              </a:rPr>
              <a:t>를 필히 </a:t>
            </a:r>
            <a:r>
              <a:rPr lang="en-US" altLang="ko-KR" sz="1200" b="1" kern="0" spc="-50" dirty="0">
                <a:solidFill>
                  <a:schemeClr val="tx2"/>
                </a:solidFill>
                <a:latin typeface="+mj-ea"/>
                <a:ea typeface="+mj-ea"/>
              </a:rPr>
              <a:t>15:00 </a:t>
            </a:r>
            <a:r>
              <a:rPr lang="ko-KR" altLang="en-US" sz="1200" b="1" kern="0" spc="-50" dirty="0">
                <a:solidFill>
                  <a:schemeClr val="tx2"/>
                </a:solidFill>
                <a:latin typeface="+mj-ea"/>
                <a:ea typeface="+mj-ea"/>
              </a:rPr>
              <a:t>이전까지 설치하여 주시기 바랍니다</a:t>
            </a:r>
            <a:r>
              <a:rPr lang="en-US" altLang="ko-KR" sz="1200" b="1" kern="0" spc="-50" dirty="0">
                <a:solidFill>
                  <a:schemeClr val="tx2"/>
                </a:solidFill>
                <a:latin typeface="+mj-ea"/>
                <a:ea typeface="+mj-ea"/>
              </a:rPr>
              <a:t>. </a:t>
            </a:r>
            <a:endParaRPr lang="ko-KR" altLang="en-US" sz="1200" b="1" kern="0" spc="-50" dirty="0">
              <a:solidFill>
                <a:schemeClr val="tx2"/>
              </a:solidFill>
              <a:latin typeface="+mj-ea"/>
              <a:ea typeface="+mj-ea"/>
            </a:endParaRPr>
          </a:p>
          <a:p>
            <a:pPr marL="0" marR="0" indent="0" fontAlgn="base" latinLnBrk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ko-KR" sz="1200" b="1" kern="0" spc="-50" dirty="0">
                <a:solidFill>
                  <a:schemeClr val="tx2"/>
                </a:solidFill>
                <a:latin typeface="+mj-ea"/>
                <a:ea typeface="+mj-ea"/>
              </a:rPr>
              <a:t>(</a:t>
            </a:r>
            <a:r>
              <a:rPr lang="ko-KR" altLang="en-US" sz="1200" b="1" kern="0" spc="-50" dirty="0">
                <a:solidFill>
                  <a:schemeClr val="tx2"/>
                </a:solidFill>
                <a:latin typeface="+mj-ea"/>
                <a:ea typeface="+mj-ea"/>
              </a:rPr>
              <a:t>장치공사 사정에 따라 전기 공급 시간이 변동될 수 있습니다</a:t>
            </a:r>
            <a:r>
              <a:rPr lang="en-US" altLang="ko-KR" sz="1200" b="1" kern="0" spc="-50" dirty="0">
                <a:solidFill>
                  <a:schemeClr val="tx2"/>
                </a:solidFill>
                <a:latin typeface="+mj-ea"/>
                <a:ea typeface="+mj-ea"/>
              </a:rPr>
              <a:t>.)</a:t>
            </a:r>
            <a:endParaRPr lang="ko-KR" altLang="en-US" sz="1200" b="1" kern="0" spc="-50" dirty="0">
              <a:solidFill>
                <a:schemeClr val="tx2"/>
              </a:solidFill>
              <a:latin typeface="+mj-ea"/>
              <a:ea typeface="+mj-ea"/>
            </a:endParaRPr>
          </a:p>
          <a:p>
            <a:pPr marL="0" marR="0" indent="0" fontAlgn="base" latinLnBrk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sz="1200" b="1" kern="0" spc="-50" dirty="0">
                <a:solidFill>
                  <a:schemeClr val="tx2"/>
                </a:solidFill>
                <a:latin typeface="+mj-ea"/>
                <a:ea typeface="+mj-ea"/>
              </a:rPr>
              <a:t>⑨ 조명용 전기는 </a:t>
            </a:r>
            <a:r>
              <a:rPr lang="en-US" altLang="ko-KR" sz="1200" b="1" kern="0" spc="-50" dirty="0">
                <a:solidFill>
                  <a:schemeClr val="tx2"/>
                </a:solidFill>
                <a:latin typeface="+mj-ea"/>
                <a:ea typeface="+mj-ea"/>
              </a:rPr>
              <a:t>220v</a:t>
            </a:r>
            <a:r>
              <a:rPr lang="ko-KR" altLang="en-US" sz="1200" b="1" kern="0" spc="-50" dirty="0">
                <a:solidFill>
                  <a:schemeClr val="tx2"/>
                </a:solidFill>
                <a:latin typeface="+mj-ea"/>
                <a:ea typeface="+mj-ea"/>
              </a:rPr>
              <a:t>로 사용해야 합니다</a:t>
            </a:r>
            <a:r>
              <a:rPr lang="en-US" altLang="ko-KR" sz="1200" b="1" kern="0" spc="-50" dirty="0">
                <a:solidFill>
                  <a:schemeClr val="tx2"/>
                </a:solidFill>
                <a:latin typeface="+mj-ea"/>
                <a:ea typeface="+mj-ea"/>
              </a:rPr>
              <a:t>. </a:t>
            </a:r>
            <a:endParaRPr lang="ko-KR" altLang="en-US" sz="1200" b="1" kern="0" spc="-50" dirty="0">
              <a:solidFill>
                <a:schemeClr val="tx2"/>
              </a:solidFill>
              <a:latin typeface="+mj-ea"/>
              <a:ea typeface="+mj-ea"/>
            </a:endParaRPr>
          </a:p>
          <a:p>
            <a:pPr marL="0" marR="0" indent="0" fontAlgn="base" latinLnBrk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sz="1200" b="1" kern="0" spc="-50" dirty="0">
                <a:solidFill>
                  <a:schemeClr val="tx2"/>
                </a:solidFill>
                <a:latin typeface="+mj-ea"/>
                <a:ea typeface="+mj-ea"/>
              </a:rPr>
              <a:t>⑩ 전시종료 후 전시장 장치물은 </a:t>
            </a:r>
            <a:r>
              <a:rPr lang="en-US" altLang="ko-KR" sz="1200" b="1" kern="0" spc="-50" dirty="0">
                <a:solidFill>
                  <a:schemeClr val="tx2"/>
                </a:solidFill>
                <a:latin typeface="+mj-ea"/>
                <a:ea typeface="+mj-ea"/>
              </a:rPr>
              <a:t>2023. 5. 11(</a:t>
            </a:r>
            <a:r>
              <a:rPr lang="ko-KR" altLang="en-US" sz="1200" b="1" kern="0" spc="-50" dirty="0">
                <a:solidFill>
                  <a:schemeClr val="tx2"/>
                </a:solidFill>
                <a:latin typeface="+mj-ea"/>
                <a:ea typeface="+mj-ea"/>
              </a:rPr>
              <a:t>토</a:t>
            </a:r>
            <a:r>
              <a:rPr lang="en-US" altLang="ko-KR" sz="1200" b="1" kern="0" spc="-50" dirty="0">
                <a:solidFill>
                  <a:schemeClr val="tx2"/>
                </a:solidFill>
                <a:latin typeface="+mj-ea"/>
                <a:ea typeface="+mj-ea"/>
              </a:rPr>
              <a:t>) 18:00~24:00</a:t>
            </a:r>
            <a:r>
              <a:rPr lang="ko-KR" altLang="en-US" sz="1200" b="1" kern="0" spc="-50" dirty="0">
                <a:solidFill>
                  <a:schemeClr val="tx2"/>
                </a:solidFill>
                <a:latin typeface="+mj-ea"/>
                <a:ea typeface="+mj-ea"/>
              </a:rPr>
              <a:t>까지 각 장치업체에서 완전히 해체하여 전시장 외부로 반출해야 합니다</a:t>
            </a:r>
            <a:r>
              <a:rPr lang="en-US" altLang="ko-KR" sz="1200" b="1" kern="0" spc="-50" dirty="0">
                <a:solidFill>
                  <a:schemeClr val="tx2"/>
                </a:solidFill>
                <a:latin typeface="+mj-ea"/>
                <a:ea typeface="+mj-ea"/>
              </a:rPr>
              <a:t>. </a:t>
            </a:r>
            <a:endParaRPr lang="ko-KR" altLang="en-US" sz="1200" b="1" kern="0" spc="-50" dirty="0">
              <a:solidFill>
                <a:schemeClr val="tx2"/>
              </a:solidFill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12918488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0F15A5BE-B084-94F2-685C-1D2C549A1CF0}"/>
              </a:ext>
            </a:extLst>
          </p:cNvPr>
          <p:cNvSpPr txBox="1"/>
          <p:nvPr/>
        </p:nvSpPr>
        <p:spPr>
          <a:xfrm>
            <a:off x="246743" y="188685"/>
            <a:ext cx="221246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b="1" dirty="0">
                <a:solidFill>
                  <a:schemeClr val="bg1"/>
                </a:solidFill>
                <a:latin typeface="+mj-ea"/>
                <a:ea typeface="+mj-ea"/>
              </a:rPr>
              <a:t>8. </a:t>
            </a:r>
            <a:r>
              <a:rPr lang="ko-KR" altLang="en-US" sz="1600" b="1" dirty="0">
                <a:solidFill>
                  <a:schemeClr val="bg1"/>
                </a:solidFill>
                <a:latin typeface="+mj-ea"/>
                <a:ea typeface="+mj-ea"/>
              </a:rPr>
              <a:t>부스 장치공사 규정</a:t>
            </a:r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2D4F5014-D911-DFC3-8E26-7268D88D2DED}"/>
              </a:ext>
            </a:extLst>
          </p:cNvPr>
          <p:cNvSpPr/>
          <p:nvPr/>
        </p:nvSpPr>
        <p:spPr>
          <a:xfrm>
            <a:off x="670070" y="956254"/>
            <a:ext cx="1337212" cy="733464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C10A010-51B5-623E-CCF4-5F7C3EA8C02F}"/>
              </a:ext>
            </a:extLst>
          </p:cNvPr>
          <p:cNvSpPr txBox="1"/>
          <p:nvPr/>
        </p:nvSpPr>
        <p:spPr>
          <a:xfrm>
            <a:off x="706934" y="1092154"/>
            <a:ext cx="12634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1200" b="1" dirty="0">
                <a:solidFill>
                  <a:schemeClr val="bg1"/>
                </a:solidFill>
                <a:latin typeface="+mn-ea"/>
              </a:rPr>
              <a:t>기본부스</a:t>
            </a:r>
            <a:endParaRPr lang="en-US" altLang="ko-KR" sz="1200" b="1" dirty="0">
              <a:solidFill>
                <a:schemeClr val="bg1"/>
              </a:solidFill>
              <a:latin typeface="+mn-ea"/>
            </a:endParaRPr>
          </a:p>
          <a:p>
            <a:pPr algn="ctr"/>
            <a:r>
              <a:rPr lang="en-US" altLang="ko-KR" sz="1200" b="1" dirty="0">
                <a:solidFill>
                  <a:schemeClr val="bg1"/>
                </a:solidFill>
                <a:latin typeface="+mn-ea"/>
              </a:rPr>
              <a:t>(Shell Scheme)</a:t>
            </a:r>
            <a:endParaRPr lang="ko-KR" altLang="en-US" sz="1200" b="1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14" name="직사각형 13">
            <a:extLst>
              <a:ext uri="{FF2B5EF4-FFF2-40B4-BE49-F238E27FC236}">
                <a16:creationId xmlns:a16="http://schemas.microsoft.com/office/drawing/2014/main" id="{65D9AED2-9D73-E66F-1384-CCDB583966A0}"/>
              </a:ext>
            </a:extLst>
          </p:cNvPr>
          <p:cNvSpPr/>
          <p:nvPr/>
        </p:nvSpPr>
        <p:spPr>
          <a:xfrm>
            <a:off x="670070" y="956254"/>
            <a:ext cx="5517857" cy="733464"/>
          </a:xfrm>
          <a:prstGeom prst="rect">
            <a:avLst/>
          </a:prstGeom>
          <a:noFill/>
          <a:ln>
            <a:solidFill>
              <a:schemeClr val="tx2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4F61D60-4E81-CFE4-3952-48AB5F0B83B7}"/>
              </a:ext>
            </a:extLst>
          </p:cNvPr>
          <p:cNvSpPr txBox="1"/>
          <p:nvPr/>
        </p:nvSpPr>
        <p:spPr>
          <a:xfrm>
            <a:off x="2081014" y="1067339"/>
            <a:ext cx="4033183" cy="511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lnSpc>
                <a:spcPct val="130000"/>
              </a:lnSpc>
            </a:pPr>
            <a:r>
              <a:rPr lang="ko-KR" altLang="en-US" sz="1100" b="1" kern="0" dirty="0">
                <a:solidFill>
                  <a:schemeClr val="tx2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전시사무국이 지정한 장치공사업체에서 시공하는 </a:t>
            </a:r>
            <a:endParaRPr lang="en-US" altLang="ko-KR" sz="1100" b="1" kern="0" dirty="0">
              <a:solidFill>
                <a:schemeClr val="tx2">
                  <a:lumMod val="75000"/>
                  <a:lumOff val="25000"/>
                </a:schemeClr>
              </a:solidFill>
              <a:latin typeface="+mj-ea"/>
              <a:ea typeface="+mj-ea"/>
            </a:endParaRPr>
          </a:p>
          <a:p>
            <a:pPr fontAlgn="base">
              <a:lnSpc>
                <a:spcPct val="130000"/>
              </a:lnSpc>
            </a:pPr>
            <a:r>
              <a:rPr lang="ko-KR" altLang="en-US" sz="1100" b="1" kern="0" dirty="0">
                <a:solidFill>
                  <a:schemeClr val="tx2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옵션 형태의</a:t>
            </a:r>
            <a:r>
              <a:rPr lang="en-US" altLang="ko-KR" sz="1100" b="1" kern="0" dirty="0">
                <a:solidFill>
                  <a:schemeClr val="tx2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 </a:t>
            </a:r>
            <a:r>
              <a:rPr lang="ko-KR" altLang="en-US" sz="1100" b="1" kern="0" dirty="0">
                <a:solidFill>
                  <a:schemeClr val="tx2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기본 부스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15AFB2D-4100-D36F-431C-E93C9A3ACCA3}"/>
              </a:ext>
            </a:extLst>
          </p:cNvPr>
          <p:cNvSpPr txBox="1"/>
          <p:nvPr/>
        </p:nvSpPr>
        <p:spPr>
          <a:xfrm>
            <a:off x="670070" y="1689718"/>
            <a:ext cx="5517857" cy="3370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fontAlgn="base" latinLnBrk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sz="1200" b="1" kern="0" spc="-50" dirty="0">
                <a:solidFill>
                  <a:schemeClr val="tx2"/>
                </a:solidFill>
                <a:latin typeface="+mj-ea"/>
                <a:ea typeface="+mj-ea"/>
              </a:rPr>
              <a:t>① 기본부스 제공 사항 </a:t>
            </a:r>
            <a:r>
              <a:rPr lang="en-US" altLang="ko-KR" sz="1200" b="1" kern="0" spc="-50" dirty="0">
                <a:solidFill>
                  <a:schemeClr val="tx2"/>
                </a:solidFill>
                <a:latin typeface="+mj-ea"/>
                <a:ea typeface="+mj-ea"/>
              </a:rPr>
              <a:t>(3m X 3m) </a:t>
            </a:r>
            <a:endParaRPr lang="ko-KR" altLang="en-US" sz="1200" b="1" kern="0" spc="-50" dirty="0">
              <a:solidFill>
                <a:schemeClr val="tx2"/>
              </a:solidFill>
              <a:latin typeface="+mj-ea"/>
              <a:ea typeface="+mj-ea"/>
            </a:endParaRPr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id="{3F850402-9F22-E54A-A1CD-45BC25FD7159}"/>
              </a:ext>
            </a:extLst>
          </p:cNvPr>
          <p:cNvSpPr/>
          <p:nvPr/>
        </p:nvSpPr>
        <p:spPr>
          <a:xfrm>
            <a:off x="651929" y="2147454"/>
            <a:ext cx="5546359" cy="3622121"/>
          </a:xfrm>
          <a:prstGeom prst="rect">
            <a:avLst/>
          </a:prstGeom>
          <a:noFill/>
          <a:ln>
            <a:solidFill>
              <a:schemeClr val="tx2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 kern="0" spc="-50" dirty="0">
              <a:solidFill>
                <a:srgbClr val="FF0000"/>
              </a:solidFill>
              <a:latin typeface="a와이드2" panose="02020600000000000000" pitchFamily="18" charset="-127"/>
              <a:ea typeface="a와이드2" panose="02020600000000000000" pitchFamily="18" charset="-127"/>
            </a:endParaRPr>
          </a:p>
        </p:txBody>
      </p:sp>
      <p:graphicFrame>
        <p:nvGraphicFramePr>
          <p:cNvPr id="8" name="표 7">
            <a:extLst>
              <a:ext uri="{FF2B5EF4-FFF2-40B4-BE49-F238E27FC236}">
                <a16:creationId xmlns:a16="http://schemas.microsoft.com/office/drawing/2014/main" id="{B09BA29B-CC0B-1A0E-8107-103DE2D149B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85657907"/>
              </p:ext>
            </p:extLst>
          </p:nvPr>
        </p:nvGraphicFramePr>
        <p:xfrm>
          <a:off x="641217" y="6080582"/>
          <a:ext cx="5575566" cy="3215554"/>
        </p:xfrm>
        <a:graphic>
          <a:graphicData uri="http://schemas.openxmlformats.org/drawingml/2006/table">
            <a:tbl>
              <a:tblPr/>
              <a:tblGrid>
                <a:gridCol w="675622">
                  <a:extLst>
                    <a:ext uri="{9D8B030D-6E8A-4147-A177-3AD203B41FA5}">
                      <a16:colId xmlns:a16="http://schemas.microsoft.com/office/drawing/2014/main" val="2724803568"/>
                    </a:ext>
                  </a:extLst>
                </a:gridCol>
                <a:gridCol w="1492401">
                  <a:extLst>
                    <a:ext uri="{9D8B030D-6E8A-4147-A177-3AD203B41FA5}">
                      <a16:colId xmlns:a16="http://schemas.microsoft.com/office/drawing/2014/main" val="733810316"/>
                    </a:ext>
                  </a:extLst>
                </a:gridCol>
                <a:gridCol w="105928">
                  <a:extLst>
                    <a:ext uri="{9D8B030D-6E8A-4147-A177-3AD203B41FA5}">
                      <a16:colId xmlns:a16="http://schemas.microsoft.com/office/drawing/2014/main" val="1819584848"/>
                    </a:ext>
                  </a:extLst>
                </a:gridCol>
                <a:gridCol w="3301615">
                  <a:extLst>
                    <a:ext uri="{9D8B030D-6E8A-4147-A177-3AD203B41FA5}">
                      <a16:colId xmlns:a16="http://schemas.microsoft.com/office/drawing/2014/main" val="2590771559"/>
                    </a:ext>
                  </a:extLst>
                </a:gridCol>
              </a:tblGrid>
              <a:tr h="237245">
                <a:tc rowSpan="7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900" b="1" kern="0" spc="0" dirty="0" err="1">
                          <a:solidFill>
                            <a:srgbClr val="FFFFFF"/>
                          </a:solidFill>
                          <a:effectLst/>
                          <a:latin typeface="+mn-ea"/>
                          <a:ea typeface="+mn-ea"/>
                        </a:rPr>
                        <a:t>주최사</a:t>
                      </a:r>
                      <a:endParaRPr lang="en-US" altLang="ko-KR" sz="900" b="1" kern="0" spc="0" dirty="0">
                        <a:solidFill>
                          <a:srgbClr val="FFFFFF"/>
                        </a:solidFill>
                        <a:effectLst/>
                        <a:latin typeface="+mn-ea"/>
                        <a:ea typeface="+mn-ea"/>
                      </a:endParaRPr>
                    </a:p>
                    <a:p>
                      <a:pPr marL="0" marR="0" indent="0" algn="ctr" fontAlgn="base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900" b="1" kern="0" spc="0" dirty="0">
                          <a:solidFill>
                            <a:srgbClr val="FFFFFF"/>
                          </a:solidFill>
                          <a:effectLst/>
                          <a:latin typeface="+mn-ea"/>
                          <a:ea typeface="+mn-ea"/>
                        </a:rPr>
                        <a:t>제공내역</a:t>
                      </a:r>
                      <a:endParaRPr lang="ko-KR" altLang="en-US" sz="900" b="1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264" marR="40264" marT="11132" marB="11132" anchor="ctr">
                    <a:lnL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900" b="1" kern="0" spc="0" dirty="0">
                          <a:solidFill>
                            <a:srgbClr val="FFFFFF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시공내역</a:t>
                      </a: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900" b="1" kern="0" spc="0" dirty="0">
                          <a:solidFill>
                            <a:srgbClr val="FFFFFF"/>
                          </a:solidFill>
                          <a:effectLst/>
                          <a:latin typeface="+mn-ea"/>
                          <a:ea typeface="+mn-ea"/>
                        </a:rPr>
                        <a:t>수량</a:t>
                      </a:r>
                      <a:endParaRPr lang="ko-KR" altLang="en-US" sz="900" b="1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900" b="1" kern="0" spc="0" dirty="0">
                          <a:solidFill>
                            <a:srgbClr val="FFFFFF"/>
                          </a:solidFill>
                          <a:effectLst/>
                          <a:latin typeface="+mn-ea"/>
                          <a:ea typeface="+mn-ea"/>
                        </a:rPr>
                        <a:t>비고</a:t>
                      </a:r>
                      <a:endParaRPr lang="ko-KR" altLang="en-US" sz="900" b="1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430006"/>
                  </a:ext>
                </a:extLst>
              </a:tr>
              <a:tr h="400192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40264" marR="40264" marT="11132" marB="11132" anchor="ctr">
                    <a:lnL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900" b="1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상호간판</a:t>
                      </a: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1</a:t>
                      </a: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1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03418366"/>
                  </a:ext>
                </a:extLst>
              </a:tr>
              <a:tr h="400192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900" b="1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바닥</a:t>
                      </a:r>
                      <a:r>
                        <a:rPr lang="en-US" altLang="ko-KR" sz="900" b="1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(</a:t>
                      </a:r>
                      <a:r>
                        <a:rPr lang="ko-KR" altLang="en-US" sz="900" b="1" kern="0" spc="0" dirty="0" err="1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파인텍스</a:t>
                      </a:r>
                      <a:r>
                        <a:rPr lang="en-US" altLang="ko-KR" sz="900" b="1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)</a:t>
                      </a:r>
                      <a:endParaRPr lang="ko-KR" altLang="en-US" sz="900" b="1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40264" marR="40264" marT="11132" marB="11132" anchor="ctr"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1</a:t>
                      </a: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3m x 3m</a:t>
                      </a: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78909689"/>
                  </a:ext>
                </a:extLst>
              </a:tr>
              <a:tr h="400192">
                <a:tc vMerge="1">
                  <a:txBody>
                    <a:bodyPr/>
                    <a:lstStyle/>
                    <a:p>
                      <a:endParaRPr dirty="0"/>
                    </a:p>
                  </a:txBody>
                  <a:tcPr marL="40264" marR="40264" marT="11132" marB="11132" anchor="ctr">
                    <a:lnL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900" b="1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전기</a:t>
                      </a: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1</a:t>
                      </a: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900" b="1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콘센트 </a:t>
                      </a:r>
                      <a:r>
                        <a:rPr lang="en-US" altLang="ko-KR" sz="900" b="1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220V 2</a:t>
                      </a:r>
                      <a:r>
                        <a:rPr lang="ko-KR" altLang="en-US" sz="900" b="1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구</a:t>
                      </a:r>
                      <a:r>
                        <a:rPr lang="en-US" altLang="ko-KR" sz="900" b="1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(1kW)</a:t>
                      </a: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10453285"/>
                  </a:ext>
                </a:extLst>
              </a:tr>
              <a:tr h="400192">
                <a:tc vMerge="1">
                  <a:txBody>
                    <a:bodyPr/>
                    <a:lstStyle/>
                    <a:p>
                      <a:endParaRPr dirty="0"/>
                    </a:p>
                  </a:txBody>
                  <a:tcPr marL="40264" marR="40264" marT="11132" marB="11132" anchor="ctr">
                    <a:lnL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900" b="1" kern="0" spc="0" dirty="0" err="1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인포데스크</a:t>
                      </a:r>
                      <a:endParaRPr lang="ko-KR" altLang="en-US" sz="900" b="1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1</a:t>
                      </a: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altLang="ko-KR" sz="900" b="1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23408576"/>
                  </a:ext>
                </a:extLst>
              </a:tr>
              <a:tr h="400192">
                <a:tc vMerge="1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900" b="0" kern="0" spc="0" dirty="0">
                        <a:solidFill>
                          <a:srgbClr val="000000"/>
                        </a:solidFill>
                        <a:effectLst/>
                        <a:latin typeface="a와이드2" panose="02020600000000000000" pitchFamily="18" charset="-127"/>
                        <a:ea typeface="a와이드2" panose="02020600000000000000" pitchFamily="18" charset="-127"/>
                      </a:endParaRPr>
                    </a:p>
                  </a:txBody>
                  <a:tcPr marL="40264" marR="40264" marT="11132" marB="11132" anchor="ctr">
                    <a:lnL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900" b="1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유리테이블</a:t>
                      </a: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1</a:t>
                      </a: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altLang="ko-KR" sz="900" b="1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40849143"/>
                  </a:ext>
                </a:extLst>
              </a:tr>
              <a:tr h="400192">
                <a:tc vMerge="1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900" b="0" kern="0" spc="0" dirty="0">
                        <a:solidFill>
                          <a:srgbClr val="000000"/>
                        </a:solidFill>
                        <a:effectLst/>
                        <a:latin typeface="a와이드2" panose="02020600000000000000" pitchFamily="18" charset="-127"/>
                        <a:ea typeface="a와이드2" panose="02020600000000000000" pitchFamily="18" charset="-127"/>
                      </a:endParaRPr>
                    </a:p>
                  </a:txBody>
                  <a:tcPr marL="40264" marR="40264" marT="11132" marB="11132" anchor="ctr">
                    <a:lnL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900" b="1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의자</a:t>
                      </a: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5</a:t>
                      </a: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altLang="ko-KR" sz="900" b="1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55262635"/>
                  </a:ext>
                </a:extLst>
              </a:tr>
              <a:tr h="300144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900" b="1" kern="0" spc="0" dirty="0">
                          <a:solidFill>
                            <a:srgbClr val="FFFFFF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참가업체</a:t>
                      </a:r>
                      <a:endParaRPr lang="en-US" altLang="ko-KR" sz="900" b="1" kern="0" spc="0" dirty="0">
                        <a:solidFill>
                          <a:srgbClr val="FFFFFF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  <a:p>
                      <a:pPr marL="0" marR="0" indent="0" algn="ctr" fontAlgn="base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900" b="1" kern="0" spc="0" dirty="0">
                          <a:solidFill>
                            <a:srgbClr val="FFFFFF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준비사항</a:t>
                      </a:r>
                    </a:p>
                  </a:txBody>
                  <a:tcPr marL="40264" marR="40264" marT="11132" marB="11132" anchor="ctr">
                    <a:lnL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indent="0" algn="l" defTabSz="685800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900" b="1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- </a:t>
                      </a:r>
                      <a:r>
                        <a:rPr lang="ko-KR" altLang="en-US" sz="900" b="1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전시품</a:t>
                      </a:r>
                      <a:r>
                        <a:rPr lang="en-US" altLang="ko-KR" sz="900" b="1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, </a:t>
                      </a:r>
                      <a:r>
                        <a:rPr lang="ko-KR" altLang="en-US" sz="900" b="1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진열대</a:t>
                      </a:r>
                      <a:r>
                        <a:rPr lang="en-US" altLang="ko-KR" sz="900" b="1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, </a:t>
                      </a:r>
                      <a:r>
                        <a:rPr lang="ko-KR" altLang="en-US" sz="900" b="1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부스내부</a:t>
                      </a:r>
                      <a:r>
                        <a:rPr lang="en-US" altLang="ko-KR" sz="900" b="1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 </a:t>
                      </a:r>
                      <a:r>
                        <a:rPr lang="ko-KR" altLang="en-US" sz="900" b="1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디스플레이</a:t>
                      </a:r>
                      <a:r>
                        <a:rPr lang="en-US" altLang="ko-KR" sz="900" b="1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, </a:t>
                      </a:r>
                      <a:r>
                        <a:rPr lang="ko-KR" altLang="en-US" sz="900" b="1" kern="0" spc="0" dirty="0" err="1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카달로그</a:t>
                      </a:r>
                      <a:r>
                        <a:rPr lang="en-US" altLang="ko-KR" sz="900" b="1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, </a:t>
                      </a:r>
                      <a:r>
                        <a:rPr lang="ko-KR" altLang="en-US" sz="900" b="1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명함 등 행사 목적에 맞는 사전준비</a:t>
                      </a:r>
                      <a:endParaRPr lang="en-US" altLang="ko-KR" sz="900" b="1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  <a:p>
                      <a:pPr marL="0" marR="0" indent="0" algn="l" defTabSz="685800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900" b="1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- </a:t>
                      </a:r>
                      <a:r>
                        <a:rPr lang="ko-KR" altLang="en-US" sz="900" b="1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일정에 따른 전시품 운송</a:t>
                      </a:r>
                      <a:r>
                        <a:rPr lang="en-US" altLang="ko-KR" sz="900" b="1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, </a:t>
                      </a:r>
                      <a:r>
                        <a:rPr lang="ko-KR" altLang="en-US" sz="900" b="1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항공</a:t>
                      </a:r>
                      <a:r>
                        <a:rPr lang="en-US" altLang="ko-KR" sz="900" b="1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, </a:t>
                      </a:r>
                      <a:r>
                        <a:rPr lang="ko-KR" altLang="en-US" sz="900" b="1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숙박 계획 등</a:t>
                      </a: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kern="0" spc="0" dirty="0">
                        <a:solidFill>
                          <a:srgbClr val="000000"/>
                        </a:solidFill>
                        <a:effectLst/>
                        <a:latin typeface="a와이드2" panose="02020600000000000000" pitchFamily="18" charset="-127"/>
                        <a:ea typeface="a와이드2" panose="02020600000000000000" pitchFamily="18" charset="-127"/>
                      </a:endParaRP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altLang="ko-KR" sz="900" b="0" kern="0" spc="0" dirty="0">
                        <a:solidFill>
                          <a:srgbClr val="000000"/>
                        </a:solidFill>
                        <a:effectLst/>
                        <a:latin typeface="a와이드2" panose="02020600000000000000" pitchFamily="18" charset="-127"/>
                        <a:ea typeface="a와이드2" panose="02020600000000000000" pitchFamily="18" charset="-127"/>
                      </a:endParaRP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49120911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CB887B85-F565-0DBE-B2FD-6A6E3F02C333}"/>
              </a:ext>
            </a:extLst>
          </p:cNvPr>
          <p:cNvSpPr txBox="1"/>
          <p:nvPr/>
        </p:nvSpPr>
        <p:spPr>
          <a:xfrm>
            <a:off x="670070" y="5376273"/>
            <a:ext cx="5517857" cy="313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2720" marR="0" indent="-172720" algn="just" fontAlgn="base" latinLnBrk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ko-KR" sz="1100" b="1" kern="0" spc="-50" dirty="0">
                <a:solidFill>
                  <a:schemeClr val="tx2"/>
                </a:solidFill>
                <a:latin typeface="+mj-ea"/>
                <a:ea typeface="+mj-ea"/>
              </a:rPr>
              <a:t>※ </a:t>
            </a:r>
            <a:r>
              <a:rPr lang="ko-KR" altLang="en-US" sz="1100" b="1" kern="0" spc="-50" dirty="0">
                <a:solidFill>
                  <a:schemeClr val="tx2"/>
                </a:solidFill>
                <a:latin typeface="+mj-ea"/>
                <a:ea typeface="+mj-ea"/>
              </a:rPr>
              <a:t>부스 이미지 및 제공 내역은 주최측의 사정에 의해 추후 변경 될 수 있습니다</a:t>
            </a:r>
            <a:r>
              <a:rPr lang="en-US" altLang="ko-KR" sz="1100" b="1" kern="0" spc="-50" dirty="0">
                <a:solidFill>
                  <a:schemeClr val="tx2"/>
                </a:solidFill>
                <a:latin typeface="+mj-ea"/>
                <a:ea typeface="+mj-ea"/>
              </a:rPr>
              <a:t>.</a:t>
            </a:r>
            <a:endParaRPr lang="en-US" altLang="ko-KR" sz="1200" b="1" kern="0" spc="-50" dirty="0">
              <a:solidFill>
                <a:schemeClr val="tx2"/>
              </a:solidFill>
              <a:latin typeface="+mj-ea"/>
              <a:ea typeface="+mj-ea"/>
            </a:endParaRP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5DB714D2-2259-7795-2DD8-C6AFCCDD7D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9908" y="2254633"/>
            <a:ext cx="4038600" cy="3190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4216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0F15A5BE-B084-94F2-685C-1D2C549A1CF0}"/>
              </a:ext>
            </a:extLst>
          </p:cNvPr>
          <p:cNvSpPr txBox="1"/>
          <p:nvPr/>
        </p:nvSpPr>
        <p:spPr>
          <a:xfrm>
            <a:off x="246743" y="188685"/>
            <a:ext cx="221246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b="1" dirty="0">
                <a:solidFill>
                  <a:schemeClr val="bg1"/>
                </a:solidFill>
                <a:latin typeface="+mj-ea"/>
                <a:ea typeface="+mj-ea"/>
              </a:rPr>
              <a:t>8. </a:t>
            </a:r>
            <a:r>
              <a:rPr lang="ko-KR" altLang="en-US" sz="1600" b="1" dirty="0">
                <a:solidFill>
                  <a:schemeClr val="bg1"/>
                </a:solidFill>
                <a:latin typeface="+mj-ea"/>
                <a:ea typeface="+mj-ea"/>
              </a:rPr>
              <a:t>부스 장치공사 규정</a:t>
            </a:r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2D4F5014-D911-DFC3-8E26-7268D88D2DED}"/>
              </a:ext>
            </a:extLst>
          </p:cNvPr>
          <p:cNvSpPr/>
          <p:nvPr/>
        </p:nvSpPr>
        <p:spPr>
          <a:xfrm>
            <a:off x="670070" y="956254"/>
            <a:ext cx="1337212" cy="733464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C10A010-51B5-623E-CCF4-5F7C3EA8C02F}"/>
              </a:ext>
            </a:extLst>
          </p:cNvPr>
          <p:cNvSpPr txBox="1"/>
          <p:nvPr/>
        </p:nvSpPr>
        <p:spPr>
          <a:xfrm>
            <a:off x="675675" y="1092154"/>
            <a:ext cx="13260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1200" b="1" dirty="0">
                <a:solidFill>
                  <a:schemeClr val="bg1"/>
                </a:solidFill>
                <a:latin typeface="+mn-ea"/>
              </a:rPr>
              <a:t>프리미엄 부스 </a:t>
            </a:r>
            <a:r>
              <a:rPr lang="en-US" altLang="ko-KR" sz="1200" b="1" dirty="0">
                <a:solidFill>
                  <a:schemeClr val="bg1"/>
                </a:solidFill>
                <a:latin typeface="+mn-ea"/>
              </a:rPr>
              <a:t>A</a:t>
            </a:r>
          </a:p>
          <a:p>
            <a:pPr algn="ctr"/>
            <a:r>
              <a:rPr lang="en-US" altLang="ko-KR" sz="1200" b="1" dirty="0">
                <a:solidFill>
                  <a:schemeClr val="bg1"/>
                </a:solidFill>
                <a:latin typeface="+mn-ea"/>
              </a:rPr>
              <a:t>(Shell Scheme)</a:t>
            </a:r>
            <a:endParaRPr lang="ko-KR" altLang="en-US" sz="1200" b="1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14" name="직사각형 13">
            <a:extLst>
              <a:ext uri="{FF2B5EF4-FFF2-40B4-BE49-F238E27FC236}">
                <a16:creationId xmlns:a16="http://schemas.microsoft.com/office/drawing/2014/main" id="{65D9AED2-9D73-E66F-1384-CCDB583966A0}"/>
              </a:ext>
            </a:extLst>
          </p:cNvPr>
          <p:cNvSpPr/>
          <p:nvPr/>
        </p:nvSpPr>
        <p:spPr>
          <a:xfrm>
            <a:off x="670070" y="956254"/>
            <a:ext cx="5517857" cy="733464"/>
          </a:xfrm>
          <a:prstGeom prst="rect">
            <a:avLst/>
          </a:prstGeom>
          <a:noFill/>
          <a:ln>
            <a:solidFill>
              <a:schemeClr val="tx2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4F61D60-4E81-CFE4-3952-48AB5F0B83B7}"/>
              </a:ext>
            </a:extLst>
          </p:cNvPr>
          <p:cNvSpPr txBox="1"/>
          <p:nvPr/>
        </p:nvSpPr>
        <p:spPr>
          <a:xfrm>
            <a:off x="2081014" y="1067339"/>
            <a:ext cx="4033183" cy="511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lnSpc>
                <a:spcPct val="130000"/>
              </a:lnSpc>
            </a:pPr>
            <a:r>
              <a:rPr lang="ko-KR" altLang="en-US" sz="1100" b="1" kern="0" dirty="0">
                <a:solidFill>
                  <a:schemeClr val="tx2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전시사무국이 지정한 장치공사업체에서 시공하는 </a:t>
            </a:r>
            <a:endParaRPr lang="en-US" altLang="ko-KR" sz="1100" b="1" kern="0" dirty="0">
              <a:solidFill>
                <a:schemeClr val="tx2">
                  <a:lumMod val="75000"/>
                  <a:lumOff val="25000"/>
                </a:schemeClr>
              </a:solidFill>
              <a:latin typeface="+mj-ea"/>
              <a:ea typeface="+mj-ea"/>
            </a:endParaRPr>
          </a:p>
          <a:p>
            <a:pPr fontAlgn="base">
              <a:lnSpc>
                <a:spcPct val="130000"/>
              </a:lnSpc>
            </a:pPr>
            <a:r>
              <a:rPr lang="ko-KR" altLang="en-US" sz="1100" b="1" kern="0" dirty="0">
                <a:solidFill>
                  <a:schemeClr val="tx2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조립식 형태의 프리미엄 부스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15AFB2D-4100-D36F-431C-E93C9A3ACCA3}"/>
              </a:ext>
            </a:extLst>
          </p:cNvPr>
          <p:cNvSpPr txBox="1"/>
          <p:nvPr/>
        </p:nvSpPr>
        <p:spPr>
          <a:xfrm>
            <a:off x="670070" y="1689718"/>
            <a:ext cx="5517857" cy="3370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fontAlgn="base" latinLnBrk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sz="1200" b="1" kern="0" spc="-50" dirty="0">
                <a:solidFill>
                  <a:schemeClr val="tx2"/>
                </a:solidFill>
                <a:latin typeface="+mj-ea"/>
                <a:ea typeface="+mj-ea"/>
              </a:rPr>
              <a:t>① 프리미엄 부스  </a:t>
            </a:r>
            <a:r>
              <a:rPr lang="en-US" altLang="ko-KR" sz="1200" b="1" kern="0" spc="-50" dirty="0">
                <a:solidFill>
                  <a:schemeClr val="tx2"/>
                </a:solidFill>
                <a:latin typeface="+mj-ea"/>
                <a:ea typeface="+mj-ea"/>
              </a:rPr>
              <a:t>A </a:t>
            </a:r>
            <a:r>
              <a:rPr lang="ko-KR" altLang="en-US" sz="1200" b="1" kern="0" spc="-50" dirty="0">
                <a:solidFill>
                  <a:schemeClr val="tx2"/>
                </a:solidFill>
                <a:latin typeface="+mj-ea"/>
                <a:ea typeface="+mj-ea"/>
              </a:rPr>
              <a:t>제공 사항 </a:t>
            </a:r>
            <a:r>
              <a:rPr lang="en-US" altLang="ko-KR" sz="1200" b="1" kern="0" spc="-50" dirty="0">
                <a:solidFill>
                  <a:schemeClr val="tx2"/>
                </a:solidFill>
                <a:latin typeface="+mj-ea"/>
                <a:ea typeface="+mj-ea"/>
              </a:rPr>
              <a:t>(6m X 3m) </a:t>
            </a:r>
            <a:endParaRPr lang="ko-KR" altLang="en-US" sz="1200" b="1" kern="0" spc="-50" dirty="0">
              <a:solidFill>
                <a:schemeClr val="tx2"/>
              </a:solidFill>
              <a:latin typeface="+mj-ea"/>
              <a:ea typeface="+mj-ea"/>
            </a:endParaRPr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id="{3F850402-9F22-E54A-A1CD-45BC25FD7159}"/>
              </a:ext>
            </a:extLst>
          </p:cNvPr>
          <p:cNvSpPr/>
          <p:nvPr/>
        </p:nvSpPr>
        <p:spPr>
          <a:xfrm>
            <a:off x="651929" y="2147454"/>
            <a:ext cx="5546359" cy="3622121"/>
          </a:xfrm>
          <a:prstGeom prst="rect">
            <a:avLst/>
          </a:prstGeom>
          <a:noFill/>
          <a:ln>
            <a:solidFill>
              <a:schemeClr val="tx2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 kern="0" spc="-50" dirty="0">
              <a:solidFill>
                <a:srgbClr val="FF0000"/>
              </a:solidFill>
              <a:latin typeface="a와이드2" panose="02020600000000000000" pitchFamily="18" charset="-127"/>
              <a:ea typeface="a와이드2" panose="02020600000000000000" pitchFamily="18" charset="-127"/>
            </a:endParaRPr>
          </a:p>
        </p:txBody>
      </p:sp>
      <p:graphicFrame>
        <p:nvGraphicFramePr>
          <p:cNvPr id="8" name="표 7">
            <a:extLst>
              <a:ext uri="{FF2B5EF4-FFF2-40B4-BE49-F238E27FC236}">
                <a16:creationId xmlns:a16="http://schemas.microsoft.com/office/drawing/2014/main" id="{B09BA29B-CC0B-1A0E-8107-103DE2D149B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88293739"/>
              </p:ext>
            </p:extLst>
          </p:nvPr>
        </p:nvGraphicFramePr>
        <p:xfrm>
          <a:off x="641217" y="6080582"/>
          <a:ext cx="5575566" cy="3653462"/>
        </p:xfrm>
        <a:graphic>
          <a:graphicData uri="http://schemas.openxmlformats.org/drawingml/2006/table">
            <a:tbl>
              <a:tblPr/>
              <a:tblGrid>
                <a:gridCol w="675622">
                  <a:extLst>
                    <a:ext uri="{9D8B030D-6E8A-4147-A177-3AD203B41FA5}">
                      <a16:colId xmlns:a16="http://schemas.microsoft.com/office/drawing/2014/main" val="2724803568"/>
                    </a:ext>
                  </a:extLst>
                </a:gridCol>
                <a:gridCol w="1492401">
                  <a:extLst>
                    <a:ext uri="{9D8B030D-6E8A-4147-A177-3AD203B41FA5}">
                      <a16:colId xmlns:a16="http://schemas.microsoft.com/office/drawing/2014/main" val="733810316"/>
                    </a:ext>
                  </a:extLst>
                </a:gridCol>
                <a:gridCol w="589280">
                  <a:extLst>
                    <a:ext uri="{9D8B030D-6E8A-4147-A177-3AD203B41FA5}">
                      <a16:colId xmlns:a16="http://schemas.microsoft.com/office/drawing/2014/main" val="1819584848"/>
                    </a:ext>
                  </a:extLst>
                </a:gridCol>
                <a:gridCol w="2818263">
                  <a:extLst>
                    <a:ext uri="{9D8B030D-6E8A-4147-A177-3AD203B41FA5}">
                      <a16:colId xmlns:a16="http://schemas.microsoft.com/office/drawing/2014/main" val="2590771559"/>
                    </a:ext>
                  </a:extLst>
                </a:gridCol>
              </a:tblGrid>
              <a:tr h="217631">
                <a:tc rowSpan="12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900" b="1" kern="0" spc="0" dirty="0" err="1">
                          <a:solidFill>
                            <a:srgbClr val="FFFFFF"/>
                          </a:solidFill>
                          <a:effectLst/>
                          <a:latin typeface="+mn-ea"/>
                          <a:ea typeface="+mn-ea"/>
                        </a:rPr>
                        <a:t>주최사</a:t>
                      </a:r>
                      <a:endParaRPr lang="en-US" altLang="ko-KR" sz="900" b="1" kern="0" spc="0" dirty="0">
                        <a:solidFill>
                          <a:srgbClr val="FFFFFF"/>
                        </a:solidFill>
                        <a:effectLst/>
                        <a:latin typeface="+mn-ea"/>
                        <a:ea typeface="+mn-ea"/>
                      </a:endParaRPr>
                    </a:p>
                    <a:p>
                      <a:pPr marL="0" marR="0" indent="0" algn="ctr" fontAlgn="base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900" b="1" kern="0" spc="0" dirty="0">
                          <a:solidFill>
                            <a:srgbClr val="FFFFFF"/>
                          </a:solidFill>
                          <a:effectLst/>
                          <a:latin typeface="+mn-ea"/>
                          <a:ea typeface="+mn-ea"/>
                        </a:rPr>
                        <a:t>제공내역</a:t>
                      </a:r>
                      <a:endParaRPr lang="ko-KR" altLang="en-US" sz="900" b="1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264" marR="40264" marT="11132" marB="11132" anchor="ctr">
                    <a:lnL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900" b="1" kern="0" spc="0" dirty="0">
                          <a:solidFill>
                            <a:srgbClr val="FFFFFF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시공내역</a:t>
                      </a: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900" b="1" kern="0" spc="0" dirty="0">
                          <a:solidFill>
                            <a:srgbClr val="FFFFFF"/>
                          </a:solidFill>
                          <a:effectLst/>
                          <a:latin typeface="+mn-ea"/>
                          <a:ea typeface="+mn-ea"/>
                        </a:rPr>
                        <a:t>수량</a:t>
                      </a:r>
                      <a:endParaRPr lang="ko-KR" altLang="en-US" sz="900" b="1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900" b="1" kern="0" spc="0" dirty="0">
                          <a:solidFill>
                            <a:srgbClr val="FFFFFF"/>
                          </a:solidFill>
                          <a:effectLst/>
                          <a:latin typeface="+mn-ea"/>
                          <a:ea typeface="+mn-ea"/>
                        </a:rPr>
                        <a:t>비고</a:t>
                      </a:r>
                      <a:endParaRPr lang="ko-KR" altLang="en-US" sz="900" b="1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430006"/>
                  </a:ext>
                </a:extLst>
              </a:tr>
              <a:tr h="275330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40264" marR="40264" marT="11132" marB="11132" anchor="ctr">
                    <a:lnL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900" b="1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브랜딩 로고 </a:t>
                      </a:r>
                      <a:r>
                        <a:rPr lang="ko-KR" altLang="en-US" sz="900" b="1" kern="0" spc="0" dirty="0" err="1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라이팅</a:t>
                      </a:r>
                      <a:endParaRPr lang="ko-KR" altLang="en-US" sz="900" b="1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2</a:t>
                      </a: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500mm x 1,000mm</a:t>
                      </a: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03418366"/>
                  </a:ext>
                </a:extLst>
              </a:tr>
              <a:tr h="275330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900" b="1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바닥</a:t>
                      </a:r>
                      <a:r>
                        <a:rPr lang="en-US" altLang="ko-KR" sz="900" b="1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 (</a:t>
                      </a:r>
                      <a:r>
                        <a:rPr lang="ko-KR" altLang="en-US" sz="900" b="1" kern="0" spc="0" dirty="0" err="1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파인텍스</a:t>
                      </a:r>
                      <a:r>
                        <a:rPr lang="en-US" altLang="ko-KR" sz="900" b="1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)</a:t>
                      </a:r>
                      <a:endParaRPr lang="ko-KR" altLang="en-US" sz="900" b="1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1</a:t>
                      </a: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6m</a:t>
                      </a:r>
                      <a:r>
                        <a:rPr lang="ko-KR" altLang="en-US" sz="900" b="1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 </a:t>
                      </a:r>
                      <a:r>
                        <a:rPr lang="en-US" altLang="ko-KR" sz="900" b="1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x</a:t>
                      </a:r>
                      <a:r>
                        <a:rPr lang="ko-KR" altLang="en-US" sz="900" b="1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 </a:t>
                      </a:r>
                      <a:r>
                        <a:rPr lang="en-US" altLang="ko-KR" sz="900" b="1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3m</a:t>
                      </a:r>
                      <a:endParaRPr lang="en-US" sz="900" b="1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72751238"/>
                  </a:ext>
                </a:extLst>
              </a:tr>
              <a:tr h="275330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900" b="1" kern="0" spc="0" dirty="0" err="1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라이팅</a:t>
                      </a:r>
                      <a:r>
                        <a:rPr lang="ko-KR" altLang="en-US" sz="900" b="1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 그래픽</a:t>
                      </a: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1</a:t>
                      </a: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2,250mm x 1,750mm</a:t>
                      </a: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78909689"/>
                  </a:ext>
                </a:extLst>
              </a:tr>
              <a:tr h="275330">
                <a:tc vMerge="1">
                  <a:txBody>
                    <a:bodyPr/>
                    <a:lstStyle/>
                    <a:p>
                      <a:endParaRPr dirty="0"/>
                    </a:p>
                  </a:txBody>
                  <a:tcPr marL="40264" marR="40264" marT="11132" marB="11132" anchor="ctr">
                    <a:lnL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900" b="1" kern="0" spc="0" dirty="0" err="1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라이팅</a:t>
                      </a:r>
                      <a:r>
                        <a:rPr lang="ko-KR" altLang="en-US" sz="900" b="1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 그래픽</a:t>
                      </a: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1</a:t>
                      </a: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2,000mm x 1,750mm</a:t>
                      </a: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10453285"/>
                  </a:ext>
                </a:extLst>
              </a:tr>
              <a:tr h="275330">
                <a:tc vMerge="1">
                  <a:txBody>
                    <a:bodyPr/>
                    <a:lstStyle/>
                    <a:p>
                      <a:endParaRPr dirty="0"/>
                    </a:p>
                  </a:txBody>
                  <a:tcPr marL="40264" marR="40264" marT="11132" marB="11132" anchor="ctr">
                    <a:lnL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900" b="1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전시대</a:t>
                      </a: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1</a:t>
                      </a: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altLang="ko-KR" sz="900" b="1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23408576"/>
                  </a:ext>
                </a:extLst>
              </a:tr>
              <a:tr h="275330">
                <a:tc vMerge="1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900" b="0" kern="0" spc="0" dirty="0">
                        <a:solidFill>
                          <a:srgbClr val="000000"/>
                        </a:solidFill>
                        <a:effectLst/>
                        <a:latin typeface="a와이드2" panose="02020600000000000000" pitchFamily="18" charset="-127"/>
                        <a:ea typeface="a와이드2" panose="02020600000000000000" pitchFamily="18" charset="-127"/>
                      </a:endParaRPr>
                    </a:p>
                  </a:txBody>
                  <a:tcPr marL="40264" marR="40264" marT="11132" marB="11132" anchor="ctr">
                    <a:lnL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900" b="1" kern="0" spc="0" dirty="0" err="1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인포데스크</a:t>
                      </a:r>
                      <a:endParaRPr lang="ko-KR" altLang="en-US" sz="900" b="1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1</a:t>
                      </a: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altLang="ko-KR" sz="900" b="1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84610791"/>
                  </a:ext>
                </a:extLst>
              </a:tr>
              <a:tr h="275330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900" b="1" kern="0" spc="0" dirty="0" err="1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카달로그</a:t>
                      </a:r>
                      <a:r>
                        <a:rPr lang="ko-KR" altLang="en-US" sz="900" b="1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 거치대</a:t>
                      </a: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1</a:t>
                      </a: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altLang="ko-KR" sz="900" b="1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1234567"/>
                  </a:ext>
                </a:extLst>
              </a:tr>
              <a:tr h="275330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900" b="1" kern="0" spc="0" dirty="0" err="1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스툴의자</a:t>
                      </a:r>
                      <a:endParaRPr lang="ko-KR" altLang="en-US" sz="900" b="1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1</a:t>
                      </a: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altLang="ko-KR" sz="900" b="1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29804712"/>
                  </a:ext>
                </a:extLst>
              </a:tr>
              <a:tr h="275330">
                <a:tc vMerge="1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900" b="0" kern="0" spc="0" dirty="0">
                        <a:solidFill>
                          <a:srgbClr val="000000"/>
                        </a:solidFill>
                        <a:effectLst/>
                        <a:latin typeface="a와이드2" panose="02020600000000000000" pitchFamily="18" charset="-127"/>
                        <a:ea typeface="a와이드2" panose="02020600000000000000" pitchFamily="18" charset="-127"/>
                      </a:endParaRPr>
                    </a:p>
                  </a:txBody>
                  <a:tcPr marL="40264" marR="40264" marT="11132" marB="11132" anchor="ctr">
                    <a:lnL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900" b="1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PDP</a:t>
                      </a:r>
                      <a:endParaRPr lang="ko-KR" altLang="en-US" sz="900" b="1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1</a:t>
                      </a: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900" b="1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55</a:t>
                      </a:r>
                      <a:r>
                        <a:rPr lang="ko-KR" altLang="en-US" sz="900" b="1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인치 </a:t>
                      </a:r>
                      <a:endParaRPr lang="en-US" altLang="ko-KR" sz="900" b="1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40849143"/>
                  </a:ext>
                </a:extLst>
              </a:tr>
              <a:tr h="275330">
                <a:tc vMerge="1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900" b="0" kern="0" spc="0" dirty="0">
                        <a:solidFill>
                          <a:srgbClr val="000000"/>
                        </a:solidFill>
                        <a:effectLst/>
                        <a:latin typeface="a와이드2" panose="02020600000000000000" pitchFamily="18" charset="-127"/>
                        <a:ea typeface="a와이드2" panose="02020600000000000000" pitchFamily="18" charset="-127"/>
                      </a:endParaRPr>
                    </a:p>
                  </a:txBody>
                  <a:tcPr marL="40264" marR="40264" marT="11132" marB="11132" anchor="ctr">
                    <a:lnL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900" b="1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유리테이블</a:t>
                      </a: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1</a:t>
                      </a: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altLang="ko-KR" sz="900" b="1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56340099"/>
                  </a:ext>
                </a:extLst>
              </a:tr>
              <a:tr h="275330">
                <a:tc vMerge="1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900" b="0" kern="0" spc="0" dirty="0">
                        <a:solidFill>
                          <a:srgbClr val="000000"/>
                        </a:solidFill>
                        <a:effectLst/>
                        <a:latin typeface="a와이드2" panose="02020600000000000000" pitchFamily="18" charset="-127"/>
                        <a:ea typeface="a와이드2" panose="02020600000000000000" pitchFamily="18" charset="-127"/>
                      </a:endParaRPr>
                    </a:p>
                  </a:txBody>
                  <a:tcPr marL="40264" marR="40264" marT="11132" marB="11132" anchor="ctr">
                    <a:lnL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900" b="1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땅콩의자</a:t>
                      </a: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4</a:t>
                      </a: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altLang="ko-KR" sz="900" b="1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65884494"/>
                  </a:ext>
                </a:extLst>
              </a:tr>
              <a:tr h="375866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900" b="1" kern="0" spc="0" dirty="0">
                          <a:solidFill>
                            <a:srgbClr val="FFFFFF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참가업체</a:t>
                      </a:r>
                      <a:endParaRPr lang="en-US" altLang="ko-KR" sz="900" b="1" kern="0" spc="0" dirty="0">
                        <a:solidFill>
                          <a:srgbClr val="FFFFFF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  <a:p>
                      <a:pPr marL="0" marR="0" indent="0" algn="ctr" fontAlgn="base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900" b="1" kern="0" spc="0" dirty="0">
                          <a:solidFill>
                            <a:srgbClr val="FFFFFF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준비사항</a:t>
                      </a:r>
                    </a:p>
                  </a:txBody>
                  <a:tcPr marL="40264" marR="40264" marT="11132" marB="11132" anchor="ctr">
                    <a:lnL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indent="0" algn="l" defTabSz="685800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900" b="1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- </a:t>
                      </a:r>
                      <a:r>
                        <a:rPr lang="ko-KR" altLang="en-US" sz="900" b="1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전시품</a:t>
                      </a:r>
                      <a:r>
                        <a:rPr lang="en-US" altLang="ko-KR" sz="900" b="1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, </a:t>
                      </a:r>
                      <a:r>
                        <a:rPr lang="ko-KR" altLang="en-US" sz="900" b="1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진열대</a:t>
                      </a:r>
                      <a:r>
                        <a:rPr lang="en-US" altLang="ko-KR" sz="900" b="1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, </a:t>
                      </a:r>
                      <a:r>
                        <a:rPr lang="ko-KR" altLang="en-US" sz="900" b="1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부스내부</a:t>
                      </a:r>
                      <a:r>
                        <a:rPr lang="en-US" altLang="ko-KR" sz="900" b="1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 </a:t>
                      </a:r>
                      <a:r>
                        <a:rPr lang="ko-KR" altLang="en-US" sz="900" b="1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디스플레이</a:t>
                      </a:r>
                      <a:r>
                        <a:rPr lang="en-US" altLang="ko-KR" sz="900" b="1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, </a:t>
                      </a:r>
                      <a:r>
                        <a:rPr lang="ko-KR" altLang="en-US" sz="900" b="1" kern="0" spc="0" dirty="0" err="1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카달로그</a:t>
                      </a:r>
                      <a:r>
                        <a:rPr lang="en-US" altLang="ko-KR" sz="900" b="1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, </a:t>
                      </a:r>
                      <a:r>
                        <a:rPr lang="ko-KR" altLang="en-US" sz="900" b="1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명함 등 행사 목적에 맞는 사전준비</a:t>
                      </a:r>
                      <a:endParaRPr lang="en-US" altLang="ko-KR" sz="900" b="1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  <a:p>
                      <a:pPr marL="0" marR="0" indent="0" algn="l" defTabSz="685800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900" b="1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- </a:t>
                      </a:r>
                      <a:r>
                        <a:rPr lang="ko-KR" altLang="en-US" sz="900" b="1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일정에 따른 전시품 운송</a:t>
                      </a:r>
                      <a:r>
                        <a:rPr lang="en-US" altLang="ko-KR" sz="900" b="1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, </a:t>
                      </a:r>
                      <a:r>
                        <a:rPr lang="ko-KR" altLang="en-US" sz="900" b="1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항공</a:t>
                      </a:r>
                      <a:r>
                        <a:rPr lang="en-US" altLang="ko-KR" sz="900" b="1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, </a:t>
                      </a:r>
                      <a:r>
                        <a:rPr lang="ko-KR" altLang="en-US" sz="900" b="1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숙박 계획 등</a:t>
                      </a: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kern="0" spc="0" dirty="0">
                        <a:solidFill>
                          <a:srgbClr val="000000"/>
                        </a:solidFill>
                        <a:effectLst/>
                        <a:latin typeface="a와이드2" panose="02020600000000000000" pitchFamily="18" charset="-127"/>
                        <a:ea typeface="a와이드2" panose="02020600000000000000" pitchFamily="18" charset="-127"/>
                      </a:endParaRP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altLang="ko-KR" sz="900" b="0" kern="0" spc="0" dirty="0">
                        <a:solidFill>
                          <a:srgbClr val="000000"/>
                        </a:solidFill>
                        <a:effectLst/>
                        <a:latin typeface="a와이드2" panose="02020600000000000000" pitchFamily="18" charset="-127"/>
                        <a:ea typeface="a와이드2" panose="02020600000000000000" pitchFamily="18" charset="-127"/>
                      </a:endParaRP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49120911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CB887B85-F565-0DBE-B2FD-6A6E3F02C333}"/>
              </a:ext>
            </a:extLst>
          </p:cNvPr>
          <p:cNvSpPr txBox="1"/>
          <p:nvPr/>
        </p:nvSpPr>
        <p:spPr>
          <a:xfrm>
            <a:off x="670070" y="5376273"/>
            <a:ext cx="5517857" cy="313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2720" marR="0" indent="-172720" algn="just" fontAlgn="base" latinLnBrk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ko-KR" sz="1100" b="1" kern="0" spc="-50" dirty="0">
                <a:solidFill>
                  <a:schemeClr val="tx2"/>
                </a:solidFill>
                <a:latin typeface="+mj-ea"/>
                <a:ea typeface="+mj-ea"/>
              </a:rPr>
              <a:t>※ </a:t>
            </a:r>
            <a:r>
              <a:rPr lang="ko-KR" altLang="en-US" sz="1100" b="1" kern="0" spc="-50" dirty="0">
                <a:solidFill>
                  <a:schemeClr val="tx2"/>
                </a:solidFill>
                <a:latin typeface="+mj-ea"/>
                <a:ea typeface="+mj-ea"/>
              </a:rPr>
              <a:t>부스 이미지 및 제공 내역은 주최측의 사정에 의해 추후 변경 될 수 있습니다</a:t>
            </a:r>
            <a:r>
              <a:rPr lang="en-US" altLang="ko-KR" sz="1100" b="1" kern="0" spc="-50" dirty="0">
                <a:solidFill>
                  <a:schemeClr val="tx2"/>
                </a:solidFill>
                <a:latin typeface="+mj-ea"/>
                <a:ea typeface="+mj-ea"/>
              </a:rPr>
              <a:t>.</a:t>
            </a:r>
            <a:endParaRPr lang="en-US" altLang="ko-KR" sz="1200" b="1" kern="0" spc="-50" dirty="0">
              <a:solidFill>
                <a:schemeClr val="tx2"/>
              </a:solidFill>
              <a:latin typeface="+mj-ea"/>
              <a:ea typeface="+mj-ea"/>
            </a:endParaRP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A057B9E6-DD8A-FD42-294D-FA2FE79719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921" y="2423182"/>
            <a:ext cx="4921282" cy="3031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94959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0F15A5BE-B084-94F2-685C-1D2C549A1CF0}"/>
              </a:ext>
            </a:extLst>
          </p:cNvPr>
          <p:cNvSpPr txBox="1"/>
          <p:nvPr/>
        </p:nvSpPr>
        <p:spPr>
          <a:xfrm>
            <a:off x="246743" y="188685"/>
            <a:ext cx="221246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b="1" dirty="0">
                <a:solidFill>
                  <a:schemeClr val="bg1"/>
                </a:solidFill>
                <a:latin typeface="+mj-ea"/>
                <a:ea typeface="+mj-ea"/>
              </a:rPr>
              <a:t>8. </a:t>
            </a:r>
            <a:r>
              <a:rPr lang="ko-KR" altLang="en-US" sz="1600" b="1" dirty="0">
                <a:solidFill>
                  <a:schemeClr val="bg1"/>
                </a:solidFill>
                <a:latin typeface="+mj-ea"/>
                <a:ea typeface="+mj-ea"/>
              </a:rPr>
              <a:t>부스 장치공사 규정</a:t>
            </a:r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2D4F5014-D911-DFC3-8E26-7268D88D2DED}"/>
              </a:ext>
            </a:extLst>
          </p:cNvPr>
          <p:cNvSpPr/>
          <p:nvPr/>
        </p:nvSpPr>
        <p:spPr>
          <a:xfrm>
            <a:off x="670070" y="956254"/>
            <a:ext cx="1337212" cy="733464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C10A010-51B5-623E-CCF4-5F7C3EA8C02F}"/>
              </a:ext>
            </a:extLst>
          </p:cNvPr>
          <p:cNvSpPr txBox="1"/>
          <p:nvPr/>
        </p:nvSpPr>
        <p:spPr>
          <a:xfrm>
            <a:off x="681285" y="1092154"/>
            <a:ext cx="13147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1200" b="1" dirty="0">
                <a:solidFill>
                  <a:schemeClr val="bg1"/>
                </a:solidFill>
                <a:latin typeface="+mn-ea"/>
              </a:rPr>
              <a:t>프리미엄 부스 </a:t>
            </a:r>
            <a:r>
              <a:rPr lang="en-US" altLang="ko-KR" sz="1200" b="1" dirty="0">
                <a:solidFill>
                  <a:schemeClr val="bg1"/>
                </a:solidFill>
                <a:latin typeface="+mn-ea"/>
              </a:rPr>
              <a:t>B</a:t>
            </a:r>
          </a:p>
          <a:p>
            <a:pPr algn="ctr"/>
            <a:r>
              <a:rPr lang="en-US" altLang="ko-KR" sz="1200" b="1" dirty="0">
                <a:solidFill>
                  <a:schemeClr val="bg1"/>
                </a:solidFill>
                <a:latin typeface="+mn-ea"/>
              </a:rPr>
              <a:t>(Shell Scheme)</a:t>
            </a:r>
            <a:endParaRPr lang="ko-KR" altLang="en-US" sz="1200" b="1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14" name="직사각형 13">
            <a:extLst>
              <a:ext uri="{FF2B5EF4-FFF2-40B4-BE49-F238E27FC236}">
                <a16:creationId xmlns:a16="http://schemas.microsoft.com/office/drawing/2014/main" id="{65D9AED2-9D73-E66F-1384-CCDB583966A0}"/>
              </a:ext>
            </a:extLst>
          </p:cNvPr>
          <p:cNvSpPr/>
          <p:nvPr/>
        </p:nvSpPr>
        <p:spPr>
          <a:xfrm>
            <a:off x="670070" y="956254"/>
            <a:ext cx="5517857" cy="733464"/>
          </a:xfrm>
          <a:prstGeom prst="rect">
            <a:avLst/>
          </a:prstGeom>
          <a:noFill/>
          <a:ln>
            <a:solidFill>
              <a:schemeClr val="tx2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4F61D60-4E81-CFE4-3952-48AB5F0B83B7}"/>
              </a:ext>
            </a:extLst>
          </p:cNvPr>
          <p:cNvSpPr txBox="1"/>
          <p:nvPr/>
        </p:nvSpPr>
        <p:spPr>
          <a:xfrm>
            <a:off x="2081014" y="1067339"/>
            <a:ext cx="4033183" cy="511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lnSpc>
                <a:spcPct val="130000"/>
              </a:lnSpc>
            </a:pPr>
            <a:r>
              <a:rPr lang="ko-KR" altLang="en-US" sz="1100" b="1" kern="0" dirty="0">
                <a:solidFill>
                  <a:schemeClr val="tx2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전시사무국이 지정한 장치공사업체에서 시공하는 </a:t>
            </a:r>
            <a:endParaRPr lang="en-US" altLang="ko-KR" sz="1100" b="1" kern="0" dirty="0">
              <a:solidFill>
                <a:schemeClr val="tx2">
                  <a:lumMod val="75000"/>
                  <a:lumOff val="25000"/>
                </a:schemeClr>
              </a:solidFill>
              <a:latin typeface="+mj-ea"/>
              <a:ea typeface="+mj-ea"/>
            </a:endParaRPr>
          </a:p>
          <a:p>
            <a:pPr fontAlgn="base">
              <a:lnSpc>
                <a:spcPct val="130000"/>
              </a:lnSpc>
            </a:pPr>
            <a:r>
              <a:rPr lang="ko-KR" altLang="en-US" sz="1100" b="1" kern="0" dirty="0">
                <a:solidFill>
                  <a:schemeClr val="tx2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조립식 형태의 프리미엄 부스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15AFB2D-4100-D36F-431C-E93C9A3ACCA3}"/>
              </a:ext>
            </a:extLst>
          </p:cNvPr>
          <p:cNvSpPr txBox="1"/>
          <p:nvPr/>
        </p:nvSpPr>
        <p:spPr>
          <a:xfrm>
            <a:off x="670070" y="1689718"/>
            <a:ext cx="5517857" cy="3370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fontAlgn="base" latinLnBrk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sz="1200" b="1" kern="0" spc="-50" dirty="0">
                <a:solidFill>
                  <a:schemeClr val="tx2"/>
                </a:solidFill>
                <a:latin typeface="+mj-ea"/>
                <a:ea typeface="+mj-ea"/>
              </a:rPr>
              <a:t>① 프리미엄 부스 </a:t>
            </a:r>
            <a:r>
              <a:rPr lang="en-US" altLang="ko-KR" sz="1200" b="1" kern="0" spc="-50" dirty="0">
                <a:solidFill>
                  <a:schemeClr val="tx2"/>
                </a:solidFill>
                <a:latin typeface="+mj-ea"/>
                <a:ea typeface="+mj-ea"/>
              </a:rPr>
              <a:t>B </a:t>
            </a:r>
            <a:r>
              <a:rPr lang="ko-KR" altLang="en-US" sz="1200" b="1" kern="0" spc="-50" dirty="0">
                <a:solidFill>
                  <a:schemeClr val="tx2"/>
                </a:solidFill>
                <a:latin typeface="+mj-ea"/>
                <a:ea typeface="+mj-ea"/>
              </a:rPr>
              <a:t>제공 사항 </a:t>
            </a:r>
            <a:r>
              <a:rPr lang="en-US" altLang="ko-KR" sz="1200" b="1" kern="0" spc="-50" dirty="0">
                <a:solidFill>
                  <a:schemeClr val="tx2"/>
                </a:solidFill>
                <a:latin typeface="+mj-ea"/>
                <a:ea typeface="+mj-ea"/>
              </a:rPr>
              <a:t>(6m X 6m) </a:t>
            </a:r>
            <a:endParaRPr lang="ko-KR" altLang="en-US" sz="1200" b="1" kern="0" spc="-50" dirty="0">
              <a:solidFill>
                <a:schemeClr val="tx2"/>
              </a:solidFill>
              <a:latin typeface="+mj-ea"/>
              <a:ea typeface="+mj-ea"/>
            </a:endParaRPr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id="{3F850402-9F22-E54A-A1CD-45BC25FD7159}"/>
              </a:ext>
            </a:extLst>
          </p:cNvPr>
          <p:cNvSpPr/>
          <p:nvPr/>
        </p:nvSpPr>
        <p:spPr>
          <a:xfrm>
            <a:off x="651929" y="2147454"/>
            <a:ext cx="5546359" cy="3622121"/>
          </a:xfrm>
          <a:prstGeom prst="rect">
            <a:avLst/>
          </a:prstGeom>
          <a:noFill/>
          <a:ln>
            <a:solidFill>
              <a:schemeClr val="tx2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 kern="0" spc="-50" dirty="0">
              <a:solidFill>
                <a:srgbClr val="FF0000"/>
              </a:solidFill>
              <a:latin typeface="a와이드2" panose="02020600000000000000" pitchFamily="18" charset="-127"/>
              <a:ea typeface="a와이드2" panose="02020600000000000000" pitchFamily="18" charset="-127"/>
            </a:endParaRPr>
          </a:p>
        </p:txBody>
      </p:sp>
      <p:graphicFrame>
        <p:nvGraphicFramePr>
          <p:cNvPr id="8" name="표 7">
            <a:extLst>
              <a:ext uri="{FF2B5EF4-FFF2-40B4-BE49-F238E27FC236}">
                <a16:creationId xmlns:a16="http://schemas.microsoft.com/office/drawing/2014/main" id="{B09BA29B-CC0B-1A0E-8107-103DE2D149B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72846975"/>
              </p:ext>
            </p:extLst>
          </p:nvPr>
        </p:nvGraphicFramePr>
        <p:xfrm>
          <a:off x="641217" y="6080582"/>
          <a:ext cx="5575566" cy="3578486"/>
        </p:xfrm>
        <a:graphic>
          <a:graphicData uri="http://schemas.openxmlformats.org/drawingml/2006/table">
            <a:tbl>
              <a:tblPr/>
              <a:tblGrid>
                <a:gridCol w="675622">
                  <a:extLst>
                    <a:ext uri="{9D8B030D-6E8A-4147-A177-3AD203B41FA5}">
                      <a16:colId xmlns:a16="http://schemas.microsoft.com/office/drawing/2014/main" val="2724803568"/>
                    </a:ext>
                  </a:extLst>
                </a:gridCol>
                <a:gridCol w="1492401">
                  <a:extLst>
                    <a:ext uri="{9D8B030D-6E8A-4147-A177-3AD203B41FA5}">
                      <a16:colId xmlns:a16="http://schemas.microsoft.com/office/drawing/2014/main" val="733810316"/>
                    </a:ext>
                  </a:extLst>
                </a:gridCol>
                <a:gridCol w="589280">
                  <a:extLst>
                    <a:ext uri="{9D8B030D-6E8A-4147-A177-3AD203B41FA5}">
                      <a16:colId xmlns:a16="http://schemas.microsoft.com/office/drawing/2014/main" val="1819584848"/>
                    </a:ext>
                  </a:extLst>
                </a:gridCol>
                <a:gridCol w="2818263">
                  <a:extLst>
                    <a:ext uri="{9D8B030D-6E8A-4147-A177-3AD203B41FA5}">
                      <a16:colId xmlns:a16="http://schemas.microsoft.com/office/drawing/2014/main" val="2590771559"/>
                    </a:ext>
                  </a:extLst>
                </a:gridCol>
              </a:tblGrid>
              <a:tr h="194005">
                <a:tc rowSpan="12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900" b="1" kern="0" spc="0" dirty="0" err="1">
                          <a:solidFill>
                            <a:srgbClr val="FFFFFF"/>
                          </a:solidFill>
                          <a:effectLst/>
                          <a:latin typeface="+mj-ea"/>
                          <a:ea typeface="+mj-ea"/>
                        </a:rPr>
                        <a:t>주최사</a:t>
                      </a:r>
                      <a:endParaRPr lang="en-US" altLang="ko-KR" sz="900" b="1" kern="0" spc="0" dirty="0">
                        <a:solidFill>
                          <a:srgbClr val="FFFFFF"/>
                        </a:solidFill>
                        <a:effectLst/>
                        <a:latin typeface="+mj-ea"/>
                        <a:ea typeface="+mj-ea"/>
                      </a:endParaRPr>
                    </a:p>
                    <a:p>
                      <a:pPr marL="0" marR="0" indent="0" algn="ctr" fontAlgn="base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900" b="1" kern="0" spc="0" dirty="0">
                          <a:solidFill>
                            <a:srgbClr val="FFFFFF"/>
                          </a:solidFill>
                          <a:effectLst/>
                          <a:latin typeface="+mj-ea"/>
                          <a:ea typeface="+mj-ea"/>
                        </a:rPr>
                        <a:t>제공내역</a:t>
                      </a:r>
                      <a:endParaRPr lang="ko-KR" altLang="en-US" sz="900" b="1" kern="0" spc="0" dirty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L="40264" marR="40264" marT="11132" marB="11132" anchor="ctr">
                    <a:lnL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900" b="1" kern="0" spc="0" dirty="0">
                          <a:solidFill>
                            <a:srgbClr val="FFFFFF"/>
                          </a:solidFill>
                          <a:effectLst/>
                          <a:latin typeface="+mj-ea"/>
                          <a:ea typeface="+mj-ea"/>
                          <a:cs typeface="+mn-cs"/>
                        </a:rPr>
                        <a:t>시공내역</a:t>
                      </a: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900" b="1" kern="0" spc="0" dirty="0">
                          <a:solidFill>
                            <a:srgbClr val="FFFFFF"/>
                          </a:solidFill>
                          <a:effectLst/>
                          <a:latin typeface="+mj-ea"/>
                          <a:ea typeface="+mj-ea"/>
                        </a:rPr>
                        <a:t>수량</a:t>
                      </a:r>
                      <a:endParaRPr lang="ko-KR" altLang="en-US" sz="900" b="1" kern="0" spc="0" dirty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900" b="1" kern="0" spc="0" dirty="0">
                          <a:solidFill>
                            <a:srgbClr val="FFFFFF"/>
                          </a:solidFill>
                          <a:effectLst/>
                          <a:latin typeface="+mj-ea"/>
                          <a:ea typeface="+mj-ea"/>
                        </a:rPr>
                        <a:t>비고</a:t>
                      </a:r>
                      <a:endParaRPr lang="ko-KR" altLang="en-US" sz="900" b="1" kern="0" spc="0" dirty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430006"/>
                  </a:ext>
                </a:extLst>
              </a:tr>
              <a:tr h="269984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40264" marR="40264" marT="11132" marB="11132" anchor="ctr">
                    <a:lnL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900" b="1" kern="0" spc="0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  <a:cs typeface="+mn-cs"/>
                        </a:rPr>
                        <a:t>브랜딩 로고 간판</a:t>
                      </a: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kern="0" spc="0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2</a:t>
                      </a: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kern="0" spc="0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1,500mm x 500mm</a:t>
                      </a: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03418366"/>
                  </a:ext>
                </a:extLst>
              </a:tr>
              <a:tr h="269984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900" b="1" kern="0" spc="0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  <a:cs typeface="+mn-cs"/>
                        </a:rPr>
                        <a:t>외벽 브랜딩 필름</a:t>
                      </a: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kern="0" spc="0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1</a:t>
                      </a: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kern="0" spc="0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1,500mm</a:t>
                      </a:r>
                      <a:r>
                        <a:rPr lang="ko-KR" altLang="en-US" sz="900" b="1" kern="0" spc="0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 </a:t>
                      </a:r>
                      <a:r>
                        <a:rPr lang="en-US" altLang="ko-KR" sz="900" b="1" kern="0" spc="0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x</a:t>
                      </a:r>
                      <a:r>
                        <a:rPr lang="ko-KR" altLang="en-US" sz="900" b="1" kern="0" spc="0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 </a:t>
                      </a:r>
                      <a:r>
                        <a:rPr lang="en-US" altLang="ko-KR" sz="900" b="1" kern="0" spc="0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500mm</a:t>
                      </a:r>
                      <a:endParaRPr lang="en-US" sz="900" b="1" kern="0" spc="0" dirty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72751238"/>
                  </a:ext>
                </a:extLst>
              </a:tr>
              <a:tr h="269984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900" b="1" kern="0" spc="0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  <a:cs typeface="+mn-cs"/>
                        </a:rPr>
                        <a:t>바닥 </a:t>
                      </a:r>
                      <a:r>
                        <a:rPr lang="en-US" altLang="ko-KR" sz="900" b="1" kern="0" spc="0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  <a:cs typeface="+mn-cs"/>
                        </a:rPr>
                        <a:t>(</a:t>
                      </a:r>
                      <a:r>
                        <a:rPr lang="ko-KR" altLang="en-US" sz="900" b="1" kern="0" spc="0" dirty="0" err="1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  <a:cs typeface="+mn-cs"/>
                        </a:rPr>
                        <a:t>파인텍스</a:t>
                      </a:r>
                      <a:r>
                        <a:rPr lang="en-US" altLang="ko-KR" sz="900" b="1" kern="0" spc="0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  <a:cs typeface="+mn-cs"/>
                        </a:rPr>
                        <a:t>)</a:t>
                      </a:r>
                      <a:endParaRPr lang="ko-KR" altLang="en-US" sz="900" b="1" kern="0" spc="0" dirty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  <a:cs typeface="+mn-cs"/>
                      </a:endParaRP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kern="0" spc="0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1</a:t>
                      </a: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kern="0" spc="0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6m x 6m</a:t>
                      </a: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78909689"/>
                  </a:ext>
                </a:extLst>
              </a:tr>
              <a:tr h="269984">
                <a:tc vMerge="1">
                  <a:txBody>
                    <a:bodyPr/>
                    <a:lstStyle/>
                    <a:p>
                      <a:endParaRPr dirty="0"/>
                    </a:p>
                  </a:txBody>
                  <a:tcPr marL="40264" marR="40264" marT="11132" marB="11132" anchor="ctr">
                    <a:lnL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900" b="1" kern="0" spc="0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  <a:cs typeface="+mn-cs"/>
                        </a:rPr>
                        <a:t>벽면 그래픽 </a:t>
                      </a:r>
                      <a:r>
                        <a:rPr lang="en-US" altLang="ko-KR" sz="900" b="1" kern="0" spc="0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  <a:cs typeface="+mn-cs"/>
                        </a:rPr>
                        <a:t>1</a:t>
                      </a:r>
                      <a:endParaRPr lang="ko-KR" altLang="en-US" sz="900" b="1" kern="0" spc="0" dirty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  <a:cs typeface="+mn-cs"/>
                      </a:endParaRP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kern="0" spc="0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1</a:t>
                      </a: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kern="0" spc="0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2,500mm x 2,750mm</a:t>
                      </a: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10453285"/>
                  </a:ext>
                </a:extLst>
              </a:tr>
              <a:tr h="269984">
                <a:tc vMerge="1">
                  <a:txBody>
                    <a:bodyPr/>
                    <a:lstStyle/>
                    <a:p>
                      <a:endParaRPr dirty="0"/>
                    </a:p>
                  </a:txBody>
                  <a:tcPr marL="40264" marR="40264" marT="11132" marB="11132" anchor="ctr">
                    <a:lnL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900" b="1" kern="0" spc="0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  <a:cs typeface="+mn-cs"/>
                        </a:rPr>
                        <a:t>벽면 그래픽 </a:t>
                      </a:r>
                      <a:r>
                        <a:rPr lang="en-US" altLang="ko-KR" sz="900" b="1" kern="0" spc="0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  <a:cs typeface="+mn-cs"/>
                        </a:rPr>
                        <a:t>2</a:t>
                      </a:r>
                      <a:endParaRPr lang="ko-KR" altLang="en-US" sz="900" b="1" kern="0" spc="0" dirty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  <a:cs typeface="+mn-cs"/>
                      </a:endParaRP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kern="0" spc="0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1</a:t>
                      </a: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kern="0" spc="0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2,500mm x 2,500mm</a:t>
                      </a: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23408576"/>
                  </a:ext>
                </a:extLst>
              </a:tr>
              <a:tr h="269984">
                <a:tc vMerge="1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900" b="0" kern="0" spc="0" dirty="0">
                        <a:solidFill>
                          <a:srgbClr val="000000"/>
                        </a:solidFill>
                        <a:effectLst/>
                        <a:latin typeface="a와이드2" panose="02020600000000000000" pitchFamily="18" charset="-127"/>
                        <a:ea typeface="a와이드2" panose="02020600000000000000" pitchFamily="18" charset="-127"/>
                      </a:endParaRPr>
                    </a:p>
                  </a:txBody>
                  <a:tcPr marL="40264" marR="40264" marT="11132" marB="11132" anchor="ctr">
                    <a:lnL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900" b="1" kern="0" spc="0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  <a:cs typeface="+mn-cs"/>
                        </a:rPr>
                        <a:t>전시 스테이지</a:t>
                      </a: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kern="0" spc="0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1</a:t>
                      </a: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900" b="1" kern="0" spc="0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2,000mm x 1,000mm</a:t>
                      </a: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84610791"/>
                  </a:ext>
                </a:extLst>
              </a:tr>
              <a:tr h="269984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900" b="1" kern="0" spc="0" dirty="0" err="1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  <a:cs typeface="+mn-cs"/>
                        </a:rPr>
                        <a:t>인포데스크</a:t>
                      </a:r>
                      <a:endParaRPr lang="ko-KR" altLang="en-US" sz="900" b="1" kern="0" spc="0" dirty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  <a:cs typeface="+mn-cs"/>
                      </a:endParaRP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kern="0" spc="0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1</a:t>
                      </a: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altLang="ko-KR" sz="900" b="1" kern="0" spc="0" dirty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03204134"/>
                  </a:ext>
                </a:extLst>
              </a:tr>
              <a:tr h="269984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900" b="1" kern="0" spc="0" dirty="0" err="1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  <a:cs typeface="+mn-cs"/>
                        </a:rPr>
                        <a:t>카달로그</a:t>
                      </a:r>
                      <a:r>
                        <a:rPr lang="ko-KR" altLang="en-US" sz="900" b="1" kern="0" spc="0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  <a:cs typeface="+mn-cs"/>
                        </a:rPr>
                        <a:t> 거치대</a:t>
                      </a: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kern="0" spc="0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1</a:t>
                      </a: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altLang="ko-KR" sz="900" b="1" kern="0" spc="0" dirty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1234567"/>
                  </a:ext>
                </a:extLst>
              </a:tr>
              <a:tr h="269984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900" b="1" kern="0" spc="0" dirty="0" err="1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  <a:cs typeface="+mn-cs"/>
                        </a:rPr>
                        <a:t>스툴의자</a:t>
                      </a:r>
                      <a:endParaRPr lang="ko-KR" altLang="en-US" sz="900" b="1" kern="0" spc="0" dirty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  <a:cs typeface="+mn-cs"/>
                      </a:endParaRP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kern="0" spc="0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1</a:t>
                      </a: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altLang="ko-KR" sz="900" b="1" kern="0" spc="0" dirty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29804712"/>
                  </a:ext>
                </a:extLst>
              </a:tr>
              <a:tr h="269984">
                <a:tc vMerge="1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900" b="0" kern="0" spc="0" dirty="0">
                        <a:solidFill>
                          <a:srgbClr val="000000"/>
                        </a:solidFill>
                        <a:effectLst/>
                        <a:latin typeface="a와이드2" panose="02020600000000000000" pitchFamily="18" charset="-127"/>
                        <a:ea typeface="a와이드2" panose="02020600000000000000" pitchFamily="18" charset="-127"/>
                      </a:endParaRPr>
                    </a:p>
                  </a:txBody>
                  <a:tcPr marL="40264" marR="40264" marT="11132" marB="11132" anchor="ctr">
                    <a:lnL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900" b="1" kern="0" spc="0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  <a:cs typeface="+mn-cs"/>
                        </a:rPr>
                        <a:t>유리테이블</a:t>
                      </a: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kern="0" spc="0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2</a:t>
                      </a: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altLang="ko-KR" sz="900" b="1" kern="0" spc="0" dirty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40849143"/>
                  </a:ext>
                </a:extLst>
              </a:tr>
              <a:tr h="269984">
                <a:tc vMerge="1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900" b="0" kern="0" spc="0" dirty="0">
                        <a:solidFill>
                          <a:srgbClr val="000000"/>
                        </a:solidFill>
                        <a:effectLst/>
                        <a:latin typeface="a와이드2" panose="02020600000000000000" pitchFamily="18" charset="-127"/>
                        <a:ea typeface="a와이드2" panose="02020600000000000000" pitchFamily="18" charset="-127"/>
                      </a:endParaRPr>
                    </a:p>
                  </a:txBody>
                  <a:tcPr marL="40264" marR="40264" marT="11132" marB="11132" anchor="ctr">
                    <a:lnL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900" b="1" kern="0" spc="0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  <a:cs typeface="+mn-cs"/>
                        </a:rPr>
                        <a:t>땅콩의자</a:t>
                      </a: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kern="0" spc="0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8</a:t>
                      </a: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altLang="ko-KR" sz="900" b="1" kern="0" spc="0" dirty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56340099"/>
                  </a:ext>
                </a:extLst>
              </a:tr>
              <a:tr h="365259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900" b="1" kern="0" spc="0" dirty="0">
                          <a:solidFill>
                            <a:srgbClr val="FFFFFF"/>
                          </a:solidFill>
                          <a:effectLst/>
                          <a:latin typeface="+mj-ea"/>
                          <a:ea typeface="+mj-ea"/>
                          <a:cs typeface="+mn-cs"/>
                        </a:rPr>
                        <a:t>참가업체</a:t>
                      </a:r>
                      <a:endParaRPr lang="en-US" altLang="ko-KR" sz="900" b="1" kern="0" spc="0" dirty="0">
                        <a:solidFill>
                          <a:srgbClr val="FFFFFF"/>
                        </a:solidFill>
                        <a:effectLst/>
                        <a:latin typeface="+mj-ea"/>
                        <a:ea typeface="+mj-ea"/>
                        <a:cs typeface="+mn-cs"/>
                      </a:endParaRPr>
                    </a:p>
                    <a:p>
                      <a:pPr marL="0" marR="0" indent="0" algn="ctr" fontAlgn="base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900" b="1" kern="0" spc="0" dirty="0">
                          <a:solidFill>
                            <a:srgbClr val="FFFFFF"/>
                          </a:solidFill>
                          <a:effectLst/>
                          <a:latin typeface="+mj-ea"/>
                          <a:ea typeface="+mj-ea"/>
                          <a:cs typeface="+mn-cs"/>
                        </a:rPr>
                        <a:t>준비사항</a:t>
                      </a:r>
                    </a:p>
                  </a:txBody>
                  <a:tcPr marL="40264" marR="40264" marT="11132" marB="11132" anchor="ctr">
                    <a:lnL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indent="0" algn="l" defTabSz="685800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900" b="1" kern="0" spc="0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  <a:cs typeface="+mn-cs"/>
                        </a:rPr>
                        <a:t>- </a:t>
                      </a:r>
                      <a:r>
                        <a:rPr lang="ko-KR" altLang="en-US" sz="900" b="1" kern="0" spc="0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  <a:cs typeface="+mn-cs"/>
                        </a:rPr>
                        <a:t>전시품</a:t>
                      </a:r>
                      <a:r>
                        <a:rPr lang="en-US" altLang="ko-KR" sz="900" b="1" kern="0" spc="0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  <a:cs typeface="+mn-cs"/>
                        </a:rPr>
                        <a:t>, </a:t>
                      </a:r>
                      <a:r>
                        <a:rPr lang="ko-KR" altLang="en-US" sz="900" b="1" kern="0" spc="0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  <a:cs typeface="+mn-cs"/>
                        </a:rPr>
                        <a:t>진열대</a:t>
                      </a:r>
                      <a:r>
                        <a:rPr lang="en-US" altLang="ko-KR" sz="900" b="1" kern="0" spc="0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  <a:cs typeface="+mn-cs"/>
                        </a:rPr>
                        <a:t>, </a:t>
                      </a:r>
                      <a:r>
                        <a:rPr lang="ko-KR" altLang="en-US" sz="900" b="1" kern="0" spc="0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  <a:cs typeface="+mn-cs"/>
                        </a:rPr>
                        <a:t>부스내부</a:t>
                      </a:r>
                      <a:r>
                        <a:rPr lang="en-US" altLang="ko-KR" sz="900" b="1" kern="0" spc="0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  <a:cs typeface="+mn-cs"/>
                        </a:rPr>
                        <a:t> </a:t>
                      </a:r>
                      <a:r>
                        <a:rPr lang="ko-KR" altLang="en-US" sz="900" b="1" kern="0" spc="0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  <a:cs typeface="+mn-cs"/>
                        </a:rPr>
                        <a:t>디스플레이</a:t>
                      </a:r>
                      <a:r>
                        <a:rPr lang="en-US" altLang="ko-KR" sz="900" b="1" kern="0" spc="0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  <a:cs typeface="+mn-cs"/>
                        </a:rPr>
                        <a:t>, </a:t>
                      </a:r>
                      <a:r>
                        <a:rPr lang="ko-KR" altLang="en-US" sz="900" b="1" kern="0" spc="0" dirty="0" err="1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  <a:cs typeface="+mn-cs"/>
                        </a:rPr>
                        <a:t>카달로그</a:t>
                      </a:r>
                      <a:r>
                        <a:rPr lang="en-US" altLang="ko-KR" sz="900" b="1" kern="0" spc="0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  <a:cs typeface="+mn-cs"/>
                        </a:rPr>
                        <a:t>, </a:t>
                      </a:r>
                      <a:r>
                        <a:rPr lang="ko-KR" altLang="en-US" sz="900" b="1" kern="0" spc="0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  <a:cs typeface="+mn-cs"/>
                        </a:rPr>
                        <a:t>명함 등 행사 목적에 맞는 사전준비</a:t>
                      </a:r>
                      <a:endParaRPr lang="en-US" altLang="ko-KR" sz="900" b="1" kern="0" spc="0" dirty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  <a:cs typeface="+mn-cs"/>
                      </a:endParaRPr>
                    </a:p>
                    <a:p>
                      <a:pPr marL="0" marR="0" indent="0" algn="l" defTabSz="685800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900" b="1" kern="0" spc="0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  <a:cs typeface="+mn-cs"/>
                        </a:rPr>
                        <a:t>- </a:t>
                      </a:r>
                      <a:r>
                        <a:rPr lang="ko-KR" altLang="en-US" sz="900" b="1" kern="0" spc="0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  <a:cs typeface="+mn-cs"/>
                        </a:rPr>
                        <a:t>일정에 따른 전시품 운송</a:t>
                      </a:r>
                      <a:r>
                        <a:rPr lang="en-US" altLang="ko-KR" sz="900" b="1" kern="0" spc="0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  <a:cs typeface="+mn-cs"/>
                        </a:rPr>
                        <a:t>, </a:t>
                      </a:r>
                      <a:r>
                        <a:rPr lang="ko-KR" altLang="en-US" sz="900" b="1" kern="0" spc="0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  <a:cs typeface="+mn-cs"/>
                        </a:rPr>
                        <a:t>항공</a:t>
                      </a:r>
                      <a:r>
                        <a:rPr lang="en-US" altLang="ko-KR" sz="900" b="1" kern="0" spc="0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  <a:cs typeface="+mn-cs"/>
                        </a:rPr>
                        <a:t>, </a:t>
                      </a:r>
                      <a:r>
                        <a:rPr lang="ko-KR" altLang="en-US" sz="900" b="1" kern="0" spc="0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  <a:cs typeface="+mn-cs"/>
                        </a:rPr>
                        <a:t>숙박 계획 등</a:t>
                      </a: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kern="0" spc="0" dirty="0">
                        <a:solidFill>
                          <a:srgbClr val="000000"/>
                        </a:solidFill>
                        <a:effectLst/>
                        <a:latin typeface="a와이드2" panose="02020600000000000000" pitchFamily="18" charset="-127"/>
                        <a:ea typeface="a와이드2" panose="02020600000000000000" pitchFamily="18" charset="-127"/>
                      </a:endParaRP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altLang="ko-KR" sz="900" b="0" kern="0" spc="0" dirty="0">
                        <a:solidFill>
                          <a:srgbClr val="000000"/>
                        </a:solidFill>
                        <a:effectLst/>
                        <a:latin typeface="a와이드2" panose="02020600000000000000" pitchFamily="18" charset="-127"/>
                        <a:ea typeface="a와이드2" panose="02020600000000000000" pitchFamily="18" charset="-127"/>
                      </a:endParaRP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49120911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CB887B85-F565-0DBE-B2FD-6A6E3F02C333}"/>
              </a:ext>
            </a:extLst>
          </p:cNvPr>
          <p:cNvSpPr txBox="1"/>
          <p:nvPr/>
        </p:nvSpPr>
        <p:spPr>
          <a:xfrm>
            <a:off x="670070" y="5376273"/>
            <a:ext cx="5517857" cy="313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2720" marR="0" indent="-172720" algn="just" fontAlgn="base" latinLnBrk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ko-KR" sz="1100" b="1" kern="0" spc="-50" dirty="0">
                <a:solidFill>
                  <a:schemeClr val="tx2"/>
                </a:solidFill>
                <a:latin typeface="+mj-ea"/>
                <a:ea typeface="+mj-ea"/>
              </a:rPr>
              <a:t>※ </a:t>
            </a:r>
            <a:r>
              <a:rPr lang="ko-KR" altLang="en-US" sz="1100" b="1" kern="0" spc="-50" dirty="0">
                <a:solidFill>
                  <a:schemeClr val="tx2"/>
                </a:solidFill>
                <a:latin typeface="+mj-ea"/>
                <a:ea typeface="+mj-ea"/>
              </a:rPr>
              <a:t>부스 이미지 및 제공 내역은 주최측의 사정에 의해 추후 변경 될 수 있습니다</a:t>
            </a:r>
            <a:r>
              <a:rPr lang="en-US" altLang="ko-KR" sz="1100" b="1" kern="0" spc="-50" dirty="0">
                <a:solidFill>
                  <a:schemeClr val="tx2"/>
                </a:solidFill>
                <a:latin typeface="+mj-ea"/>
                <a:ea typeface="+mj-ea"/>
              </a:rPr>
              <a:t>.</a:t>
            </a:r>
            <a:endParaRPr lang="en-US" altLang="ko-KR" sz="1200" b="1" kern="0" spc="-50" dirty="0">
              <a:solidFill>
                <a:schemeClr val="tx2"/>
              </a:solidFill>
              <a:latin typeface="+mj-ea"/>
              <a:ea typeface="+mj-ea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12C16FB8-CD00-E66E-973F-AEE1952F73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9612" y="2411597"/>
            <a:ext cx="4438775" cy="2977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95086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0F15A5BE-B084-94F2-685C-1D2C549A1CF0}"/>
              </a:ext>
            </a:extLst>
          </p:cNvPr>
          <p:cNvSpPr txBox="1"/>
          <p:nvPr/>
        </p:nvSpPr>
        <p:spPr>
          <a:xfrm>
            <a:off x="246743" y="188685"/>
            <a:ext cx="221246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b="1" dirty="0">
                <a:solidFill>
                  <a:schemeClr val="bg1"/>
                </a:solidFill>
                <a:latin typeface="+mj-ea"/>
                <a:ea typeface="+mj-ea"/>
              </a:rPr>
              <a:t>8. </a:t>
            </a:r>
            <a:r>
              <a:rPr lang="ko-KR" altLang="en-US" sz="1600" b="1" dirty="0">
                <a:solidFill>
                  <a:schemeClr val="bg1"/>
                </a:solidFill>
                <a:latin typeface="+mj-ea"/>
                <a:ea typeface="+mj-ea"/>
              </a:rPr>
              <a:t>부스 장치공사 규정</a:t>
            </a:r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2D4F5014-D911-DFC3-8E26-7268D88D2DED}"/>
              </a:ext>
            </a:extLst>
          </p:cNvPr>
          <p:cNvSpPr/>
          <p:nvPr/>
        </p:nvSpPr>
        <p:spPr>
          <a:xfrm>
            <a:off x="670070" y="956254"/>
            <a:ext cx="1337212" cy="733464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C10A010-51B5-623E-CCF4-5F7C3EA8C02F}"/>
              </a:ext>
            </a:extLst>
          </p:cNvPr>
          <p:cNvSpPr txBox="1"/>
          <p:nvPr/>
        </p:nvSpPr>
        <p:spPr>
          <a:xfrm>
            <a:off x="706934" y="1092154"/>
            <a:ext cx="12634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200" b="1" dirty="0">
                <a:solidFill>
                  <a:schemeClr val="bg1"/>
                </a:solidFill>
                <a:latin typeface="+mn-ea"/>
              </a:rPr>
              <a:t>LED </a:t>
            </a:r>
            <a:r>
              <a:rPr lang="ko-KR" altLang="en-US" sz="1200" b="1" dirty="0">
                <a:solidFill>
                  <a:schemeClr val="bg1"/>
                </a:solidFill>
                <a:latin typeface="+mn-ea"/>
              </a:rPr>
              <a:t>부스</a:t>
            </a:r>
            <a:endParaRPr lang="en-US" altLang="ko-KR" sz="1200" b="1" dirty="0">
              <a:solidFill>
                <a:schemeClr val="bg1"/>
              </a:solidFill>
              <a:latin typeface="+mn-ea"/>
            </a:endParaRPr>
          </a:p>
          <a:p>
            <a:pPr algn="ctr"/>
            <a:r>
              <a:rPr lang="en-US" altLang="ko-KR" sz="1200" b="1" dirty="0">
                <a:solidFill>
                  <a:schemeClr val="bg1"/>
                </a:solidFill>
                <a:latin typeface="+mn-ea"/>
              </a:rPr>
              <a:t>(Shell Scheme)</a:t>
            </a:r>
            <a:endParaRPr lang="ko-KR" altLang="en-US" sz="1200" b="1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14" name="직사각형 13">
            <a:extLst>
              <a:ext uri="{FF2B5EF4-FFF2-40B4-BE49-F238E27FC236}">
                <a16:creationId xmlns:a16="http://schemas.microsoft.com/office/drawing/2014/main" id="{65D9AED2-9D73-E66F-1384-CCDB583966A0}"/>
              </a:ext>
            </a:extLst>
          </p:cNvPr>
          <p:cNvSpPr/>
          <p:nvPr/>
        </p:nvSpPr>
        <p:spPr>
          <a:xfrm>
            <a:off x="670070" y="956254"/>
            <a:ext cx="5517857" cy="733464"/>
          </a:xfrm>
          <a:prstGeom prst="rect">
            <a:avLst/>
          </a:prstGeom>
          <a:noFill/>
          <a:ln>
            <a:solidFill>
              <a:schemeClr val="tx2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4F61D60-4E81-CFE4-3952-48AB5F0B83B7}"/>
              </a:ext>
            </a:extLst>
          </p:cNvPr>
          <p:cNvSpPr txBox="1"/>
          <p:nvPr/>
        </p:nvSpPr>
        <p:spPr>
          <a:xfrm>
            <a:off x="2081014" y="1067339"/>
            <a:ext cx="4033183" cy="511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lnSpc>
                <a:spcPct val="130000"/>
              </a:lnSpc>
            </a:pPr>
            <a:r>
              <a:rPr lang="ko-KR" altLang="en-US" sz="1100" b="1" kern="0" dirty="0">
                <a:solidFill>
                  <a:schemeClr val="tx2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전시사무국이 지정한 장치공사업체에서 시공하는 </a:t>
            </a:r>
            <a:endParaRPr lang="en-US" altLang="ko-KR" sz="1100" b="1" kern="0" dirty="0">
              <a:solidFill>
                <a:schemeClr val="tx2">
                  <a:lumMod val="75000"/>
                  <a:lumOff val="25000"/>
                </a:schemeClr>
              </a:solidFill>
              <a:latin typeface="+mj-ea"/>
              <a:ea typeface="+mj-ea"/>
            </a:endParaRPr>
          </a:p>
          <a:p>
            <a:pPr fontAlgn="base">
              <a:lnSpc>
                <a:spcPct val="130000"/>
              </a:lnSpc>
            </a:pPr>
            <a:r>
              <a:rPr lang="ko-KR" altLang="en-US" sz="1100" b="1" kern="0" dirty="0">
                <a:solidFill>
                  <a:schemeClr val="tx2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대형 </a:t>
            </a:r>
            <a:r>
              <a:rPr lang="en-US" altLang="ko-KR" sz="1100" b="1" kern="0" dirty="0">
                <a:solidFill>
                  <a:schemeClr val="tx2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LED</a:t>
            </a:r>
            <a:r>
              <a:rPr lang="ko-KR" altLang="en-US" sz="1100" b="1" kern="0" dirty="0">
                <a:solidFill>
                  <a:schemeClr val="tx2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 스크린이 매립된 형태의 </a:t>
            </a:r>
            <a:r>
              <a:rPr lang="en-US" altLang="ko-KR" sz="1100" b="1" kern="0" dirty="0">
                <a:solidFill>
                  <a:schemeClr val="tx2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LED</a:t>
            </a:r>
            <a:r>
              <a:rPr lang="ko-KR" altLang="en-US" sz="1100" b="1" kern="0" dirty="0">
                <a:solidFill>
                  <a:schemeClr val="tx2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 부스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15AFB2D-4100-D36F-431C-E93C9A3ACCA3}"/>
              </a:ext>
            </a:extLst>
          </p:cNvPr>
          <p:cNvSpPr txBox="1"/>
          <p:nvPr/>
        </p:nvSpPr>
        <p:spPr>
          <a:xfrm>
            <a:off x="670070" y="1689718"/>
            <a:ext cx="5517857" cy="3370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fontAlgn="base" latinLnBrk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sz="1200" b="1" kern="0" spc="-50" dirty="0">
                <a:solidFill>
                  <a:schemeClr val="tx2"/>
                </a:solidFill>
                <a:latin typeface="+mj-ea"/>
                <a:ea typeface="+mj-ea"/>
              </a:rPr>
              <a:t>① </a:t>
            </a:r>
            <a:r>
              <a:rPr lang="en-US" altLang="ko-KR" sz="1200" b="1" kern="0" spc="-50" dirty="0">
                <a:solidFill>
                  <a:schemeClr val="tx2"/>
                </a:solidFill>
                <a:latin typeface="+mj-ea"/>
                <a:ea typeface="+mj-ea"/>
              </a:rPr>
              <a:t>LED</a:t>
            </a:r>
            <a:r>
              <a:rPr lang="ko-KR" altLang="en-US" sz="1200" b="1" kern="0" spc="-50" dirty="0">
                <a:solidFill>
                  <a:schemeClr val="tx2"/>
                </a:solidFill>
                <a:latin typeface="+mj-ea"/>
                <a:ea typeface="+mj-ea"/>
              </a:rPr>
              <a:t> 부스 제공 사항 </a:t>
            </a:r>
            <a:r>
              <a:rPr lang="en-US" altLang="ko-KR" sz="1200" b="1" kern="0" spc="-50" dirty="0">
                <a:solidFill>
                  <a:schemeClr val="tx2"/>
                </a:solidFill>
                <a:latin typeface="+mj-ea"/>
                <a:ea typeface="+mj-ea"/>
              </a:rPr>
              <a:t>(6m X 4m) </a:t>
            </a:r>
            <a:endParaRPr lang="ko-KR" altLang="en-US" sz="1200" b="1" kern="0" spc="-50" dirty="0">
              <a:solidFill>
                <a:schemeClr val="tx2"/>
              </a:solidFill>
              <a:latin typeface="+mj-ea"/>
              <a:ea typeface="+mj-ea"/>
            </a:endParaRPr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id="{3F850402-9F22-E54A-A1CD-45BC25FD7159}"/>
              </a:ext>
            </a:extLst>
          </p:cNvPr>
          <p:cNvSpPr/>
          <p:nvPr/>
        </p:nvSpPr>
        <p:spPr>
          <a:xfrm>
            <a:off x="651929" y="2147454"/>
            <a:ext cx="5546359" cy="3622121"/>
          </a:xfrm>
          <a:prstGeom prst="rect">
            <a:avLst/>
          </a:prstGeom>
          <a:noFill/>
          <a:ln>
            <a:solidFill>
              <a:schemeClr val="tx2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 kern="0" spc="-50" dirty="0">
              <a:solidFill>
                <a:srgbClr val="FF0000"/>
              </a:solidFill>
              <a:latin typeface="a와이드2" panose="02020600000000000000" pitchFamily="18" charset="-127"/>
              <a:ea typeface="a와이드2" panose="02020600000000000000" pitchFamily="18" charset="-127"/>
            </a:endParaRPr>
          </a:p>
        </p:txBody>
      </p:sp>
      <p:graphicFrame>
        <p:nvGraphicFramePr>
          <p:cNvPr id="8" name="표 7">
            <a:extLst>
              <a:ext uri="{FF2B5EF4-FFF2-40B4-BE49-F238E27FC236}">
                <a16:creationId xmlns:a16="http://schemas.microsoft.com/office/drawing/2014/main" id="{B09BA29B-CC0B-1A0E-8107-103DE2D149B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47180071"/>
              </p:ext>
            </p:extLst>
          </p:nvPr>
        </p:nvGraphicFramePr>
        <p:xfrm>
          <a:off x="641217" y="5890296"/>
          <a:ext cx="5575566" cy="3663728"/>
        </p:xfrm>
        <a:graphic>
          <a:graphicData uri="http://schemas.openxmlformats.org/drawingml/2006/table">
            <a:tbl>
              <a:tblPr/>
              <a:tblGrid>
                <a:gridCol w="675622">
                  <a:extLst>
                    <a:ext uri="{9D8B030D-6E8A-4147-A177-3AD203B41FA5}">
                      <a16:colId xmlns:a16="http://schemas.microsoft.com/office/drawing/2014/main" val="2724803568"/>
                    </a:ext>
                  </a:extLst>
                </a:gridCol>
                <a:gridCol w="1492401">
                  <a:extLst>
                    <a:ext uri="{9D8B030D-6E8A-4147-A177-3AD203B41FA5}">
                      <a16:colId xmlns:a16="http://schemas.microsoft.com/office/drawing/2014/main" val="733810316"/>
                    </a:ext>
                  </a:extLst>
                </a:gridCol>
                <a:gridCol w="589280">
                  <a:extLst>
                    <a:ext uri="{9D8B030D-6E8A-4147-A177-3AD203B41FA5}">
                      <a16:colId xmlns:a16="http://schemas.microsoft.com/office/drawing/2014/main" val="1819584848"/>
                    </a:ext>
                  </a:extLst>
                </a:gridCol>
                <a:gridCol w="2818263">
                  <a:extLst>
                    <a:ext uri="{9D8B030D-6E8A-4147-A177-3AD203B41FA5}">
                      <a16:colId xmlns:a16="http://schemas.microsoft.com/office/drawing/2014/main" val="2590771559"/>
                    </a:ext>
                  </a:extLst>
                </a:gridCol>
              </a:tblGrid>
              <a:tr h="156074">
                <a:tc rowSpan="8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900" b="1" kern="0" spc="0" dirty="0" err="1">
                          <a:solidFill>
                            <a:srgbClr val="FFFFFF"/>
                          </a:solidFill>
                          <a:effectLst/>
                          <a:latin typeface="+mj-ea"/>
                          <a:ea typeface="+mj-ea"/>
                        </a:rPr>
                        <a:t>주최사</a:t>
                      </a:r>
                      <a:endParaRPr lang="en-US" altLang="ko-KR" sz="900" b="1" kern="0" spc="0" dirty="0">
                        <a:solidFill>
                          <a:srgbClr val="FFFFFF"/>
                        </a:solidFill>
                        <a:effectLst/>
                        <a:latin typeface="+mj-ea"/>
                        <a:ea typeface="+mj-ea"/>
                      </a:endParaRPr>
                    </a:p>
                    <a:p>
                      <a:pPr marL="0" marR="0" indent="0" algn="ctr" fontAlgn="base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900" b="1" kern="0" spc="0" dirty="0">
                          <a:solidFill>
                            <a:srgbClr val="FFFFFF"/>
                          </a:solidFill>
                          <a:effectLst/>
                          <a:latin typeface="+mj-ea"/>
                          <a:ea typeface="+mj-ea"/>
                        </a:rPr>
                        <a:t>제공내역</a:t>
                      </a:r>
                      <a:endParaRPr lang="ko-KR" altLang="en-US" sz="900" b="1" kern="0" spc="0" dirty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L="40264" marR="40264" marT="11132" marB="11132" anchor="ctr">
                    <a:lnL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900" b="1" kern="0" spc="0" dirty="0">
                          <a:solidFill>
                            <a:srgbClr val="FFFFFF"/>
                          </a:solidFill>
                          <a:effectLst/>
                          <a:latin typeface="+mj-ea"/>
                          <a:ea typeface="+mj-ea"/>
                          <a:cs typeface="+mn-cs"/>
                        </a:rPr>
                        <a:t>시공내역</a:t>
                      </a: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900" b="1" kern="0" spc="0" dirty="0">
                          <a:solidFill>
                            <a:srgbClr val="FFFFFF"/>
                          </a:solidFill>
                          <a:effectLst/>
                          <a:latin typeface="+mj-ea"/>
                          <a:ea typeface="+mj-ea"/>
                        </a:rPr>
                        <a:t>수량</a:t>
                      </a:r>
                      <a:endParaRPr lang="ko-KR" altLang="en-US" sz="900" b="1" kern="0" spc="0" dirty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900" b="1" kern="0" spc="0" dirty="0">
                          <a:solidFill>
                            <a:srgbClr val="FFFFFF"/>
                          </a:solidFill>
                          <a:effectLst/>
                          <a:latin typeface="+mj-ea"/>
                          <a:ea typeface="+mj-ea"/>
                        </a:rPr>
                        <a:t>비고</a:t>
                      </a:r>
                      <a:endParaRPr lang="ko-KR" altLang="en-US" sz="900" b="1" kern="0" spc="0" dirty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430006"/>
                  </a:ext>
                </a:extLst>
              </a:tr>
              <a:tr h="436438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40264" marR="40264" marT="11132" marB="11132" anchor="ctr">
                    <a:lnL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900" b="1" kern="0" spc="0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  <a:cs typeface="+mn-cs"/>
                        </a:rPr>
                        <a:t>바닥 </a:t>
                      </a:r>
                      <a:r>
                        <a:rPr lang="en-US" altLang="ko-KR" sz="900" b="1" kern="0" spc="0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  <a:cs typeface="+mn-cs"/>
                        </a:rPr>
                        <a:t>(</a:t>
                      </a:r>
                      <a:r>
                        <a:rPr lang="ko-KR" altLang="en-US" sz="900" b="1" kern="0" spc="0" dirty="0" err="1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  <a:cs typeface="+mn-cs"/>
                        </a:rPr>
                        <a:t>파인텍스</a:t>
                      </a:r>
                      <a:r>
                        <a:rPr lang="en-US" altLang="ko-KR" sz="900" b="1" kern="0" spc="0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  <a:cs typeface="+mn-cs"/>
                        </a:rPr>
                        <a:t>)</a:t>
                      </a:r>
                      <a:endParaRPr lang="ko-KR" altLang="en-US" sz="900" b="1" kern="0" spc="0" dirty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  <a:cs typeface="+mn-cs"/>
                      </a:endParaRP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kern="0" spc="0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1</a:t>
                      </a: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kern="0" spc="0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6m x 4m</a:t>
                      </a: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03418366"/>
                  </a:ext>
                </a:extLst>
              </a:tr>
              <a:tr h="436438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900" b="1" kern="0" spc="0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  <a:cs typeface="+mn-cs"/>
                        </a:rPr>
                        <a:t>기둥 그래픽</a:t>
                      </a: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kern="0" spc="0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2</a:t>
                      </a: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kern="0" spc="0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700mm x 2,500mm</a:t>
                      </a: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72751238"/>
                  </a:ext>
                </a:extLst>
              </a:tr>
              <a:tr h="436438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900" b="1" kern="0" spc="0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  <a:cs typeface="+mn-cs"/>
                        </a:rPr>
                        <a:t>LED</a:t>
                      </a:r>
                      <a:r>
                        <a:rPr lang="ko-KR" altLang="en-US" sz="900" b="1" kern="0" spc="0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  <a:cs typeface="+mn-cs"/>
                        </a:rPr>
                        <a:t> 스크린</a:t>
                      </a: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kern="0" spc="0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1</a:t>
                      </a: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kern="0" spc="0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4.5m x 2.5m</a:t>
                      </a: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78909689"/>
                  </a:ext>
                </a:extLst>
              </a:tr>
              <a:tr h="436438">
                <a:tc vMerge="1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900" b="0" kern="0" spc="0" dirty="0">
                        <a:solidFill>
                          <a:srgbClr val="000000"/>
                        </a:solidFill>
                        <a:effectLst/>
                        <a:latin typeface="a와이드2" panose="02020600000000000000" pitchFamily="18" charset="-127"/>
                        <a:ea typeface="a와이드2" panose="02020600000000000000" pitchFamily="18" charset="-127"/>
                      </a:endParaRPr>
                    </a:p>
                  </a:txBody>
                  <a:tcPr marL="40264" marR="40264" marT="11132" marB="11132" anchor="ctr">
                    <a:lnL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900" b="1" kern="0" spc="0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  <a:cs typeface="+mn-cs"/>
                        </a:rPr>
                        <a:t>유리테이블</a:t>
                      </a: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kern="0" spc="0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1</a:t>
                      </a: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altLang="ko-KR" sz="900" b="1" kern="0" spc="0" dirty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68233993"/>
                  </a:ext>
                </a:extLst>
              </a:tr>
              <a:tr h="436438">
                <a:tc vMerge="1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900" b="0" kern="0" spc="0" dirty="0">
                        <a:solidFill>
                          <a:srgbClr val="000000"/>
                        </a:solidFill>
                        <a:effectLst/>
                        <a:latin typeface="a와이드2" panose="02020600000000000000" pitchFamily="18" charset="-127"/>
                        <a:ea typeface="a와이드2" panose="02020600000000000000" pitchFamily="18" charset="-127"/>
                      </a:endParaRPr>
                    </a:p>
                  </a:txBody>
                  <a:tcPr marL="40264" marR="40264" marT="11132" marB="11132" anchor="ctr">
                    <a:lnL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900" b="1" kern="0" spc="0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  <a:cs typeface="+mn-cs"/>
                        </a:rPr>
                        <a:t>땅콩의자</a:t>
                      </a: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kern="0" spc="0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4</a:t>
                      </a: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altLang="ko-KR" sz="900" b="1" kern="0" spc="0" dirty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19307090"/>
                  </a:ext>
                </a:extLst>
              </a:tr>
              <a:tr h="436438">
                <a:tc vMerge="1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900" b="0" kern="0" spc="0" dirty="0">
                        <a:solidFill>
                          <a:srgbClr val="000000"/>
                        </a:solidFill>
                        <a:effectLst/>
                        <a:latin typeface="a와이드2" panose="02020600000000000000" pitchFamily="18" charset="-127"/>
                        <a:ea typeface="a와이드2" panose="02020600000000000000" pitchFamily="18" charset="-127"/>
                      </a:endParaRPr>
                    </a:p>
                  </a:txBody>
                  <a:tcPr marL="40264" marR="40264" marT="11132" marB="11132" anchor="ctr">
                    <a:lnL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900" b="1" kern="0" spc="0" dirty="0" err="1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  <a:cs typeface="+mn-cs"/>
                        </a:rPr>
                        <a:t>인포데스크</a:t>
                      </a:r>
                      <a:endParaRPr lang="ko-KR" altLang="en-US" sz="900" b="1" kern="0" spc="0" dirty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  <a:cs typeface="+mn-cs"/>
                      </a:endParaRP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kern="0" spc="0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1</a:t>
                      </a: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altLang="ko-KR" sz="900" b="1" kern="0" spc="0" dirty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62782547"/>
                  </a:ext>
                </a:extLst>
              </a:tr>
              <a:tr h="436438">
                <a:tc vMerge="1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900" b="0" kern="0" spc="0" dirty="0">
                        <a:solidFill>
                          <a:srgbClr val="000000"/>
                        </a:solidFill>
                        <a:effectLst/>
                        <a:latin typeface="a와이드2" panose="02020600000000000000" pitchFamily="18" charset="-127"/>
                        <a:ea typeface="a와이드2" panose="02020600000000000000" pitchFamily="18" charset="-127"/>
                      </a:endParaRPr>
                    </a:p>
                  </a:txBody>
                  <a:tcPr marL="40264" marR="40264" marT="11132" marB="11132" anchor="ctr">
                    <a:lnL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900" b="1" kern="0" spc="0" dirty="0" err="1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  <a:cs typeface="+mn-cs"/>
                        </a:rPr>
                        <a:t>스툴의자</a:t>
                      </a:r>
                      <a:endParaRPr lang="ko-KR" altLang="en-US" sz="900" b="1" kern="0" spc="0" dirty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  <a:cs typeface="+mn-cs"/>
                      </a:endParaRP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kern="0" spc="0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1</a:t>
                      </a: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altLang="ko-KR" sz="900" b="1" kern="0" spc="0" dirty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59817932"/>
                  </a:ext>
                </a:extLst>
              </a:tr>
              <a:tr h="313478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900" b="1" kern="0" spc="0" dirty="0">
                          <a:solidFill>
                            <a:srgbClr val="FFFFFF"/>
                          </a:solidFill>
                          <a:effectLst/>
                          <a:latin typeface="+mj-ea"/>
                          <a:ea typeface="+mj-ea"/>
                          <a:cs typeface="+mn-cs"/>
                        </a:rPr>
                        <a:t>참가업체</a:t>
                      </a:r>
                      <a:endParaRPr lang="en-US" altLang="ko-KR" sz="900" b="1" kern="0" spc="0" dirty="0">
                        <a:solidFill>
                          <a:srgbClr val="FFFFFF"/>
                        </a:solidFill>
                        <a:effectLst/>
                        <a:latin typeface="+mj-ea"/>
                        <a:ea typeface="+mj-ea"/>
                        <a:cs typeface="+mn-cs"/>
                      </a:endParaRPr>
                    </a:p>
                    <a:p>
                      <a:pPr marL="0" marR="0" indent="0" algn="ctr" fontAlgn="base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900" b="1" kern="0" spc="0" dirty="0">
                          <a:solidFill>
                            <a:srgbClr val="FFFFFF"/>
                          </a:solidFill>
                          <a:effectLst/>
                          <a:latin typeface="+mj-ea"/>
                          <a:ea typeface="+mj-ea"/>
                          <a:cs typeface="+mn-cs"/>
                        </a:rPr>
                        <a:t>준비사항</a:t>
                      </a:r>
                    </a:p>
                  </a:txBody>
                  <a:tcPr marL="40264" marR="40264" marT="11132" marB="11132" anchor="ctr">
                    <a:lnL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indent="0" algn="l" defTabSz="685800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900" b="1" kern="0" spc="0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  <a:cs typeface="+mn-cs"/>
                        </a:rPr>
                        <a:t>- </a:t>
                      </a:r>
                      <a:r>
                        <a:rPr lang="ko-KR" altLang="en-US" sz="900" b="1" kern="0" spc="0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  <a:cs typeface="+mn-cs"/>
                        </a:rPr>
                        <a:t>전시품</a:t>
                      </a:r>
                      <a:r>
                        <a:rPr lang="en-US" altLang="ko-KR" sz="900" b="1" kern="0" spc="0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  <a:cs typeface="+mn-cs"/>
                        </a:rPr>
                        <a:t>, </a:t>
                      </a:r>
                      <a:r>
                        <a:rPr lang="ko-KR" altLang="en-US" sz="900" b="1" kern="0" spc="0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  <a:cs typeface="+mn-cs"/>
                        </a:rPr>
                        <a:t>진열대</a:t>
                      </a:r>
                      <a:r>
                        <a:rPr lang="en-US" altLang="ko-KR" sz="900" b="1" kern="0" spc="0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  <a:cs typeface="+mn-cs"/>
                        </a:rPr>
                        <a:t>, </a:t>
                      </a:r>
                      <a:r>
                        <a:rPr lang="ko-KR" altLang="en-US" sz="900" b="1" kern="0" spc="0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  <a:cs typeface="+mn-cs"/>
                        </a:rPr>
                        <a:t>부스내부</a:t>
                      </a:r>
                      <a:r>
                        <a:rPr lang="en-US" altLang="ko-KR" sz="900" b="1" kern="0" spc="0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  <a:cs typeface="+mn-cs"/>
                        </a:rPr>
                        <a:t> </a:t>
                      </a:r>
                      <a:r>
                        <a:rPr lang="ko-KR" altLang="en-US" sz="900" b="1" kern="0" spc="0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  <a:cs typeface="+mn-cs"/>
                        </a:rPr>
                        <a:t>디스플레이</a:t>
                      </a:r>
                      <a:r>
                        <a:rPr lang="en-US" altLang="ko-KR" sz="900" b="1" kern="0" spc="0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  <a:cs typeface="+mn-cs"/>
                        </a:rPr>
                        <a:t>, </a:t>
                      </a:r>
                      <a:r>
                        <a:rPr lang="ko-KR" altLang="en-US" sz="900" b="1" kern="0" spc="0" dirty="0" err="1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  <a:cs typeface="+mn-cs"/>
                        </a:rPr>
                        <a:t>카달로그</a:t>
                      </a:r>
                      <a:r>
                        <a:rPr lang="en-US" altLang="ko-KR" sz="900" b="1" kern="0" spc="0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  <a:cs typeface="+mn-cs"/>
                        </a:rPr>
                        <a:t>, </a:t>
                      </a:r>
                      <a:r>
                        <a:rPr lang="ko-KR" altLang="en-US" sz="900" b="1" kern="0" spc="0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  <a:cs typeface="+mn-cs"/>
                        </a:rPr>
                        <a:t>명함 등 행사 목적에 맞는 사전준비</a:t>
                      </a:r>
                      <a:endParaRPr lang="en-US" altLang="ko-KR" sz="900" b="1" kern="0" spc="0" dirty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  <a:cs typeface="+mn-cs"/>
                      </a:endParaRPr>
                    </a:p>
                    <a:p>
                      <a:pPr marL="0" marR="0" indent="0" algn="l" defTabSz="685800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900" b="1" kern="0" spc="0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  <a:cs typeface="+mn-cs"/>
                        </a:rPr>
                        <a:t>- </a:t>
                      </a:r>
                      <a:r>
                        <a:rPr lang="ko-KR" altLang="en-US" sz="900" b="1" kern="0" spc="0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  <a:cs typeface="+mn-cs"/>
                        </a:rPr>
                        <a:t>일정에 따른 전시품 운송</a:t>
                      </a:r>
                      <a:r>
                        <a:rPr lang="en-US" altLang="ko-KR" sz="900" b="1" kern="0" spc="0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  <a:cs typeface="+mn-cs"/>
                        </a:rPr>
                        <a:t>, </a:t>
                      </a:r>
                      <a:r>
                        <a:rPr lang="ko-KR" altLang="en-US" sz="900" b="1" kern="0" spc="0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  <a:cs typeface="+mn-cs"/>
                        </a:rPr>
                        <a:t>항공</a:t>
                      </a:r>
                      <a:r>
                        <a:rPr lang="en-US" altLang="ko-KR" sz="900" b="1" kern="0" spc="0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  <a:cs typeface="+mn-cs"/>
                        </a:rPr>
                        <a:t>, </a:t>
                      </a:r>
                      <a:r>
                        <a:rPr lang="ko-KR" altLang="en-US" sz="900" b="1" kern="0" spc="0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  <a:cs typeface="+mn-cs"/>
                        </a:rPr>
                        <a:t>숙박 계획 등</a:t>
                      </a: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kern="0" spc="0" dirty="0">
                        <a:solidFill>
                          <a:srgbClr val="000000"/>
                        </a:solidFill>
                        <a:effectLst/>
                        <a:latin typeface="a와이드2" panose="02020600000000000000" pitchFamily="18" charset="-127"/>
                        <a:ea typeface="a와이드2" panose="02020600000000000000" pitchFamily="18" charset="-127"/>
                      </a:endParaRP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altLang="ko-KR" sz="900" b="0" kern="0" spc="0" dirty="0">
                        <a:solidFill>
                          <a:srgbClr val="000000"/>
                        </a:solidFill>
                        <a:effectLst/>
                        <a:latin typeface="a와이드2" panose="02020600000000000000" pitchFamily="18" charset="-127"/>
                        <a:ea typeface="a와이드2" panose="02020600000000000000" pitchFamily="18" charset="-127"/>
                      </a:endParaRP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49120911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CB887B85-F565-0DBE-B2FD-6A6E3F02C333}"/>
              </a:ext>
            </a:extLst>
          </p:cNvPr>
          <p:cNvSpPr txBox="1"/>
          <p:nvPr/>
        </p:nvSpPr>
        <p:spPr>
          <a:xfrm>
            <a:off x="670070" y="5376273"/>
            <a:ext cx="5517857" cy="313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2720" marR="0" indent="-172720" algn="just" fontAlgn="base" latinLnBrk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ko-KR" sz="1100" b="1" kern="0" spc="-50" dirty="0">
                <a:solidFill>
                  <a:schemeClr val="tx2"/>
                </a:solidFill>
                <a:latin typeface="+mj-ea"/>
                <a:ea typeface="+mj-ea"/>
              </a:rPr>
              <a:t>※ </a:t>
            </a:r>
            <a:r>
              <a:rPr lang="ko-KR" altLang="en-US" sz="1100" b="1" kern="0" spc="-50" dirty="0">
                <a:solidFill>
                  <a:schemeClr val="tx2"/>
                </a:solidFill>
                <a:latin typeface="+mj-ea"/>
                <a:ea typeface="+mj-ea"/>
              </a:rPr>
              <a:t>부스 이미지 및 제공 내역은 주최측의 사정에 의해 추후 변경 될 수 있습니다</a:t>
            </a:r>
            <a:r>
              <a:rPr lang="en-US" altLang="ko-KR" sz="1100" b="1" kern="0" spc="-50" dirty="0">
                <a:solidFill>
                  <a:schemeClr val="tx2"/>
                </a:solidFill>
                <a:latin typeface="+mj-ea"/>
                <a:ea typeface="+mj-ea"/>
              </a:rPr>
              <a:t>.</a:t>
            </a:r>
            <a:endParaRPr lang="en-US" altLang="ko-KR" sz="1200" b="1" kern="0" spc="-50" dirty="0">
              <a:solidFill>
                <a:schemeClr val="tx2"/>
              </a:solidFill>
              <a:latin typeface="+mj-ea"/>
              <a:ea typeface="+mj-ea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F62B7A29-D72F-B718-C524-97701F5BAE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6082" y="2541408"/>
            <a:ext cx="4358052" cy="2747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33467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0F15A5BE-B084-94F2-685C-1D2C549A1CF0}"/>
              </a:ext>
            </a:extLst>
          </p:cNvPr>
          <p:cNvSpPr txBox="1"/>
          <p:nvPr/>
        </p:nvSpPr>
        <p:spPr>
          <a:xfrm>
            <a:off x="246743" y="188685"/>
            <a:ext cx="221246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b="1" dirty="0">
                <a:solidFill>
                  <a:schemeClr val="bg1"/>
                </a:solidFill>
                <a:latin typeface="+mj-ea"/>
                <a:ea typeface="+mj-ea"/>
              </a:rPr>
              <a:t>8. </a:t>
            </a:r>
            <a:r>
              <a:rPr lang="ko-KR" altLang="en-US" sz="1600" b="1" dirty="0">
                <a:solidFill>
                  <a:schemeClr val="bg1"/>
                </a:solidFill>
                <a:latin typeface="+mj-ea"/>
                <a:ea typeface="+mj-ea"/>
              </a:rPr>
              <a:t>부스 장치공사 규정</a:t>
            </a:r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2D4F5014-D911-DFC3-8E26-7268D88D2DED}"/>
              </a:ext>
            </a:extLst>
          </p:cNvPr>
          <p:cNvSpPr/>
          <p:nvPr/>
        </p:nvSpPr>
        <p:spPr>
          <a:xfrm>
            <a:off x="670070" y="956254"/>
            <a:ext cx="1337212" cy="733464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C10A010-51B5-623E-CCF4-5F7C3EA8C02F}"/>
              </a:ext>
            </a:extLst>
          </p:cNvPr>
          <p:cNvSpPr txBox="1"/>
          <p:nvPr/>
        </p:nvSpPr>
        <p:spPr>
          <a:xfrm>
            <a:off x="783974" y="1092154"/>
            <a:ext cx="11094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1200" b="1" dirty="0">
                <a:solidFill>
                  <a:schemeClr val="bg1"/>
                </a:solidFill>
                <a:latin typeface="+mn-ea"/>
              </a:rPr>
              <a:t>독립부스</a:t>
            </a:r>
            <a:endParaRPr lang="en-US" altLang="ko-KR" sz="1200" b="1" dirty="0">
              <a:solidFill>
                <a:schemeClr val="bg1"/>
              </a:solidFill>
              <a:latin typeface="+mn-ea"/>
            </a:endParaRPr>
          </a:p>
          <a:p>
            <a:pPr algn="ctr"/>
            <a:r>
              <a:rPr lang="en-US" altLang="ko-KR" sz="1200" b="1" dirty="0">
                <a:solidFill>
                  <a:schemeClr val="bg1"/>
                </a:solidFill>
                <a:latin typeface="+mn-ea"/>
              </a:rPr>
              <a:t>(Space Only)</a:t>
            </a:r>
            <a:endParaRPr lang="ko-KR" altLang="en-US" sz="1200" b="1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14" name="직사각형 13">
            <a:extLst>
              <a:ext uri="{FF2B5EF4-FFF2-40B4-BE49-F238E27FC236}">
                <a16:creationId xmlns:a16="http://schemas.microsoft.com/office/drawing/2014/main" id="{65D9AED2-9D73-E66F-1384-CCDB583966A0}"/>
              </a:ext>
            </a:extLst>
          </p:cNvPr>
          <p:cNvSpPr/>
          <p:nvPr/>
        </p:nvSpPr>
        <p:spPr>
          <a:xfrm>
            <a:off x="670070" y="956254"/>
            <a:ext cx="5517857" cy="733464"/>
          </a:xfrm>
          <a:prstGeom prst="rect">
            <a:avLst/>
          </a:prstGeom>
          <a:noFill/>
          <a:ln>
            <a:solidFill>
              <a:schemeClr val="tx2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4F61D60-4E81-CFE4-3952-48AB5F0B83B7}"/>
              </a:ext>
            </a:extLst>
          </p:cNvPr>
          <p:cNvSpPr txBox="1"/>
          <p:nvPr/>
        </p:nvSpPr>
        <p:spPr>
          <a:xfrm>
            <a:off x="2007282" y="1177369"/>
            <a:ext cx="4033183" cy="2912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lnSpc>
                <a:spcPct val="130000"/>
              </a:lnSpc>
            </a:pPr>
            <a:r>
              <a:rPr lang="ko-KR" altLang="en-US" sz="1100" b="1" kern="0" dirty="0">
                <a:solidFill>
                  <a:schemeClr val="tx2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독립부스 </a:t>
            </a:r>
            <a:r>
              <a:rPr lang="en-US" altLang="ko-KR" sz="1100" b="1" kern="0" dirty="0">
                <a:solidFill>
                  <a:schemeClr val="tx2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/ </a:t>
            </a:r>
            <a:r>
              <a:rPr lang="ko-KR" altLang="en-US" sz="1100" b="1" kern="0" dirty="0">
                <a:solidFill>
                  <a:schemeClr val="tx2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전시공간만 제공 </a:t>
            </a:r>
            <a:r>
              <a:rPr lang="en-US" altLang="ko-KR" sz="1100" b="1" kern="0" dirty="0">
                <a:solidFill>
                  <a:schemeClr val="tx2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/ 2</a:t>
            </a:r>
            <a:r>
              <a:rPr lang="ko-KR" altLang="en-US" sz="1100" b="1" kern="0" dirty="0">
                <a:solidFill>
                  <a:schemeClr val="tx2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부스 이상 신청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15AFB2D-4100-D36F-431C-E93C9A3ACCA3}"/>
              </a:ext>
            </a:extLst>
          </p:cNvPr>
          <p:cNvSpPr txBox="1"/>
          <p:nvPr/>
        </p:nvSpPr>
        <p:spPr>
          <a:xfrm>
            <a:off x="670070" y="1689718"/>
            <a:ext cx="5517857" cy="3370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fontAlgn="base" latinLnBrk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sz="1200" b="1" kern="0" spc="-50" dirty="0">
                <a:solidFill>
                  <a:schemeClr val="tx2"/>
                </a:solidFill>
                <a:latin typeface="+mj-ea"/>
                <a:ea typeface="+mj-ea"/>
              </a:rPr>
              <a:t>① 독립부스 </a:t>
            </a:r>
            <a:r>
              <a:rPr lang="en-US" altLang="ko-KR" sz="1200" b="1" kern="0" spc="-50" dirty="0">
                <a:solidFill>
                  <a:schemeClr val="tx2"/>
                </a:solidFill>
                <a:latin typeface="+mj-ea"/>
                <a:ea typeface="+mj-ea"/>
              </a:rPr>
              <a:t>/ </a:t>
            </a:r>
            <a:r>
              <a:rPr lang="ko-KR" altLang="en-US" sz="1200" b="1" kern="0" spc="-50" dirty="0">
                <a:solidFill>
                  <a:schemeClr val="tx2"/>
                </a:solidFill>
                <a:latin typeface="+mj-ea"/>
                <a:ea typeface="+mj-ea"/>
              </a:rPr>
              <a:t>전시공간만 제공</a:t>
            </a:r>
            <a:r>
              <a:rPr lang="en-US" altLang="ko-KR" sz="1200" b="1" kern="0" spc="-50" dirty="0">
                <a:solidFill>
                  <a:schemeClr val="tx2"/>
                </a:solidFill>
                <a:latin typeface="+mj-ea"/>
                <a:ea typeface="+mj-ea"/>
              </a:rPr>
              <a:t>(3m X 3m) </a:t>
            </a:r>
            <a:endParaRPr lang="ko-KR" altLang="en-US" sz="1200" b="1" kern="0" spc="-50" dirty="0">
              <a:solidFill>
                <a:schemeClr val="tx2"/>
              </a:solidFill>
              <a:latin typeface="+mj-ea"/>
              <a:ea typeface="+mj-ea"/>
            </a:endParaRPr>
          </a:p>
        </p:txBody>
      </p:sp>
      <p:graphicFrame>
        <p:nvGraphicFramePr>
          <p:cNvPr id="8" name="표 7">
            <a:extLst>
              <a:ext uri="{FF2B5EF4-FFF2-40B4-BE49-F238E27FC236}">
                <a16:creationId xmlns:a16="http://schemas.microsoft.com/office/drawing/2014/main" id="{B09BA29B-CC0B-1A0E-8107-103DE2D149B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08384027"/>
              </p:ext>
            </p:extLst>
          </p:nvPr>
        </p:nvGraphicFramePr>
        <p:xfrm>
          <a:off x="641217" y="6080582"/>
          <a:ext cx="5575566" cy="2618447"/>
        </p:xfrm>
        <a:graphic>
          <a:graphicData uri="http://schemas.openxmlformats.org/drawingml/2006/table">
            <a:tbl>
              <a:tblPr/>
              <a:tblGrid>
                <a:gridCol w="675622">
                  <a:extLst>
                    <a:ext uri="{9D8B030D-6E8A-4147-A177-3AD203B41FA5}">
                      <a16:colId xmlns:a16="http://schemas.microsoft.com/office/drawing/2014/main" val="2724803568"/>
                    </a:ext>
                  </a:extLst>
                </a:gridCol>
                <a:gridCol w="1492401">
                  <a:extLst>
                    <a:ext uri="{9D8B030D-6E8A-4147-A177-3AD203B41FA5}">
                      <a16:colId xmlns:a16="http://schemas.microsoft.com/office/drawing/2014/main" val="733810316"/>
                    </a:ext>
                  </a:extLst>
                </a:gridCol>
                <a:gridCol w="589280">
                  <a:extLst>
                    <a:ext uri="{9D8B030D-6E8A-4147-A177-3AD203B41FA5}">
                      <a16:colId xmlns:a16="http://schemas.microsoft.com/office/drawing/2014/main" val="1819584848"/>
                    </a:ext>
                  </a:extLst>
                </a:gridCol>
                <a:gridCol w="2818263">
                  <a:extLst>
                    <a:ext uri="{9D8B030D-6E8A-4147-A177-3AD203B41FA5}">
                      <a16:colId xmlns:a16="http://schemas.microsoft.com/office/drawing/2014/main" val="2590771559"/>
                    </a:ext>
                  </a:extLst>
                </a:gridCol>
              </a:tblGrid>
              <a:tr h="237245">
                <a:tc rowSpan="2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900" b="1" kern="0" spc="0" dirty="0" err="1">
                          <a:solidFill>
                            <a:srgbClr val="FFFFFF"/>
                          </a:solidFill>
                          <a:effectLst/>
                          <a:latin typeface="+mn-ea"/>
                          <a:ea typeface="+mn-ea"/>
                        </a:rPr>
                        <a:t>주최사</a:t>
                      </a:r>
                      <a:endParaRPr lang="en-US" altLang="ko-KR" sz="900" b="1" kern="0" spc="0" dirty="0">
                        <a:solidFill>
                          <a:srgbClr val="FFFFFF"/>
                        </a:solidFill>
                        <a:effectLst/>
                        <a:latin typeface="+mn-ea"/>
                        <a:ea typeface="+mn-ea"/>
                      </a:endParaRPr>
                    </a:p>
                    <a:p>
                      <a:pPr marL="0" marR="0" indent="0" algn="ctr" fontAlgn="base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900" b="1" kern="0" spc="0" dirty="0">
                          <a:solidFill>
                            <a:srgbClr val="FFFFFF"/>
                          </a:solidFill>
                          <a:effectLst/>
                          <a:latin typeface="+mn-ea"/>
                          <a:ea typeface="+mn-ea"/>
                        </a:rPr>
                        <a:t>제공내역</a:t>
                      </a:r>
                      <a:endParaRPr lang="ko-KR" altLang="en-US" sz="900" b="1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264" marR="40264" marT="11132" marB="11132" anchor="ctr">
                    <a:lnL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900" b="1" kern="0" spc="0" dirty="0">
                          <a:solidFill>
                            <a:srgbClr val="FFFFFF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시공내역</a:t>
                      </a: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900" b="1" kern="0" spc="0" dirty="0">
                          <a:solidFill>
                            <a:srgbClr val="FFFFFF"/>
                          </a:solidFill>
                          <a:effectLst/>
                          <a:latin typeface="+mn-ea"/>
                          <a:ea typeface="+mn-ea"/>
                        </a:rPr>
                        <a:t>수량</a:t>
                      </a:r>
                      <a:endParaRPr lang="ko-KR" altLang="en-US" sz="900" b="1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900" b="1" kern="0" spc="0" dirty="0">
                          <a:solidFill>
                            <a:srgbClr val="FFFFFF"/>
                          </a:solidFill>
                          <a:effectLst/>
                          <a:latin typeface="+mn-ea"/>
                          <a:ea typeface="+mn-ea"/>
                        </a:rPr>
                        <a:t>비고</a:t>
                      </a:r>
                      <a:endParaRPr lang="ko-KR" altLang="en-US" sz="900" b="1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430006"/>
                  </a:ext>
                </a:extLst>
              </a:tr>
              <a:tr h="300144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40264" marR="40264" marT="11132" marB="11132" anchor="ctr">
                    <a:lnL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900" b="1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바닥 면적</a:t>
                      </a: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1</a:t>
                      </a: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3x3(m)</a:t>
                      </a: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03418366"/>
                  </a:ext>
                </a:extLst>
              </a:tr>
              <a:tr h="298937">
                <a:tc rowSpan="7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900" b="1" kern="0" spc="0" dirty="0">
                          <a:solidFill>
                            <a:srgbClr val="FFFFFF"/>
                          </a:solidFill>
                          <a:effectLst/>
                          <a:latin typeface="+mn-ea"/>
                          <a:ea typeface="+mn-ea"/>
                        </a:rPr>
                        <a:t>참가업체</a:t>
                      </a:r>
                      <a:endParaRPr lang="en-US" altLang="ko-KR" sz="900" b="1" kern="0" spc="0" dirty="0">
                        <a:solidFill>
                          <a:srgbClr val="FFFFFF"/>
                        </a:solidFill>
                        <a:effectLst/>
                        <a:latin typeface="+mn-ea"/>
                        <a:ea typeface="+mn-ea"/>
                      </a:endParaRPr>
                    </a:p>
                    <a:p>
                      <a:pPr marL="0" marR="0" indent="0" algn="ctr" fontAlgn="base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900" b="1" kern="0" spc="0" dirty="0">
                          <a:solidFill>
                            <a:srgbClr val="FFFFFF"/>
                          </a:solidFill>
                          <a:effectLst/>
                          <a:latin typeface="+mn-ea"/>
                          <a:ea typeface="+mn-ea"/>
                        </a:rPr>
                        <a:t>준비사항</a:t>
                      </a:r>
                      <a:endParaRPr lang="en-US" altLang="ko-KR" sz="900" b="1" kern="0" spc="0" dirty="0">
                        <a:solidFill>
                          <a:srgbClr val="FFFFFF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264" marR="40264" marT="11132" marB="11132" anchor="ctr">
                    <a:lnL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900" b="1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전기시공</a:t>
                      </a: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1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900" b="1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시공사 선정</a:t>
                      </a:r>
                      <a:r>
                        <a:rPr lang="en-US" altLang="ko-KR" sz="900" b="1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(</a:t>
                      </a:r>
                      <a:r>
                        <a:rPr lang="ko-KR" altLang="en-US" sz="900" b="1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지정업체 리스트 참고</a:t>
                      </a:r>
                      <a:r>
                        <a:rPr lang="en-US" altLang="ko-KR" sz="900" b="1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)</a:t>
                      </a:r>
                      <a:endParaRPr lang="en-US" sz="900" b="1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72751238"/>
                  </a:ext>
                </a:extLst>
              </a:tr>
              <a:tr h="274984">
                <a:tc vMerge="1">
                  <a:txBody>
                    <a:bodyPr/>
                    <a:lstStyle/>
                    <a:p>
                      <a:endParaRPr dirty="0"/>
                    </a:p>
                  </a:txBody>
                  <a:tcPr marL="40264" marR="40264" marT="11132" marB="11132" anchor="ctr">
                    <a:lnL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900" b="1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시공</a:t>
                      </a: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1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1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시공사 선정</a:t>
                      </a:r>
                      <a:r>
                        <a:rPr lang="en-US" altLang="ko-KR" sz="900" b="1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(</a:t>
                      </a:r>
                      <a:r>
                        <a:rPr lang="ko-KR" altLang="en-US" sz="900" b="1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지정업체 리스트 참고</a:t>
                      </a:r>
                      <a:r>
                        <a:rPr lang="en-US" altLang="ko-KR" sz="900" b="1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)</a:t>
                      </a: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10453285"/>
                  </a:ext>
                </a:extLst>
              </a:tr>
              <a:tr h="274984">
                <a:tc vMerge="1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altLang="ko-KR" sz="900" b="0" kern="0" spc="0" dirty="0">
                        <a:solidFill>
                          <a:srgbClr val="FFFFFF"/>
                        </a:solidFill>
                        <a:effectLst/>
                        <a:latin typeface="a와이드2" panose="02020600000000000000" pitchFamily="18" charset="-127"/>
                        <a:ea typeface="a와이드2" panose="02020600000000000000" pitchFamily="18" charset="-127"/>
                      </a:endParaRPr>
                    </a:p>
                  </a:txBody>
                  <a:tcPr marL="40264" marR="40264" marT="11132" marB="11132" anchor="ctr">
                    <a:lnL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900" b="1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부대시설</a:t>
                      </a: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1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1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71773230"/>
                  </a:ext>
                </a:extLst>
              </a:tr>
              <a:tr h="274984">
                <a:tc vMerge="1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altLang="ko-KR" sz="900" b="0" kern="0" spc="0" dirty="0">
                        <a:solidFill>
                          <a:srgbClr val="FFFFFF"/>
                        </a:solidFill>
                        <a:effectLst/>
                        <a:latin typeface="a와이드2" panose="02020600000000000000" pitchFamily="18" charset="-127"/>
                        <a:ea typeface="a와이드2" panose="02020600000000000000" pitchFamily="18" charset="-127"/>
                      </a:endParaRPr>
                    </a:p>
                  </a:txBody>
                  <a:tcPr marL="40264" marR="40264" marT="11132" marB="11132" anchor="ctr">
                    <a:lnL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900" b="1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전기</a:t>
                      </a: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1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900" b="1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부대시설 신청서 제출</a:t>
                      </a:r>
                      <a:endParaRPr lang="en-US" altLang="ko-KR" sz="900" b="1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  <a:p>
                      <a:pPr marL="0" marR="0" indent="0" algn="ctr" fontAlgn="base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*</a:t>
                      </a:r>
                      <a:r>
                        <a:rPr lang="ko-KR" altLang="en-US" sz="900" b="1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운영사무국</a:t>
                      </a:r>
                      <a:endParaRPr lang="en-US" sz="900" b="1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6763131"/>
                  </a:ext>
                </a:extLst>
              </a:tr>
              <a:tr h="274984">
                <a:tc vMerge="1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altLang="ko-KR" sz="900" b="0" kern="0" spc="0" dirty="0">
                        <a:solidFill>
                          <a:srgbClr val="FFFFFF"/>
                        </a:solidFill>
                        <a:effectLst/>
                        <a:latin typeface="a와이드2" panose="02020600000000000000" pitchFamily="18" charset="-127"/>
                        <a:ea typeface="a와이드2" panose="02020600000000000000" pitchFamily="18" charset="-127"/>
                      </a:endParaRPr>
                    </a:p>
                  </a:txBody>
                  <a:tcPr marL="40264" marR="40264" marT="11132" marB="11132" anchor="ctr">
                    <a:lnL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900" b="1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인터넷</a:t>
                      </a: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1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kern="0" spc="0" dirty="0">
                        <a:solidFill>
                          <a:srgbClr val="000000"/>
                        </a:solidFill>
                        <a:effectLst/>
                        <a:latin typeface="a와이드2" panose="02020600000000000000" pitchFamily="18" charset="-127"/>
                        <a:ea typeface="a와이드2" panose="02020600000000000000" pitchFamily="18" charset="-127"/>
                      </a:endParaRP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73409360"/>
                  </a:ext>
                </a:extLst>
              </a:tr>
              <a:tr h="274984">
                <a:tc vMerge="1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altLang="ko-KR" sz="900" b="0" kern="0" spc="0" dirty="0">
                        <a:solidFill>
                          <a:srgbClr val="FFFFFF"/>
                        </a:solidFill>
                        <a:effectLst/>
                        <a:latin typeface="a와이드2" panose="02020600000000000000" pitchFamily="18" charset="-127"/>
                        <a:ea typeface="a와이드2" panose="02020600000000000000" pitchFamily="18" charset="-127"/>
                      </a:endParaRPr>
                    </a:p>
                  </a:txBody>
                  <a:tcPr marL="40264" marR="40264" marT="11132" marB="11132" anchor="ctr">
                    <a:lnL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900" b="1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전화</a:t>
                      </a: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1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kern="0" spc="0" dirty="0">
                        <a:solidFill>
                          <a:srgbClr val="000000"/>
                        </a:solidFill>
                        <a:effectLst/>
                        <a:latin typeface="a와이드2" panose="02020600000000000000" pitchFamily="18" charset="-127"/>
                        <a:ea typeface="a와이드2" panose="02020600000000000000" pitchFamily="18" charset="-127"/>
                      </a:endParaRP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13187797"/>
                  </a:ext>
                </a:extLst>
              </a:tr>
              <a:tr h="274984">
                <a:tc vMerge="1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altLang="ko-KR" sz="900" b="0" kern="0" spc="0" dirty="0">
                        <a:solidFill>
                          <a:srgbClr val="FFFFFF"/>
                        </a:solidFill>
                        <a:effectLst/>
                        <a:latin typeface="a와이드2" panose="02020600000000000000" pitchFamily="18" charset="-127"/>
                        <a:ea typeface="a와이드2" panose="02020600000000000000" pitchFamily="18" charset="-127"/>
                      </a:endParaRPr>
                    </a:p>
                  </a:txBody>
                  <a:tcPr marL="40264" marR="40264" marT="11132" marB="11132" anchor="ctr">
                    <a:lnL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indent="0" algn="l" defTabSz="685800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900" b="1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- </a:t>
                      </a:r>
                      <a:r>
                        <a:rPr lang="ko-KR" altLang="en-US" sz="900" b="1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전시품</a:t>
                      </a:r>
                      <a:r>
                        <a:rPr lang="en-US" altLang="ko-KR" sz="900" b="1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, </a:t>
                      </a:r>
                      <a:r>
                        <a:rPr lang="ko-KR" altLang="en-US" sz="900" b="1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진열대</a:t>
                      </a:r>
                      <a:r>
                        <a:rPr lang="en-US" altLang="ko-KR" sz="900" b="1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, </a:t>
                      </a:r>
                      <a:r>
                        <a:rPr lang="ko-KR" altLang="en-US" sz="900" b="1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부스내부</a:t>
                      </a:r>
                      <a:r>
                        <a:rPr lang="en-US" altLang="ko-KR" sz="900" b="1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 </a:t>
                      </a:r>
                      <a:r>
                        <a:rPr lang="ko-KR" altLang="en-US" sz="900" b="1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디스플레이</a:t>
                      </a:r>
                      <a:r>
                        <a:rPr lang="en-US" altLang="ko-KR" sz="900" b="1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, </a:t>
                      </a:r>
                      <a:r>
                        <a:rPr lang="ko-KR" altLang="en-US" sz="900" b="1" kern="0" spc="0" dirty="0" err="1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카달로그</a:t>
                      </a:r>
                      <a:r>
                        <a:rPr lang="en-US" altLang="ko-KR" sz="900" b="1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, </a:t>
                      </a:r>
                      <a:r>
                        <a:rPr lang="ko-KR" altLang="en-US" sz="900" b="1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명함 등 행사 목적에 맞는 사전준비</a:t>
                      </a:r>
                      <a:endParaRPr lang="en-US" altLang="ko-KR" sz="900" b="1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  <a:p>
                      <a:pPr marL="0" marR="0" indent="0" algn="l" defTabSz="685800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900" b="1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- </a:t>
                      </a:r>
                      <a:r>
                        <a:rPr lang="ko-KR" altLang="en-US" sz="900" b="1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일정에 따른 전시품 운송</a:t>
                      </a:r>
                      <a:r>
                        <a:rPr lang="en-US" altLang="ko-KR" sz="900" b="1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, </a:t>
                      </a:r>
                      <a:r>
                        <a:rPr lang="ko-KR" altLang="en-US" sz="900" b="1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항공</a:t>
                      </a:r>
                      <a:r>
                        <a:rPr lang="en-US" altLang="ko-KR" sz="900" b="1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, </a:t>
                      </a:r>
                      <a:r>
                        <a:rPr lang="ko-KR" altLang="en-US" sz="900" b="1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숙박 계획 등</a:t>
                      </a: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kern="0" spc="0" dirty="0">
                        <a:solidFill>
                          <a:srgbClr val="000000"/>
                        </a:solidFill>
                        <a:effectLst/>
                        <a:latin typeface="a와이드2" panose="02020600000000000000" pitchFamily="18" charset="-127"/>
                        <a:ea typeface="a와이드2" panose="02020600000000000000" pitchFamily="18" charset="-127"/>
                      </a:endParaRP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kern="0" spc="0" dirty="0">
                        <a:solidFill>
                          <a:srgbClr val="000000"/>
                        </a:solidFill>
                        <a:effectLst/>
                        <a:latin typeface="a와이드2" panose="02020600000000000000" pitchFamily="18" charset="-127"/>
                        <a:ea typeface="a와이드2" panose="02020600000000000000" pitchFamily="18" charset="-127"/>
                      </a:endParaRP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21338720"/>
                  </a:ext>
                </a:extLst>
              </a:tr>
            </a:tbl>
          </a:graphicData>
        </a:graphic>
      </p:graphicFrame>
      <p:sp>
        <p:nvSpPr>
          <p:cNvPr id="3" name="직사각형 2">
            <a:extLst>
              <a:ext uri="{FF2B5EF4-FFF2-40B4-BE49-F238E27FC236}">
                <a16:creationId xmlns:a16="http://schemas.microsoft.com/office/drawing/2014/main" id="{8DF6CF68-2E71-D351-A8DB-074D10BC0D32}"/>
              </a:ext>
            </a:extLst>
          </p:cNvPr>
          <p:cNvSpPr/>
          <p:nvPr/>
        </p:nvSpPr>
        <p:spPr>
          <a:xfrm>
            <a:off x="651929" y="2147454"/>
            <a:ext cx="5546359" cy="3622121"/>
          </a:xfrm>
          <a:prstGeom prst="rect">
            <a:avLst/>
          </a:prstGeom>
          <a:noFill/>
          <a:ln>
            <a:solidFill>
              <a:schemeClr val="tx2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5" name="Picture 11">
            <a:extLst>
              <a:ext uri="{FF2B5EF4-FFF2-40B4-BE49-F238E27FC236}">
                <a16:creationId xmlns:a16="http://schemas.microsoft.com/office/drawing/2014/main" id="{F096456C-24B3-5DC0-5376-407E67AA80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7282" y="2607932"/>
            <a:ext cx="3219069" cy="2701163"/>
          </a:xfrm>
          <a:prstGeom prst="rect">
            <a:avLst/>
          </a:prstGeom>
          <a:noFill/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29274711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01EDA30-A58D-875B-6828-5BDE1356E0F8}"/>
              </a:ext>
            </a:extLst>
          </p:cNvPr>
          <p:cNvSpPr txBox="1"/>
          <p:nvPr/>
        </p:nvSpPr>
        <p:spPr>
          <a:xfrm>
            <a:off x="246743" y="188685"/>
            <a:ext cx="194316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b="1" dirty="0">
                <a:solidFill>
                  <a:schemeClr val="bg1"/>
                </a:solidFill>
                <a:latin typeface="+mj-ea"/>
                <a:ea typeface="+mj-ea"/>
              </a:rPr>
              <a:t>9. </a:t>
            </a:r>
            <a:r>
              <a:rPr lang="ko-KR" altLang="en-US" sz="1600" b="1" dirty="0">
                <a:solidFill>
                  <a:schemeClr val="bg1"/>
                </a:solidFill>
                <a:latin typeface="+mj-ea"/>
                <a:ea typeface="+mj-ea"/>
              </a:rPr>
              <a:t>참가업체 서비스</a:t>
            </a:r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id="{76917272-B8CE-B8CF-A709-FFD153947F79}"/>
              </a:ext>
            </a:extLst>
          </p:cNvPr>
          <p:cNvSpPr/>
          <p:nvPr/>
        </p:nvSpPr>
        <p:spPr>
          <a:xfrm>
            <a:off x="641218" y="939639"/>
            <a:ext cx="5575565" cy="338469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ADAD304-88B6-2A12-4055-FA794E3702E7}"/>
              </a:ext>
            </a:extLst>
          </p:cNvPr>
          <p:cNvSpPr txBox="1"/>
          <p:nvPr/>
        </p:nvSpPr>
        <p:spPr>
          <a:xfrm>
            <a:off x="641217" y="970373"/>
            <a:ext cx="18181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>
                <a:solidFill>
                  <a:schemeClr val="bg1"/>
                </a:solidFill>
                <a:latin typeface="+mn-ea"/>
              </a:rPr>
              <a:t>1. </a:t>
            </a:r>
            <a:r>
              <a:rPr lang="ko-KR" altLang="en-US" sz="1200" b="1" dirty="0">
                <a:solidFill>
                  <a:schemeClr val="bg1"/>
                </a:solidFill>
                <a:latin typeface="+mn-ea"/>
              </a:rPr>
              <a:t>출입증 서비스 </a:t>
            </a:r>
            <a:r>
              <a:rPr lang="en-US" altLang="ko-KR" sz="1200" b="1" dirty="0">
                <a:solidFill>
                  <a:schemeClr val="bg1"/>
                </a:solidFill>
                <a:latin typeface="+mn-ea"/>
              </a:rPr>
              <a:t>(</a:t>
            </a:r>
            <a:r>
              <a:rPr lang="ko-KR" altLang="en-US" sz="1200" b="1" dirty="0">
                <a:solidFill>
                  <a:schemeClr val="bg1"/>
                </a:solidFill>
                <a:latin typeface="+mn-ea"/>
              </a:rPr>
              <a:t>무료</a:t>
            </a:r>
            <a:r>
              <a:rPr lang="en-US" altLang="ko-KR" sz="1200" b="1" dirty="0">
                <a:solidFill>
                  <a:schemeClr val="bg1"/>
                </a:solidFill>
                <a:latin typeface="+mn-ea"/>
              </a:rPr>
              <a:t>)</a:t>
            </a:r>
            <a:endParaRPr lang="ko-KR" altLang="en-US" sz="1200" b="1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6CDFDEA-BE53-6FD8-18D9-548C6B4B9A29}"/>
              </a:ext>
            </a:extLst>
          </p:cNvPr>
          <p:cNvSpPr txBox="1"/>
          <p:nvPr/>
        </p:nvSpPr>
        <p:spPr>
          <a:xfrm>
            <a:off x="641217" y="2558370"/>
            <a:ext cx="5575565" cy="22760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indent="0" fontAlgn="base" latinLnBrk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sz="1200" b="1" kern="100" dirty="0">
                <a:solidFill>
                  <a:schemeClr val="tx2"/>
                </a:solidFill>
                <a:latin typeface="+mn-ea"/>
              </a:rPr>
              <a:t>① 출입증 신청방법 </a:t>
            </a:r>
            <a:r>
              <a:rPr lang="en-US" altLang="ko-KR" sz="1200" b="1" kern="100" dirty="0">
                <a:solidFill>
                  <a:schemeClr val="tx2"/>
                </a:solidFill>
                <a:latin typeface="+mn-ea"/>
              </a:rPr>
              <a:t>: </a:t>
            </a:r>
            <a:r>
              <a:rPr lang="en-US" altLang="ko-KR" sz="1200" b="1" kern="0" dirty="0">
                <a:solidFill>
                  <a:schemeClr val="tx2">
                    <a:lumMod val="75000"/>
                    <a:lumOff val="25000"/>
                  </a:schemeClr>
                </a:solidFill>
                <a:latin typeface="+mn-ea"/>
              </a:rPr>
              <a:t>[Form-2] </a:t>
            </a:r>
            <a:r>
              <a:rPr lang="ko-KR" altLang="en-US" sz="1200" b="1" kern="0" dirty="0">
                <a:solidFill>
                  <a:schemeClr val="tx2">
                    <a:lumMod val="75000"/>
                    <a:lumOff val="25000"/>
                  </a:schemeClr>
                </a:solidFill>
                <a:latin typeface="+mn-ea"/>
              </a:rPr>
              <a:t>출입증 발급 신청서</a:t>
            </a:r>
            <a:r>
              <a:rPr lang="ko-KR" altLang="en-US" sz="1200" b="1" kern="100" dirty="0">
                <a:solidFill>
                  <a:schemeClr val="tx2"/>
                </a:solidFill>
                <a:latin typeface="+mn-ea"/>
              </a:rPr>
              <a:t>를 작성 후 </a:t>
            </a:r>
          </a:p>
          <a:p>
            <a:pPr marR="0" indent="0" fontAlgn="base" latinLnBrk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ko-KR" sz="1200" b="1" kern="100" dirty="0">
                <a:solidFill>
                  <a:schemeClr val="tx2"/>
                </a:solidFill>
                <a:latin typeface="+mn-ea"/>
              </a:rPr>
              <a:t>    2024</a:t>
            </a:r>
            <a:r>
              <a:rPr lang="ko-KR" altLang="en-US" sz="1200" b="1" kern="100" dirty="0">
                <a:solidFill>
                  <a:schemeClr val="tx2"/>
                </a:solidFill>
                <a:latin typeface="+mn-ea"/>
              </a:rPr>
              <a:t>년 </a:t>
            </a:r>
            <a:r>
              <a:rPr lang="en-US" altLang="ko-KR" sz="1200" b="1" kern="100" dirty="0">
                <a:solidFill>
                  <a:schemeClr val="tx2"/>
                </a:solidFill>
                <a:latin typeface="+mn-ea"/>
              </a:rPr>
              <a:t>4</a:t>
            </a:r>
            <a:r>
              <a:rPr lang="ko-KR" altLang="en-US" sz="1200" b="1" kern="100" dirty="0">
                <a:solidFill>
                  <a:schemeClr val="tx2"/>
                </a:solidFill>
                <a:latin typeface="+mn-ea"/>
              </a:rPr>
              <a:t>월 </a:t>
            </a:r>
            <a:r>
              <a:rPr lang="en-US" altLang="ko-KR" sz="1200" b="1" kern="100" dirty="0">
                <a:solidFill>
                  <a:schemeClr val="tx2"/>
                </a:solidFill>
                <a:latin typeface="+mn-ea"/>
              </a:rPr>
              <a:t>24</a:t>
            </a:r>
            <a:r>
              <a:rPr lang="ko-KR" altLang="en-US" sz="1200" b="1" kern="100" dirty="0">
                <a:solidFill>
                  <a:schemeClr val="tx2"/>
                </a:solidFill>
                <a:latin typeface="+mn-ea"/>
              </a:rPr>
              <a:t>일</a:t>
            </a:r>
            <a:r>
              <a:rPr lang="en-US" altLang="ko-KR" sz="1200" b="1" kern="100" dirty="0">
                <a:solidFill>
                  <a:schemeClr val="tx2"/>
                </a:solidFill>
                <a:latin typeface="+mn-ea"/>
              </a:rPr>
              <a:t>(</a:t>
            </a:r>
            <a:r>
              <a:rPr lang="ko-KR" altLang="en-US" sz="1200" b="1" kern="100" dirty="0">
                <a:solidFill>
                  <a:schemeClr val="tx2"/>
                </a:solidFill>
                <a:latin typeface="+mn-ea"/>
              </a:rPr>
              <a:t>수</a:t>
            </a:r>
            <a:r>
              <a:rPr lang="en-US" altLang="ko-KR" sz="1200" b="1" kern="100" dirty="0">
                <a:solidFill>
                  <a:schemeClr val="tx2"/>
                </a:solidFill>
                <a:latin typeface="+mn-ea"/>
              </a:rPr>
              <a:t>) </a:t>
            </a:r>
            <a:r>
              <a:rPr lang="ko-KR" altLang="en-US" sz="1200" b="1" kern="100" dirty="0">
                <a:solidFill>
                  <a:schemeClr val="tx2"/>
                </a:solidFill>
                <a:latin typeface="+mn-ea"/>
              </a:rPr>
              <a:t>이전까지 사무국으로 제출</a:t>
            </a:r>
            <a:endParaRPr lang="en-US" altLang="ko-KR" sz="1200" b="1" kern="100" dirty="0">
              <a:solidFill>
                <a:schemeClr val="tx2"/>
              </a:solidFill>
              <a:latin typeface="+mn-ea"/>
            </a:endParaRPr>
          </a:p>
          <a:p>
            <a:pPr marR="0" indent="0" fontAlgn="base" latinLnBrk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ko-KR" altLang="en-US" sz="1200" b="1" kern="100" dirty="0">
              <a:solidFill>
                <a:schemeClr val="tx2"/>
              </a:solidFill>
              <a:latin typeface="+mn-ea"/>
            </a:endParaRPr>
          </a:p>
          <a:p>
            <a:pPr marR="0" indent="0" fontAlgn="base" latinLnBrk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sz="1200" b="1" kern="100" dirty="0">
                <a:solidFill>
                  <a:schemeClr val="tx2"/>
                </a:solidFill>
                <a:latin typeface="+mn-ea"/>
              </a:rPr>
              <a:t>② 유의사항</a:t>
            </a:r>
          </a:p>
          <a:p>
            <a:pPr marR="0" indent="-254000" fontAlgn="base" latinLnBrk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sz="1200" b="1" kern="100" dirty="0">
                <a:solidFill>
                  <a:schemeClr val="tx2"/>
                </a:solidFill>
                <a:latin typeface="+mn-ea"/>
              </a:rPr>
              <a:t>○ 신청기한 </a:t>
            </a:r>
            <a:r>
              <a:rPr lang="en-US" altLang="ko-KR" sz="1200" b="1" kern="100" dirty="0">
                <a:solidFill>
                  <a:schemeClr val="tx2"/>
                </a:solidFill>
                <a:latin typeface="+mn-ea"/>
              </a:rPr>
              <a:t>: 4</a:t>
            </a:r>
            <a:r>
              <a:rPr lang="ko-KR" altLang="en-US" sz="1200" b="1" kern="100" dirty="0">
                <a:solidFill>
                  <a:schemeClr val="tx2"/>
                </a:solidFill>
                <a:latin typeface="+mn-ea"/>
              </a:rPr>
              <a:t>월 </a:t>
            </a:r>
            <a:r>
              <a:rPr lang="en-US" altLang="ko-KR" sz="1200" b="1" kern="100" dirty="0">
                <a:solidFill>
                  <a:schemeClr val="tx2"/>
                </a:solidFill>
                <a:latin typeface="+mn-ea"/>
              </a:rPr>
              <a:t>24</a:t>
            </a:r>
            <a:r>
              <a:rPr lang="ko-KR" altLang="en-US" sz="1200" b="1" kern="100" dirty="0">
                <a:solidFill>
                  <a:schemeClr val="tx2"/>
                </a:solidFill>
                <a:latin typeface="+mn-ea"/>
              </a:rPr>
              <a:t>일</a:t>
            </a:r>
            <a:r>
              <a:rPr lang="en-US" altLang="ko-KR" sz="1200" b="1" kern="100" dirty="0">
                <a:solidFill>
                  <a:schemeClr val="tx2"/>
                </a:solidFill>
                <a:latin typeface="+mn-ea"/>
              </a:rPr>
              <a:t>(</a:t>
            </a:r>
            <a:r>
              <a:rPr lang="ko-KR" altLang="en-US" sz="1200" b="1" kern="100" dirty="0">
                <a:solidFill>
                  <a:schemeClr val="tx2"/>
                </a:solidFill>
                <a:latin typeface="+mn-ea"/>
              </a:rPr>
              <a:t>수</a:t>
            </a:r>
            <a:r>
              <a:rPr lang="en-US" altLang="ko-KR" sz="1200" b="1" kern="100" dirty="0">
                <a:solidFill>
                  <a:schemeClr val="tx2"/>
                </a:solidFill>
                <a:latin typeface="+mn-ea"/>
              </a:rPr>
              <a:t>)</a:t>
            </a:r>
            <a:endParaRPr lang="ko-KR" altLang="en-US" sz="1200" b="1" kern="100" dirty="0">
              <a:solidFill>
                <a:schemeClr val="tx2"/>
              </a:solidFill>
              <a:latin typeface="+mn-ea"/>
            </a:endParaRPr>
          </a:p>
          <a:p>
            <a:pPr marR="0" indent="-254000" fontAlgn="base" latinLnBrk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sz="1200" b="1" kern="100" dirty="0">
                <a:solidFill>
                  <a:schemeClr val="tx2"/>
                </a:solidFill>
                <a:latin typeface="+mn-ea"/>
              </a:rPr>
              <a:t>○ 출입증 수령일 </a:t>
            </a:r>
            <a:r>
              <a:rPr lang="en-US" altLang="ko-KR" sz="1200" b="1" kern="100" dirty="0">
                <a:solidFill>
                  <a:schemeClr val="tx2"/>
                </a:solidFill>
                <a:latin typeface="+mn-ea"/>
              </a:rPr>
              <a:t>: 2024. 5. 8(</a:t>
            </a:r>
            <a:r>
              <a:rPr lang="ko-KR" altLang="en-US" sz="1200" b="1" kern="100" dirty="0">
                <a:solidFill>
                  <a:schemeClr val="tx2"/>
                </a:solidFill>
                <a:latin typeface="+mn-ea"/>
              </a:rPr>
              <a:t>수</a:t>
            </a:r>
            <a:r>
              <a:rPr lang="en-US" altLang="ko-KR" sz="1200" b="1" kern="100" dirty="0">
                <a:solidFill>
                  <a:schemeClr val="tx2"/>
                </a:solidFill>
                <a:latin typeface="+mn-ea"/>
              </a:rPr>
              <a:t>) 14:00~</a:t>
            </a:r>
            <a:endParaRPr lang="ko-KR" altLang="en-US" sz="1200" b="1" kern="100" dirty="0">
              <a:solidFill>
                <a:schemeClr val="tx2"/>
              </a:solidFill>
              <a:latin typeface="+mn-ea"/>
            </a:endParaRPr>
          </a:p>
          <a:p>
            <a:pPr marR="0" indent="-254000" fontAlgn="base" latinLnBrk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sz="1200" b="1" kern="100" dirty="0">
                <a:solidFill>
                  <a:schemeClr val="tx2"/>
                </a:solidFill>
                <a:latin typeface="+mn-ea"/>
              </a:rPr>
              <a:t>○ 출입증 </a:t>
            </a:r>
            <a:r>
              <a:rPr lang="ko-KR" altLang="en-US" sz="1200" b="1" kern="100" dirty="0" err="1">
                <a:solidFill>
                  <a:schemeClr val="tx2"/>
                </a:solidFill>
                <a:latin typeface="+mn-ea"/>
              </a:rPr>
              <a:t>수령처</a:t>
            </a:r>
            <a:r>
              <a:rPr lang="ko-KR" altLang="en-US" sz="1200" b="1" kern="100" dirty="0">
                <a:solidFill>
                  <a:schemeClr val="tx2"/>
                </a:solidFill>
                <a:latin typeface="+mn-ea"/>
              </a:rPr>
              <a:t> </a:t>
            </a:r>
            <a:r>
              <a:rPr lang="en-US" altLang="ko-KR" sz="1200" b="1" kern="100" dirty="0">
                <a:solidFill>
                  <a:schemeClr val="tx2"/>
                </a:solidFill>
                <a:latin typeface="+mn-ea"/>
              </a:rPr>
              <a:t>: </a:t>
            </a:r>
            <a:r>
              <a:rPr lang="ko-KR" altLang="en-US" sz="1200" b="1" kern="100" dirty="0">
                <a:solidFill>
                  <a:schemeClr val="tx2"/>
                </a:solidFill>
                <a:latin typeface="+mn-ea"/>
              </a:rPr>
              <a:t>전시장 입구 등록데스크 </a:t>
            </a:r>
            <a:r>
              <a:rPr lang="en-US" altLang="ko-KR" sz="1200" b="1" kern="100" dirty="0">
                <a:solidFill>
                  <a:schemeClr val="tx2"/>
                </a:solidFill>
                <a:latin typeface="+mn-ea"/>
              </a:rPr>
              <a:t>(</a:t>
            </a:r>
            <a:r>
              <a:rPr lang="ko-KR" altLang="en-US" sz="1200" b="1" kern="100" dirty="0">
                <a:solidFill>
                  <a:schemeClr val="tx2"/>
                </a:solidFill>
                <a:latin typeface="+mn-ea"/>
              </a:rPr>
              <a:t>예정</a:t>
            </a:r>
            <a:r>
              <a:rPr lang="en-US" altLang="ko-KR" sz="1200" b="1" kern="100" dirty="0">
                <a:solidFill>
                  <a:schemeClr val="tx2"/>
                </a:solidFill>
                <a:latin typeface="+mn-ea"/>
              </a:rPr>
              <a:t>)</a:t>
            </a:r>
            <a:endParaRPr lang="ko-KR" altLang="en-US" sz="1200" b="1" kern="100" dirty="0">
              <a:solidFill>
                <a:schemeClr val="tx2"/>
              </a:solidFill>
              <a:latin typeface="+mn-ea"/>
            </a:endParaRPr>
          </a:p>
          <a:p>
            <a:pPr fontAlgn="base" latinLnBrk="1">
              <a:lnSpc>
                <a:spcPct val="150000"/>
              </a:lnSpc>
            </a:pPr>
            <a:endParaRPr lang="ko-KR" altLang="en-US" sz="1200" kern="100" dirty="0">
              <a:solidFill>
                <a:schemeClr val="tx2"/>
              </a:solidFill>
              <a:latin typeface="a와이드2" panose="02020600000000000000" pitchFamily="18" charset="-127"/>
              <a:ea typeface="a와이드2" panose="02020600000000000000" pitchFamily="18" charset="-127"/>
            </a:endParaRPr>
          </a:p>
        </p:txBody>
      </p:sp>
      <p:pic>
        <p:nvPicPr>
          <p:cNvPr id="15" name="그림 14">
            <a:extLst>
              <a:ext uri="{FF2B5EF4-FFF2-40B4-BE49-F238E27FC236}">
                <a16:creationId xmlns:a16="http://schemas.microsoft.com/office/drawing/2014/main" id="{1D371DCD-BC59-4C4F-E2E5-EE6CC55CAA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9648" y="5348621"/>
            <a:ext cx="4264923" cy="3837540"/>
          </a:xfrm>
          <a:prstGeom prst="rect">
            <a:avLst/>
          </a:prstGeom>
        </p:spPr>
      </p:pic>
      <p:sp>
        <p:nvSpPr>
          <p:cNvPr id="2" name="직사각형 1">
            <a:extLst>
              <a:ext uri="{FF2B5EF4-FFF2-40B4-BE49-F238E27FC236}">
                <a16:creationId xmlns:a16="http://schemas.microsoft.com/office/drawing/2014/main" id="{61EF1EE2-A9EC-8D1A-7D6C-68E32DAC55DE}"/>
              </a:ext>
            </a:extLst>
          </p:cNvPr>
          <p:cNvSpPr/>
          <p:nvPr/>
        </p:nvSpPr>
        <p:spPr>
          <a:xfrm>
            <a:off x="670070" y="1334623"/>
            <a:ext cx="5517857" cy="900577"/>
          </a:xfrm>
          <a:prstGeom prst="rect">
            <a:avLst/>
          </a:prstGeom>
          <a:noFill/>
          <a:ln>
            <a:solidFill>
              <a:schemeClr val="tx2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CCD246A-E100-AC37-DC35-E5FC77144CAB}"/>
              </a:ext>
            </a:extLst>
          </p:cNvPr>
          <p:cNvSpPr txBox="1"/>
          <p:nvPr/>
        </p:nvSpPr>
        <p:spPr>
          <a:xfrm>
            <a:off x="725765" y="1374420"/>
            <a:ext cx="5462162" cy="728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lnSpc>
                <a:spcPct val="130000"/>
              </a:lnSpc>
            </a:pPr>
            <a:r>
              <a:rPr lang="ko-KR" altLang="en-US" sz="1100" b="1" kern="0" dirty="0">
                <a:solidFill>
                  <a:schemeClr val="tx2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사무국에서는 전시회에 참가해주신 참가업체 여러분들의 입장 편의를 제공하기 위해 출입증을 발급하여 드립니다</a:t>
            </a:r>
            <a:r>
              <a:rPr lang="en-US" altLang="ko-KR" sz="1100" b="1" kern="0" dirty="0">
                <a:solidFill>
                  <a:schemeClr val="tx2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. </a:t>
            </a:r>
            <a:r>
              <a:rPr lang="ko-KR" altLang="en-US" sz="1100" b="1" kern="0" dirty="0">
                <a:solidFill>
                  <a:schemeClr val="tx2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출입증을 소지하지 않을 경우 전시장 출입에 제한을 받을 수 있습니다</a:t>
            </a:r>
            <a:r>
              <a:rPr lang="en-US" altLang="ko-KR" sz="1100" b="1" kern="0" dirty="0">
                <a:solidFill>
                  <a:schemeClr val="tx2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040857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5970A2A-7D71-72B2-7E2B-1C476B3C2DA0}"/>
              </a:ext>
            </a:extLst>
          </p:cNvPr>
          <p:cNvSpPr txBox="1"/>
          <p:nvPr/>
        </p:nvSpPr>
        <p:spPr>
          <a:xfrm>
            <a:off x="275771" y="6226628"/>
            <a:ext cx="12719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 b="1" dirty="0">
                <a:solidFill>
                  <a:schemeClr val="tx2"/>
                </a:solidFill>
                <a:latin typeface="+mj-ea"/>
                <a:ea typeface="+mj-ea"/>
              </a:rPr>
              <a:t>Contents</a:t>
            </a:r>
            <a:endParaRPr lang="ko-KR" altLang="en-US" sz="1400" b="1" dirty="0">
              <a:solidFill>
                <a:schemeClr val="tx2"/>
              </a:solidFill>
              <a:latin typeface="+mj-ea"/>
              <a:ea typeface="+mj-ea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B17981D-3DAF-4203-7288-7CEE7C417309}"/>
              </a:ext>
            </a:extLst>
          </p:cNvPr>
          <p:cNvSpPr txBox="1"/>
          <p:nvPr/>
        </p:nvSpPr>
        <p:spPr>
          <a:xfrm>
            <a:off x="432609" y="6737082"/>
            <a:ext cx="2451312" cy="28622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lnSpc>
                <a:spcPct val="130000"/>
              </a:lnSpc>
              <a:buAutoNum type="arabicPeriod"/>
            </a:pPr>
            <a:r>
              <a:rPr lang="ko-KR" altLang="en-US" sz="1400" b="1" dirty="0">
                <a:solidFill>
                  <a:schemeClr val="tx2"/>
                </a:solidFill>
                <a:latin typeface="+mj-ea"/>
                <a:ea typeface="+mj-ea"/>
              </a:rPr>
              <a:t>전시회 개요</a:t>
            </a:r>
            <a:endParaRPr lang="en-US" altLang="ko-KR" sz="1400" b="1" dirty="0">
              <a:solidFill>
                <a:schemeClr val="tx2"/>
              </a:solidFill>
              <a:latin typeface="+mj-ea"/>
              <a:ea typeface="+mj-ea"/>
            </a:endParaRPr>
          </a:p>
          <a:p>
            <a:pPr marL="342900" indent="-342900">
              <a:lnSpc>
                <a:spcPct val="130000"/>
              </a:lnSpc>
              <a:buAutoNum type="arabicPeriod"/>
            </a:pPr>
            <a:r>
              <a:rPr lang="ko-KR" altLang="en-US" sz="1400" b="1" dirty="0">
                <a:solidFill>
                  <a:schemeClr val="tx2"/>
                </a:solidFill>
                <a:latin typeface="+mj-ea"/>
                <a:ea typeface="+mj-ea"/>
              </a:rPr>
              <a:t>전시회 주요 일정표</a:t>
            </a:r>
            <a:endParaRPr lang="en-US" altLang="ko-KR" sz="1400" b="1" dirty="0">
              <a:solidFill>
                <a:schemeClr val="tx2"/>
              </a:solidFill>
              <a:latin typeface="+mj-ea"/>
              <a:ea typeface="+mj-ea"/>
            </a:endParaRPr>
          </a:p>
          <a:p>
            <a:pPr marL="342900" indent="-342900">
              <a:lnSpc>
                <a:spcPct val="130000"/>
              </a:lnSpc>
              <a:buAutoNum type="arabicPeriod"/>
            </a:pPr>
            <a:r>
              <a:rPr lang="ko-KR" altLang="en-US" sz="1400" b="1" dirty="0">
                <a:solidFill>
                  <a:schemeClr val="tx2"/>
                </a:solidFill>
                <a:latin typeface="+mj-ea"/>
                <a:ea typeface="+mj-ea"/>
              </a:rPr>
              <a:t>제출서류 체크리스트</a:t>
            </a:r>
            <a:endParaRPr lang="en-US" altLang="ko-KR" sz="1400" b="1" dirty="0">
              <a:solidFill>
                <a:schemeClr val="tx2"/>
              </a:solidFill>
              <a:latin typeface="+mj-ea"/>
              <a:ea typeface="+mj-ea"/>
            </a:endParaRPr>
          </a:p>
          <a:p>
            <a:pPr marL="342900" indent="-342900">
              <a:lnSpc>
                <a:spcPct val="130000"/>
              </a:lnSpc>
              <a:buAutoNum type="arabicPeriod"/>
            </a:pPr>
            <a:r>
              <a:rPr lang="ko-KR" altLang="en-US" sz="1400" b="1" dirty="0">
                <a:solidFill>
                  <a:schemeClr val="tx2"/>
                </a:solidFill>
                <a:latin typeface="+mj-ea"/>
                <a:ea typeface="+mj-ea"/>
              </a:rPr>
              <a:t>전시회 운영규정</a:t>
            </a:r>
            <a:endParaRPr lang="en-US" altLang="ko-KR" sz="1400" b="1" dirty="0">
              <a:solidFill>
                <a:schemeClr val="tx2"/>
              </a:solidFill>
              <a:latin typeface="+mj-ea"/>
              <a:ea typeface="+mj-ea"/>
            </a:endParaRPr>
          </a:p>
          <a:p>
            <a:pPr marL="342900" indent="-342900">
              <a:lnSpc>
                <a:spcPct val="130000"/>
              </a:lnSpc>
              <a:buAutoNum type="arabicPeriod"/>
            </a:pPr>
            <a:r>
              <a:rPr lang="ko-KR" altLang="en-US" sz="1400" b="1" dirty="0">
                <a:solidFill>
                  <a:schemeClr val="tx2"/>
                </a:solidFill>
                <a:latin typeface="+mj-ea"/>
                <a:ea typeface="+mj-ea"/>
              </a:rPr>
              <a:t>주차 및 교통</a:t>
            </a:r>
            <a:endParaRPr lang="en-US" altLang="ko-KR" sz="1400" b="1" dirty="0">
              <a:solidFill>
                <a:schemeClr val="tx2"/>
              </a:solidFill>
              <a:latin typeface="+mj-ea"/>
              <a:ea typeface="+mj-ea"/>
            </a:endParaRPr>
          </a:p>
          <a:p>
            <a:pPr marL="342900" indent="-342900">
              <a:lnSpc>
                <a:spcPct val="130000"/>
              </a:lnSpc>
              <a:buAutoNum type="arabicPeriod"/>
            </a:pPr>
            <a:r>
              <a:rPr lang="ko-KR" altLang="en-US" sz="1400" b="1" dirty="0">
                <a:solidFill>
                  <a:schemeClr val="tx2"/>
                </a:solidFill>
                <a:latin typeface="+mj-ea"/>
                <a:ea typeface="+mj-ea"/>
              </a:rPr>
              <a:t>전시품 </a:t>
            </a:r>
            <a:r>
              <a:rPr lang="ko-KR" altLang="en-US" sz="1400" b="1" dirty="0" err="1">
                <a:solidFill>
                  <a:schemeClr val="tx2"/>
                </a:solidFill>
                <a:latin typeface="+mj-ea"/>
                <a:ea typeface="+mj-ea"/>
              </a:rPr>
              <a:t>반입ㆍ반출</a:t>
            </a:r>
            <a:r>
              <a:rPr lang="ko-KR" altLang="en-US" sz="1400" b="1" dirty="0">
                <a:solidFill>
                  <a:schemeClr val="tx2"/>
                </a:solidFill>
                <a:latin typeface="+mj-ea"/>
                <a:ea typeface="+mj-ea"/>
              </a:rPr>
              <a:t> 안내</a:t>
            </a:r>
            <a:endParaRPr lang="en-US" altLang="ko-KR" sz="1400" b="1" dirty="0">
              <a:solidFill>
                <a:schemeClr val="tx2"/>
              </a:solidFill>
              <a:latin typeface="+mj-ea"/>
              <a:ea typeface="+mj-ea"/>
            </a:endParaRPr>
          </a:p>
          <a:p>
            <a:pPr marL="342900" indent="-342900">
              <a:lnSpc>
                <a:spcPct val="130000"/>
              </a:lnSpc>
              <a:buAutoNum type="arabicPeriod"/>
            </a:pPr>
            <a:r>
              <a:rPr lang="ko-KR" altLang="en-US" sz="1400" b="1" dirty="0">
                <a:solidFill>
                  <a:schemeClr val="tx2"/>
                </a:solidFill>
                <a:latin typeface="+mj-ea"/>
                <a:ea typeface="+mj-ea"/>
              </a:rPr>
              <a:t>부대설비 안내</a:t>
            </a:r>
            <a:endParaRPr lang="en-US" altLang="ko-KR" sz="1400" b="1" dirty="0">
              <a:solidFill>
                <a:schemeClr val="tx2"/>
              </a:solidFill>
              <a:latin typeface="+mj-ea"/>
              <a:ea typeface="+mj-ea"/>
            </a:endParaRPr>
          </a:p>
          <a:p>
            <a:pPr marL="342900" indent="-342900">
              <a:lnSpc>
                <a:spcPct val="130000"/>
              </a:lnSpc>
              <a:buAutoNum type="arabicPeriod"/>
            </a:pPr>
            <a:r>
              <a:rPr lang="ko-KR" altLang="en-US" sz="1400" b="1" dirty="0">
                <a:solidFill>
                  <a:schemeClr val="tx2"/>
                </a:solidFill>
                <a:latin typeface="+mj-ea"/>
                <a:ea typeface="+mj-ea"/>
              </a:rPr>
              <a:t>부스장치공사 규정</a:t>
            </a:r>
            <a:endParaRPr lang="en-US" altLang="ko-KR" sz="1400" b="1" dirty="0">
              <a:solidFill>
                <a:schemeClr val="tx2"/>
              </a:solidFill>
              <a:latin typeface="+mj-ea"/>
              <a:ea typeface="+mj-ea"/>
            </a:endParaRPr>
          </a:p>
          <a:p>
            <a:pPr marL="342900" indent="-342900">
              <a:lnSpc>
                <a:spcPct val="130000"/>
              </a:lnSpc>
              <a:buAutoNum type="arabicPeriod"/>
            </a:pPr>
            <a:r>
              <a:rPr lang="ko-KR" altLang="en-US" sz="1400" b="1" dirty="0">
                <a:solidFill>
                  <a:schemeClr val="tx2"/>
                </a:solidFill>
                <a:latin typeface="+mj-ea"/>
                <a:ea typeface="+mj-ea"/>
              </a:rPr>
              <a:t>참가업체 서비스</a:t>
            </a:r>
            <a:endParaRPr lang="en-US" altLang="ko-KR" sz="1400" b="1" dirty="0">
              <a:solidFill>
                <a:schemeClr val="tx2"/>
              </a:solidFill>
              <a:latin typeface="+mj-ea"/>
              <a:ea typeface="+mj-ea"/>
            </a:endParaRPr>
          </a:p>
          <a:p>
            <a:pPr marL="342900" indent="-342900">
              <a:lnSpc>
                <a:spcPct val="130000"/>
              </a:lnSpc>
              <a:buAutoNum type="arabicPeriod"/>
            </a:pPr>
            <a:r>
              <a:rPr lang="ko-KR" altLang="en-US" sz="1400" b="1" dirty="0">
                <a:solidFill>
                  <a:schemeClr val="tx2"/>
                </a:solidFill>
                <a:latin typeface="+mj-ea"/>
                <a:ea typeface="+mj-ea"/>
              </a:rPr>
              <a:t>각종 신청 양식</a:t>
            </a:r>
          </a:p>
        </p:txBody>
      </p:sp>
    </p:spTree>
    <p:extLst>
      <p:ext uri="{BB962C8B-B14F-4D97-AF65-F5344CB8AC3E}">
        <p14:creationId xmlns:p14="http://schemas.microsoft.com/office/powerpoint/2010/main" val="32056719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>
            <a:extLst>
              <a:ext uri="{FF2B5EF4-FFF2-40B4-BE49-F238E27FC236}">
                <a16:creationId xmlns:a16="http://schemas.microsoft.com/office/drawing/2014/main" id="{50907ADF-936D-CF7F-89D6-D3F8CBE863A7}"/>
              </a:ext>
            </a:extLst>
          </p:cNvPr>
          <p:cNvSpPr/>
          <p:nvPr/>
        </p:nvSpPr>
        <p:spPr>
          <a:xfrm>
            <a:off x="4753447" y="358580"/>
            <a:ext cx="1434480" cy="384451"/>
          </a:xfrm>
          <a:prstGeom prst="rect">
            <a:avLst/>
          </a:prstGeom>
          <a:noFill/>
          <a:ln w="3175">
            <a:solidFill>
              <a:srgbClr val="215F9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050" b="1" kern="0" dirty="0">
                <a:solidFill>
                  <a:srgbClr val="215F9A"/>
                </a:solidFill>
                <a:latin typeface="+mn-ea"/>
              </a:rPr>
              <a:t>2024.5.9~5.11</a:t>
            </a:r>
          </a:p>
          <a:p>
            <a:pPr algn="ctr"/>
            <a:r>
              <a:rPr lang="ko-KR" altLang="en-US" sz="900" b="1" kern="0" dirty="0">
                <a:solidFill>
                  <a:srgbClr val="215F9A"/>
                </a:solidFill>
                <a:latin typeface="+mn-ea"/>
              </a:rPr>
              <a:t>인천 송도 </a:t>
            </a:r>
            <a:r>
              <a:rPr lang="ko-KR" altLang="en-US" sz="900" b="1" kern="0" dirty="0" err="1">
                <a:solidFill>
                  <a:srgbClr val="215F9A"/>
                </a:solidFill>
                <a:latin typeface="+mn-ea"/>
              </a:rPr>
              <a:t>컨벤시아</a:t>
            </a:r>
            <a:endParaRPr lang="ko-KR" altLang="en-US" sz="900" b="1" kern="0" dirty="0">
              <a:solidFill>
                <a:srgbClr val="215F9A"/>
              </a:solidFill>
              <a:latin typeface="+mn-ea"/>
            </a:endParaRP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DA414CD4-B3BE-29FF-149F-E24A952BAC9A}"/>
              </a:ext>
            </a:extLst>
          </p:cNvPr>
          <p:cNvSpPr/>
          <p:nvPr/>
        </p:nvSpPr>
        <p:spPr>
          <a:xfrm>
            <a:off x="655644" y="927239"/>
            <a:ext cx="5546713" cy="3384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b="1" kern="0" dirty="0">
                <a:solidFill>
                  <a:srgbClr val="0E2841">
                    <a:lumMod val="75000"/>
                    <a:lumOff val="25000"/>
                  </a:srgbClr>
                </a:solidFill>
                <a:latin typeface="+mn-ea"/>
              </a:rPr>
              <a:t>부스 참가 신청서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B44D803-A839-02F8-E570-5C1D5DA727EA}"/>
              </a:ext>
            </a:extLst>
          </p:cNvPr>
          <p:cNvSpPr txBox="1"/>
          <p:nvPr/>
        </p:nvSpPr>
        <p:spPr>
          <a:xfrm>
            <a:off x="670070" y="1187447"/>
            <a:ext cx="5517857" cy="3370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fontAlgn="base" latinLnBrk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sz="1200" b="1" kern="0" spc="-50" dirty="0">
                <a:solidFill>
                  <a:srgbClr val="215F9A"/>
                </a:solidFill>
                <a:latin typeface="+mn-ea"/>
              </a:rPr>
              <a:t>① 신청 및 계약자</a:t>
            </a:r>
          </a:p>
        </p:txBody>
      </p:sp>
      <p:graphicFrame>
        <p:nvGraphicFramePr>
          <p:cNvPr id="7" name="표 6">
            <a:extLst>
              <a:ext uri="{FF2B5EF4-FFF2-40B4-BE49-F238E27FC236}">
                <a16:creationId xmlns:a16="http://schemas.microsoft.com/office/drawing/2014/main" id="{80A90F91-58DE-580B-23A0-2DD798F02824}"/>
              </a:ext>
            </a:extLst>
          </p:cNvPr>
          <p:cNvGraphicFramePr>
            <a:graphicFrameLocks noGrp="1"/>
          </p:cNvGraphicFramePr>
          <p:nvPr/>
        </p:nvGraphicFramePr>
        <p:xfrm>
          <a:off x="641217" y="1579452"/>
          <a:ext cx="5546713" cy="2291930"/>
        </p:xfrm>
        <a:graphic>
          <a:graphicData uri="http://schemas.openxmlformats.org/drawingml/2006/table">
            <a:tbl>
              <a:tblPr/>
              <a:tblGrid>
                <a:gridCol w="733945">
                  <a:extLst>
                    <a:ext uri="{9D8B030D-6E8A-4147-A177-3AD203B41FA5}">
                      <a16:colId xmlns:a16="http://schemas.microsoft.com/office/drawing/2014/main" val="2724803568"/>
                    </a:ext>
                  </a:extLst>
                </a:gridCol>
                <a:gridCol w="682239">
                  <a:extLst>
                    <a:ext uri="{9D8B030D-6E8A-4147-A177-3AD203B41FA5}">
                      <a16:colId xmlns:a16="http://schemas.microsoft.com/office/drawing/2014/main" val="733810316"/>
                    </a:ext>
                  </a:extLst>
                </a:gridCol>
                <a:gridCol w="1545168">
                  <a:extLst>
                    <a:ext uri="{9D8B030D-6E8A-4147-A177-3AD203B41FA5}">
                      <a16:colId xmlns:a16="http://schemas.microsoft.com/office/drawing/2014/main" val="22507348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1427755251"/>
                    </a:ext>
                  </a:extLst>
                </a:gridCol>
                <a:gridCol w="1823361">
                  <a:extLst>
                    <a:ext uri="{9D8B030D-6E8A-4147-A177-3AD203B41FA5}">
                      <a16:colId xmlns:a16="http://schemas.microsoft.com/office/drawing/2014/main" val="1000305715"/>
                    </a:ext>
                  </a:extLst>
                </a:gridCol>
              </a:tblGrid>
              <a:tr h="229193">
                <a:tc rowSpan="2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800" b="1" kern="0" spc="0" dirty="0">
                          <a:solidFill>
                            <a:srgbClr val="FFFFFF"/>
                          </a:solidFill>
                          <a:effectLst/>
                          <a:latin typeface="+mn-ea"/>
                          <a:ea typeface="+mn-ea"/>
                        </a:rPr>
                        <a:t>회 사 명</a:t>
                      </a:r>
                      <a:endParaRPr lang="ko-KR" altLang="en-US" sz="800" b="1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36604" marR="36604" marT="11132" marB="11132" anchor="ctr">
                    <a:lnL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indent="0" algn="l" defTabSz="685800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800" b="1" kern="0" spc="-50" dirty="0">
                          <a:solidFill>
                            <a:schemeClr val="tx2"/>
                          </a:solidFill>
                          <a:latin typeface="+mn-ea"/>
                          <a:ea typeface="+mn-ea"/>
                          <a:cs typeface="+mn-cs"/>
                        </a:rPr>
                        <a:t> (</a:t>
                      </a:r>
                      <a:r>
                        <a:rPr lang="ko-KR" altLang="en-US" sz="800" b="1" kern="0" spc="-50" dirty="0">
                          <a:solidFill>
                            <a:schemeClr val="tx2"/>
                          </a:solidFill>
                          <a:latin typeface="+mn-ea"/>
                          <a:ea typeface="+mn-ea"/>
                          <a:cs typeface="+mn-cs"/>
                        </a:rPr>
                        <a:t>국문</a:t>
                      </a:r>
                      <a:r>
                        <a:rPr lang="en-US" altLang="ko-KR" sz="800" b="1" kern="0" spc="-50" dirty="0">
                          <a:solidFill>
                            <a:schemeClr val="tx2"/>
                          </a:solidFill>
                          <a:latin typeface="+mn-ea"/>
                          <a:ea typeface="+mn-ea"/>
                          <a:cs typeface="+mn-cs"/>
                        </a:rPr>
                        <a:t>)</a:t>
                      </a:r>
                      <a:endParaRPr lang="ko-KR" altLang="en-US" sz="800" b="1" kern="0" spc="-50" dirty="0">
                        <a:solidFill>
                          <a:schemeClr val="tx2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800" b="1" kern="0" spc="0" dirty="0">
                          <a:solidFill>
                            <a:srgbClr val="FFFFFF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대 표 자 명</a:t>
                      </a: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E284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fontAlgn="base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800" b="1" kern="0" spc="-50" dirty="0">
                        <a:solidFill>
                          <a:schemeClr val="tx2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3430006"/>
                  </a:ext>
                </a:extLst>
              </a:tr>
              <a:tr h="229193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40264" marR="40264" marT="11132" marB="11132" anchor="ctr">
                    <a:lnL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indent="0" algn="l" defTabSz="685800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800" b="1" kern="0" spc="-50" dirty="0">
                          <a:solidFill>
                            <a:schemeClr val="tx2"/>
                          </a:solidFill>
                          <a:latin typeface="+mn-ea"/>
                          <a:ea typeface="+mn-ea"/>
                          <a:cs typeface="+mn-cs"/>
                        </a:rPr>
                        <a:t> (</a:t>
                      </a:r>
                      <a:r>
                        <a:rPr lang="ko-KR" altLang="en-US" sz="800" b="1" kern="0" spc="-50" dirty="0">
                          <a:solidFill>
                            <a:schemeClr val="tx2"/>
                          </a:solidFill>
                          <a:latin typeface="+mn-ea"/>
                          <a:ea typeface="+mn-ea"/>
                          <a:cs typeface="+mn-cs"/>
                        </a:rPr>
                        <a:t>영문</a:t>
                      </a:r>
                      <a:r>
                        <a:rPr lang="en-US" altLang="ko-KR" sz="800" b="1" kern="0" spc="-50" dirty="0">
                          <a:solidFill>
                            <a:schemeClr val="tx2"/>
                          </a:solidFill>
                          <a:latin typeface="+mn-ea"/>
                          <a:ea typeface="+mn-ea"/>
                          <a:cs typeface="+mn-cs"/>
                        </a:rPr>
                        <a:t>)</a:t>
                      </a:r>
                      <a:endParaRPr lang="ko-KR" altLang="en-US" sz="800" b="1" kern="0" spc="-50" dirty="0">
                        <a:solidFill>
                          <a:schemeClr val="tx2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800" b="1" kern="0" spc="0" dirty="0">
                          <a:solidFill>
                            <a:srgbClr val="FFFFFF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사업자번호</a:t>
                      </a:r>
                      <a:endParaRPr lang="en-US" sz="800" b="1" kern="0" spc="0" dirty="0">
                        <a:solidFill>
                          <a:srgbClr val="FFFFFF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E284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fontAlgn="base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kern="0" spc="-50" dirty="0">
                          <a:solidFill>
                            <a:schemeClr val="tx2"/>
                          </a:solidFill>
                          <a:latin typeface="+mn-ea"/>
                          <a:ea typeface="+mn-ea"/>
                          <a:cs typeface="+mn-cs"/>
                        </a:rPr>
                        <a:t> </a:t>
                      </a: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03418366"/>
                  </a:ext>
                </a:extLst>
              </a:tr>
              <a:tr h="229193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800" b="1" kern="0" spc="0" dirty="0">
                          <a:solidFill>
                            <a:srgbClr val="FFFFFF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주     소</a:t>
                      </a:r>
                    </a:p>
                  </a:txBody>
                  <a:tcPr marL="36604" marR="36604" marT="11132" marB="11132" anchor="ctr">
                    <a:lnL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0" marR="0" indent="0" algn="l" defTabSz="685800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800" b="1" kern="0" spc="-50" dirty="0">
                        <a:solidFill>
                          <a:schemeClr val="tx2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>
                    <a:lnL w="12700" cmpd="sng">
                      <a:noFill/>
                      <a:prstDash val="solid"/>
                    </a:lnL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pPr marL="0" marR="0" indent="0" algn="l" defTabSz="685800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900" kern="0" spc="-50" dirty="0">
                        <a:solidFill>
                          <a:schemeClr val="tx2"/>
                        </a:solidFill>
                        <a:latin typeface="a와이드2" panose="02020600000000000000" pitchFamily="18" charset="-127"/>
                        <a:ea typeface="a와이드2" panose="02020600000000000000" pitchFamily="18" charset="-127"/>
                        <a:cs typeface="+mn-cs"/>
                      </a:endParaRP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67099483"/>
                  </a:ext>
                </a:extLst>
              </a:tr>
              <a:tr h="229193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800" b="1" kern="0" spc="0" dirty="0">
                          <a:solidFill>
                            <a:srgbClr val="FFFFFF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홈페이지</a:t>
                      </a:r>
                    </a:p>
                  </a:txBody>
                  <a:tcPr marL="36604" marR="36604" marT="11132" marB="11132" anchor="ctr">
                    <a:lnL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0" marR="0" indent="0" algn="l" defTabSz="685800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800" b="1" kern="0" spc="-50" dirty="0">
                        <a:solidFill>
                          <a:schemeClr val="tx2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01833101"/>
                  </a:ext>
                </a:extLst>
              </a:tr>
              <a:tr h="229193">
                <a:tc rowSpan="3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800" b="1" kern="0" spc="0" dirty="0">
                          <a:solidFill>
                            <a:srgbClr val="FFFFFF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전 시 회</a:t>
                      </a:r>
                      <a:endParaRPr lang="en-US" altLang="ko-KR" sz="800" b="1" kern="0" spc="0" dirty="0">
                        <a:solidFill>
                          <a:srgbClr val="FFFFFF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  <a:p>
                      <a:pPr marL="0" marR="0" indent="0" algn="ctr" fontAlgn="base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800" b="1" kern="0" spc="0" dirty="0">
                          <a:solidFill>
                            <a:srgbClr val="FFFFFF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담 당 자</a:t>
                      </a:r>
                    </a:p>
                  </a:txBody>
                  <a:tcPr marL="36604" marR="36604" marT="11132" marB="11132" anchor="ctr">
                    <a:lnL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800" b="1" kern="0" spc="0" dirty="0">
                          <a:solidFill>
                            <a:srgbClr val="FFFFFF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성 명</a:t>
                      </a: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E284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800" b="1" kern="0" spc="-50" dirty="0">
                        <a:solidFill>
                          <a:schemeClr val="tx2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800" b="1" kern="0" spc="0" dirty="0">
                          <a:solidFill>
                            <a:srgbClr val="FFFFFF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부서 </a:t>
                      </a:r>
                      <a:r>
                        <a:rPr lang="en-US" altLang="ko-KR" sz="800" b="1" kern="0" spc="0" dirty="0">
                          <a:solidFill>
                            <a:srgbClr val="FFFFFF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/ </a:t>
                      </a:r>
                      <a:r>
                        <a:rPr lang="ko-KR" altLang="en-US" sz="800" b="1" kern="0" spc="0" dirty="0">
                          <a:solidFill>
                            <a:srgbClr val="FFFFFF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직위</a:t>
                      </a:r>
                      <a:endParaRPr lang="en-US" sz="800" b="1" kern="0" spc="0" dirty="0">
                        <a:solidFill>
                          <a:srgbClr val="FFFFFF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E284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800" b="1" kern="0" spc="-50" dirty="0">
                          <a:solidFill>
                            <a:schemeClr val="tx2"/>
                          </a:solidFill>
                          <a:latin typeface="+mn-ea"/>
                          <a:ea typeface="+mn-ea"/>
                          <a:cs typeface="+mn-cs"/>
                        </a:rPr>
                        <a:t>/</a:t>
                      </a: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74989620"/>
                  </a:ext>
                </a:extLst>
              </a:tr>
              <a:tr h="229193">
                <a:tc vMerge="1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900" b="0" kern="0" spc="0" dirty="0">
                        <a:solidFill>
                          <a:srgbClr val="000000"/>
                        </a:solidFill>
                        <a:effectLst/>
                        <a:latin typeface="a와이드2" panose="02020600000000000000" pitchFamily="18" charset="-127"/>
                        <a:ea typeface="a와이드2" panose="02020600000000000000" pitchFamily="18" charset="-127"/>
                      </a:endParaRPr>
                    </a:p>
                  </a:txBody>
                  <a:tcPr marL="36604" marR="36604" marT="11132" marB="11132" anchor="ctr">
                    <a:lnL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685800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800" b="1" kern="0" spc="0" dirty="0">
                          <a:solidFill>
                            <a:srgbClr val="FFFFFF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전 화</a:t>
                      </a: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E284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800" b="1" kern="0" spc="-50" dirty="0">
                          <a:solidFill>
                            <a:schemeClr val="tx2"/>
                          </a:solidFill>
                          <a:latin typeface="+mn-ea"/>
                          <a:ea typeface="+mn-ea"/>
                          <a:cs typeface="+mn-cs"/>
                        </a:rPr>
                        <a:t>(</a:t>
                      </a:r>
                      <a:r>
                        <a:rPr lang="ko-KR" altLang="en-US" sz="800" b="1" kern="0" spc="-50" dirty="0">
                          <a:solidFill>
                            <a:schemeClr val="tx2"/>
                          </a:solidFill>
                          <a:latin typeface="+mn-ea"/>
                          <a:ea typeface="+mn-ea"/>
                          <a:cs typeface="+mn-cs"/>
                        </a:rPr>
                        <a:t>사무실</a:t>
                      </a:r>
                      <a:r>
                        <a:rPr lang="en-US" altLang="ko-KR" sz="800" b="1" kern="0" spc="-50" dirty="0">
                          <a:solidFill>
                            <a:schemeClr val="tx2"/>
                          </a:solidFill>
                          <a:latin typeface="+mn-ea"/>
                          <a:ea typeface="+mn-ea"/>
                          <a:cs typeface="+mn-cs"/>
                        </a:rPr>
                        <a:t>)</a:t>
                      </a:r>
                      <a:endParaRPr lang="ko-KR" altLang="en-US" sz="800" b="1" kern="0" spc="-50" dirty="0">
                        <a:solidFill>
                          <a:schemeClr val="tx2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800" b="1" kern="0" spc="0" dirty="0">
                          <a:solidFill>
                            <a:srgbClr val="FFFFFF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팩 </a:t>
                      </a:r>
                      <a:r>
                        <a:rPr lang="ko-KR" altLang="en-US" sz="800" b="1" kern="0" spc="0" dirty="0" err="1">
                          <a:solidFill>
                            <a:srgbClr val="FFFFFF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스</a:t>
                      </a:r>
                      <a:endParaRPr lang="en-US" sz="800" b="1" kern="0" spc="0" dirty="0">
                        <a:solidFill>
                          <a:srgbClr val="FFFFFF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E284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800" b="1" kern="0" spc="-50" dirty="0">
                        <a:solidFill>
                          <a:schemeClr val="tx2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05514649"/>
                  </a:ext>
                </a:extLst>
              </a:tr>
              <a:tr h="229193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vMerge="1">
                  <a:txBody>
                    <a:bodyPr/>
                    <a:lstStyle/>
                    <a:p>
                      <a:pPr marL="0" marR="0" indent="0" algn="ctr" defTabSz="685800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900" b="0" kern="0" spc="0" dirty="0">
                        <a:solidFill>
                          <a:srgbClr val="FFFFFF"/>
                        </a:solidFill>
                        <a:effectLst/>
                        <a:latin typeface="a와이드2" panose="02020600000000000000" pitchFamily="18" charset="-127"/>
                        <a:ea typeface="a와이드2" panose="02020600000000000000" pitchFamily="18" charset="-127"/>
                        <a:cs typeface="+mn-cs"/>
                      </a:endParaRPr>
                    </a:p>
                  </a:txBody>
                  <a:tcPr marL="40264" marR="40264" marT="11132" marB="11132" anchor="ctr"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E284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800" b="1" kern="0" spc="-50" dirty="0">
                          <a:solidFill>
                            <a:schemeClr val="tx2"/>
                          </a:solidFill>
                          <a:latin typeface="+mn-ea"/>
                          <a:ea typeface="+mn-ea"/>
                          <a:cs typeface="+mn-cs"/>
                        </a:rPr>
                        <a:t>(</a:t>
                      </a:r>
                      <a:r>
                        <a:rPr lang="ko-KR" altLang="en-US" sz="800" b="1" kern="0" spc="-50" dirty="0">
                          <a:solidFill>
                            <a:schemeClr val="tx2"/>
                          </a:solidFill>
                          <a:latin typeface="+mn-ea"/>
                          <a:ea typeface="+mn-ea"/>
                          <a:cs typeface="+mn-cs"/>
                        </a:rPr>
                        <a:t>핸드폰</a:t>
                      </a:r>
                      <a:r>
                        <a:rPr lang="en-US" altLang="ko-KR" sz="800" b="1" kern="0" spc="-50" dirty="0">
                          <a:solidFill>
                            <a:schemeClr val="tx2"/>
                          </a:solidFill>
                          <a:latin typeface="+mn-ea"/>
                          <a:ea typeface="+mn-ea"/>
                          <a:cs typeface="+mn-cs"/>
                        </a:rPr>
                        <a:t>)</a:t>
                      </a:r>
                      <a:endParaRPr lang="ko-KR" altLang="en-US" sz="800" b="1" kern="0" spc="-50" dirty="0">
                        <a:solidFill>
                          <a:schemeClr val="tx2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kern="0" spc="0" dirty="0">
                          <a:solidFill>
                            <a:srgbClr val="FFFFFF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E-Mail</a:t>
                      </a: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E284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kern="0" spc="-50" dirty="0">
                          <a:solidFill>
                            <a:schemeClr val="tx2"/>
                          </a:solidFill>
                          <a:latin typeface="+mn-ea"/>
                          <a:ea typeface="+mn-ea"/>
                          <a:cs typeface="+mn-cs"/>
                        </a:rPr>
                        <a:t>@</a:t>
                      </a: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85087423"/>
                  </a:ext>
                </a:extLst>
              </a:tr>
              <a:tr h="229193">
                <a:tc rowSpan="3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600" b="1" kern="0" spc="0" dirty="0">
                          <a:solidFill>
                            <a:srgbClr val="FFFFFF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세금계산서</a:t>
                      </a:r>
                      <a:r>
                        <a:rPr lang="en-US" altLang="ko-KR" sz="600" b="1" kern="0" spc="0" dirty="0">
                          <a:solidFill>
                            <a:srgbClr val="FFFFFF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 </a:t>
                      </a:r>
                      <a:r>
                        <a:rPr lang="ko-KR" altLang="en-US" sz="600" b="1" kern="0" spc="0" dirty="0">
                          <a:solidFill>
                            <a:srgbClr val="FFFFFF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담당자</a:t>
                      </a:r>
                      <a:endParaRPr lang="en-US" altLang="ko-KR" sz="600" b="1" kern="0" spc="0" dirty="0">
                        <a:solidFill>
                          <a:srgbClr val="FFFFFF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  <a:p>
                      <a:pPr marL="0" marR="0" indent="0" algn="ctr" fontAlgn="base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500" b="1" kern="0" spc="0" dirty="0">
                          <a:solidFill>
                            <a:srgbClr val="FFFFFF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(</a:t>
                      </a:r>
                      <a:r>
                        <a:rPr lang="ko-KR" altLang="en-US" sz="500" b="1" kern="0" spc="0" dirty="0">
                          <a:solidFill>
                            <a:srgbClr val="FFFFFF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전시담당자와 동일한</a:t>
                      </a:r>
                      <a:r>
                        <a:rPr lang="en-US" altLang="ko-KR" sz="500" b="1" kern="0" spc="0" dirty="0">
                          <a:solidFill>
                            <a:srgbClr val="FFFFFF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 </a:t>
                      </a:r>
                      <a:r>
                        <a:rPr lang="ko-KR" altLang="en-US" sz="500" b="1" kern="0" spc="0" dirty="0">
                          <a:solidFill>
                            <a:srgbClr val="FFFFFF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경우 기재하지 않음</a:t>
                      </a:r>
                      <a:r>
                        <a:rPr lang="en-US" altLang="ko-KR" sz="500" b="1" kern="0" spc="0" dirty="0">
                          <a:solidFill>
                            <a:srgbClr val="FFFFFF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 marL="36604" marR="36604" marT="11132" marB="11132" anchor="ctr">
                    <a:lnL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15F9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800" b="1" kern="0" spc="0" dirty="0">
                          <a:solidFill>
                            <a:srgbClr val="FFFFFF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성 명</a:t>
                      </a: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15F9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800" b="1" kern="0" spc="-50" dirty="0">
                        <a:solidFill>
                          <a:schemeClr val="tx2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800" b="1" kern="0" spc="0" dirty="0">
                          <a:solidFill>
                            <a:srgbClr val="FFFFFF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부서 </a:t>
                      </a:r>
                      <a:r>
                        <a:rPr lang="en-US" altLang="ko-KR" sz="800" b="1" kern="0" spc="0" dirty="0">
                          <a:solidFill>
                            <a:srgbClr val="FFFFFF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/ </a:t>
                      </a:r>
                      <a:r>
                        <a:rPr lang="ko-KR" altLang="en-US" sz="800" b="1" kern="0" spc="0" dirty="0">
                          <a:solidFill>
                            <a:srgbClr val="FFFFFF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직위</a:t>
                      </a:r>
                      <a:endParaRPr lang="en-US" sz="800" b="1" kern="0" spc="0" dirty="0">
                        <a:solidFill>
                          <a:srgbClr val="FFFFFF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15F9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800" b="1" kern="0" spc="-50" dirty="0">
                        <a:solidFill>
                          <a:schemeClr val="tx2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24706695"/>
                  </a:ext>
                </a:extLst>
              </a:tr>
              <a:tr h="229193">
                <a:tc vMerge="1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800" b="0" kern="0" spc="0" dirty="0">
                        <a:solidFill>
                          <a:srgbClr val="FFFFFF"/>
                        </a:solidFill>
                        <a:effectLst/>
                        <a:latin typeface="a와이드2" panose="02020600000000000000" pitchFamily="18" charset="-127"/>
                        <a:ea typeface="a와이드2" panose="02020600000000000000" pitchFamily="18" charset="-127"/>
                        <a:cs typeface="+mn-cs"/>
                      </a:endParaRPr>
                    </a:p>
                  </a:txBody>
                  <a:tcPr marL="36604" marR="36604" marT="11132" marB="11132" anchor="ctr">
                    <a:lnL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800" b="1" kern="0" spc="0" dirty="0">
                          <a:solidFill>
                            <a:srgbClr val="FFFFFF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사무실</a:t>
                      </a: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15F9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800" b="1" kern="0" spc="-50" dirty="0">
                        <a:solidFill>
                          <a:schemeClr val="tx2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800" b="1" kern="0" spc="0" dirty="0">
                          <a:solidFill>
                            <a:srgbClr val="FFFFFF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핸드폰</a:t>
                      </a:r>
                      <a:endParaRPr lang="en-US" sz="800" b="1" kern="0" spc="0" dirty="0">
                        <a:solidFill>
                          <a:srgbClr val="FFFFFF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15F9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800" b="1" kern="0" spc="-50" dirty="0">
                        <a:solidFill>
                          <a:schemeClr val="tx2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30989167"/>
                  </a:ext>
                </a:extLst>
              </a:tr>
              <a:tr h="229193">
                <a:tc vMerge="1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800" b="0" kern="0" spc="0" dirty="0">
                        <a:solidFill>
                          <a:srgbClr val="FFFFFF"/>
                        </a:solidFill>
                        <a:effectLst/>
                        <a:latin typeface="a와이드2" panose="02020600000000000000" pitchFamily="18" charset="-127"/>
                        <a:ea typeface="a와이드2" panose="02020600000000000000" pitchFamily="18" charset="-127"/>
                        <a:cs typeface="+mn-cs"/>
                      </a:endParaRPr>
                    </a:p>
                  </a:txBody>
                  <a:tcPr marL="36604" marR="36604" marT="11132" marB="11132" anchor="ctr">
                    <a:lnL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800" b="1" kern="0" spc="0" dirty="0">
                          <a:solidFill>
                            <a:srgbClr val="FFFFFF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E-Mail</a:t>
                      </a:r>
                      <a:endParaRPr lang="ko-KR" altLang="en-US" sz="800" b="1" kern="0" spc="0" dirty="0">
                        <a:solidFill>
                          <a:srgbClr val="FFFFFF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15F9A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indent="0" algn="ctr" defTabSz="685800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800" b="1" kern="0" spc="-50" dirty="0">
                        <a:solidFill>
                          <a:schemeClr val="tx2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685800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800" b="0" kern="0" spc="0" dirty="0">
                        <a:solidFill>
                          <a:srgbClr val="FFFFFF"/>
                        </a:solidFill>
                        <a:effectLst/>
                        <a:latin typeface="a와이드2" panose="02020600000000000000" pitchFamily="18" charset="-127"/>
                        <a:ea typeface="a와이드2" panose="02020600000000000000" pitchFamily="18" charset="-127"/>
                        <a:cs typeface="+mn-cs"/>
                      </a:endParaRP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15F9A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800" kern="0" spc="-50" dirty="0">
                        <a:solidFill>
                          <a:schemeClr val="tx2"/>
                        </a:solidFill>
                        <a:latin typeface="a와이드2" panose="02020600000000000000" pitchFamily="18" charset="-127"/>
                        <a:ea typeface="a와이드2" panose="02020600000000000000" pitchFamily="18" charset="-127"/>
                        <a:cs typeface="+mn-cs"/>
                      </a:endParaRP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12551429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7CF82483-12A4-17F5-B288-9949413F848C}"/>
              </a:ext>
            </a:extLst>
          </p:cNvPr>
          <p:cNvSpPr txBox="1"/>
          <p:nvPr/>
        </p:nvSpPr>
        <p:spPr>
          <a:xfrm>
            <a:off x="670070" y="4060647"/>
            <a:ext cx="5517857" cy="3370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fontAlgn="base" latinLnBrk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sz="1200" b="1" kern="0" spc="-50">
                <a:solidFill>
                  <a:srgbClr val="215F9A"/>
                </a:solidFill>
                <a:latin typeface="+mn-ea"/>
              </a:rPr>
              <a:t>② 주요 전시 품목</a:t>
            </a:r>
            <a:endParaRPr lang="ko-KR" altLang="en-US" sz="1200" b="1" kern="0" spc="-50" dirty="0">
              <a:solidFill>
                <a:srgbClr val="215F9A"/>
              </a:solidFill>
              <a:latin typeface="+mn-ea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31D43C7-DC46-053B-7288-F0DC978863FB}"/>
              </a:ext>
            </a:extLst>
          </p:cNvPr>
          <p:cNvSpPr txBox="1"/>
          <p:nvPr/>
        </p:nvSpPr>
        <p:spPr>
          <a:xfrm>
            <a:off x="670070" y="3844493"/>
            <a:ext cx="5517857" cy="293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2720" marR="0" lvl="0" indent="-172720" algn="just" defTabSz="457200" rtl="0" eaLnBrk="1" fontAlgn="base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0" cap="none" spc="-50" normalizeH="0" baseline="0" noProof="0" dirty="0">
                <a:ln>
                  <a:noFill/>
                </a:ln>
                <a:solidFill>
                  <a:srgbClr val="0E2841"/>
                </a:solidFill>
                <a:effectLst/>
                <a:uLnTx/>
                <a:uFillTx/>
                <a:latin typeface="+mn-ea"/>
                <a:cs typeface="+mn-cs"/>
              </a:rPr>
              <a:t>※ </a:t>
            </a:r>
            <a:r>
              <a:rPr kumimoji="0" lang="ko-KR" altLang="en-US" sz="1000" b="1" i="0" u="none" strike="noStrike" kern="0" cap="none" spc="-50" normalizeH="0" baseline="0" noProof="0" dirty="0">
                <a:ln>
                  <a:noFill/>
                </a:ln>
                <a:solidFill>
                  <a:srgbClr val="0E2841"/>
                </a:solidFill>
                <a:effectLst/>
                <a:uLnTx/>
                <a:uFillTx/>
                <a:latin typeface="+mn-ea"/>
                <a:cs typeface="+mn-cs"/>
              </a:rPr>
              <a:t>상기 내용 중 변경 사항이 발생할 경우</a:t>
            </a:r>
            <a:r>
              <a:rPr kumimoji="0" lang="en-US" altLang="ko-KR" sz="1000" b="1" i="0" u="none" strike="noStrike" kern="0" cap="none" spc="-50" normalizeH="0" baseline="0" noProof="0" dirty="0">
                <a:ln>
                  <a:noFill/>
                </a:ln>
                <a:solidFill>
                  <a:srgbClr val="0E2841"/>
                </a:solidFill>
                <a:effectLst/>
                <a:uLnTx/>
                <a:uFillTx/>
                <a:latin typeface="+mn-ea"/>
                <a:cs typeface="+mn-cs"/>
              </a:rPr>
              <a:t>, </a:t>
            </a:r>
            <a:r>
              <a:rPr kumimoji="0" lang="ko-KR" altLang="en-US" sz="1000" b="1" i="0" u="none" strike="noStrike" kern="0" cap="none" spc="-50" normalizeH="0" baseline="0" noProof="0" dirty="0">
                <a:ln>
                  <a:noFill/>
                </a:ln>
                <a:solidFill>
                  <a:srgbClr val="0E2841"/>
                </a:solidFill>
                <a:effectLst/>
                <a:uLnTx/>
                <a:uFillTx/>
                <a:latin typeface="+mn-ea"/>
                <a:cs typeface="+mn-cs"/>
              </a:rPr>
              <a:t>즉시 운영사무국으로 알려주시기 바랍니다</a:t>
            </a:r>
            <a:r>
              <a:rPr kumimoji="0" lang="en-US" altLang="ko-KR" sz="1000" b="1" i="0" u="none" strike="noStrike" kern="0" cap="none" spc="-50" normalizeH="0" baseline="0" noProof="0" dirty="0">
                <a:ln>
                  <a:noFill/>
                </a:ln>
                <a:solidFill>
                  <a:srgbClr val="0E2841"/>
                </a:solidFill>
                <a:effectLst/>
                <a:uLnTx/>
                <a:uFillTx/>
                <a:latin typeface="+mn-ea"/>
                <a:cs typeface="+mn-cs"/>
              </a:rPr>
              <a:t>.</a:t>
            </a:r>
            <a:endParaRPr kumimoji="0" lang="ko-KR" altLang="en-US" sz="1050" b="1" i="0" u="none" strike="noStrike" kern="0" cap="none" spc="-50" normalizeH="0" baseline="0" noProof="0" dirty="0">
              <a:ln>
                <a:noFill/>
              </a:ln>
              <a:solidFill>
                <a:srgbClr val="0E2841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graphicFrame>
        <p:nvGraphicFramePr>
          <p:cNvPr id="10" name="표 9">
            <a:extLst>
              <a:ext uri="{FF2B5EF4-FFF2-40B4-BE49-F238E27FC236}">
                <a16:creationId xmlns:a16="http://schemas.microsoft.com/office/drawing/2014/main" id="{68D24886-580D-75B8-F5C8-ECCFDBF984F7}"/>
              </a:ext>
            </a:extLst>
          </p:cNvPr>
          <p:cNvGraphicFramePr>
            <a:graphicFrameLocks noGrp="1"/>
          </p:cNvGraphicFramePr>
          <p:nvPr/>
        </p:nvGraphicFramePr>
        <p:xfrm>
          <a:off x="641217" y="4443946"/>
          <a:ext cx="5561140" cy="998425"/>
        </p:xfrm>
        <a:graphic>
          <a:graphicData uri="http://schemas.openxmlformats.org/drawingml/2006/table">
            <a:tbl>
              <a:tblPr/>
              <a:tblGrid>
                <a:gridCol w="1233303">
                  <a:extLst>
                    <a:ext uri="{9D8B030D-6E8A-4147-A177-3AD203B41FA5}">
                      <a16:colId xmlns:a16="http://schemas.microsoft.com/office/drawing/2014/main" val="733810316"/>
                    </a:ext>
                  </a:extLst>
                </a:gridCol>
                <a:gridCol w="3192780">
                  <a:extLst>
                    <a:ext uri="{9D8B030D-6E8A-4147-A177-3AD203B41FA5}">
                      <a16:colId xmlns:a16="http://schemas.microsoft.com/office/drawing/2014/main" val="2043899916"/>
                    </a:ext>
                  </a:extLst>
                </a:gridCol>
                <a:gridCol w="1135057">
                  <a:extLst>
                    <a:ext uri="{9D8B030D-6E8A-4147-A177-3AD203B41FA5}">
                      <a16:colId xmlns:a16="http://schemas.microsoft.com/office/drawing/2014/main" val="3153060232"/>
                    </a:ext>
                  </a:extLst>
                </a:gridCol>
              </a:tblGrid>
              <a:tr h="228967">
                <a:tc>
                  <a:txBody>
                    <a:bodyPr/>
                    <a:lstStyle/>
                    <a:p>
                      <a:pPr marL="0" marR="0" indent="0" algn="ctr" defTabSz="685800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800" b="1" kern="0" spc="0" dirty="0">
                          <a:solidFill>
                            <a:srgbClr val="FFFFFF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전시품명</a:t>
                      </a: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E284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800" b="1" kern="0" spc="0" dirty="0">
                          <a:solidFill>
                            <a:srgbClr val="FFFFFF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전시품 설명</a:t>
                      </a: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E284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800" b="1" kern="0" spc="0" dirty="0">
                          <a:solidFill>
                            <a:srgbClr val="FFFFFF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전시품 제조국가</a:t>
                      </a: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E284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430006"/>
                  </a:ext>
                </a:extLst>
              </a:tr>
              <a:tr h="256486">
                <a:tc>
                  <a:txBody>
                    <a:bodyPr/>
                    <a:lstStyle/>
                    <a:p>
                      <a:pPr marL="0" marR="0" indent="0" algn="ctr" defTabSz="685800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altLang="ko-KR" sz="800" b="1" kern="0" spc="-50" dirty="0">
                        <a:solidFill>
                          <a:schemeClr val="tx2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altLang="ko-KR" sz="800" b="1" kern="0" spc="-50" dirty="0">
                        <a:solidFill>
                          <a:schemeClr val="tx2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altLang="ko-KR" sz="800" b="1" kern="0" spc="-50" dirty="0">
                        <a:solidFill>
                          <a:schemeClr val="tx2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6150729"/>
                  </a:ext>
                </a:extLst>
              </a:tr>
              <a:tr h="256486">
                <a:tc>
                  <a:txBody>
                    <a:bodyPr/>
                    <a:lstStyle/>
                    <a:p>
                      <a:pPr marL="0" marR="0" indent="0" algn="l" defTabSz="685800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altLang="ko-KR" sz="800" b="1" kern="0" spc="-50" dirty="0">
                        <a:solidFill>
                          <a:schemeClr val="tx2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altLang="ko-KR" sz="800" b="1" kern="0" spc="-50" dirty="0">
                        <a:solidFill>
                          <a:schemeClr val="tx2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altLang="ko-KR" sz="800" b="1" kern="0" spc="-50" dirty="0">
                        <a:solidFill>
                          <a:schemeClr val="tx2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6593213"/>
                  </a:ext>
                </a:extLst>
              </a:tr>
              <a:tr h="256486">
                <a:tc>
                  <a:txBody>
                    <a:bodyPr/>
                    <a:lstStyle/>
                    <a:p>
                      <a:pPr marL="0" marR="0" indent="0" algn="l" defTabSz="685800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altLang="ko-KR" sz="800" b="1" kern="0" spc="-50" dirty="0">
                        <a:solidFill>
                          <a:schemeClr val="tx2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altLang="ko-KR" sz="800" b="1" kern="0" spc="-50" dirty="0">
                        <a:solidFill>
                          <a:schemeClr val="tx2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altLang="ko-KR" sz="800" b="1" kern="0" spc="-50" dirty="0">
                        <a:solidFill>
                          <a:schemeClr val="tx2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22701489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B0D6A4BC-1DA6-6973-DA34-290D31630C96}"/>
              </a:ext>
            </a:extLst>
          </p:cNvPr>
          <p:cNvSpPr txBox="1"/>
          <p:nvPr/>
        </p:nvSpPr>
        <p:spPr>
          <a:xfrm>
            <a:off x="670070" y="5397551"/>
            <a:ext cx="5517857" cy="3370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fontAlgn="base" latinLnBrk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sz="1200" b="1" kern="0" spc="-50" dirty="0">
                <a:solidFill>
                  <a:srgbClr val="215F9A"/>
                </a:solidFill>
                <a:latin typeface="+mn-ea"/>
              </a:rPr>
              <a:t>③ 신청 부스 수 및 참가비</a:t>
            </a:r>
          </a:p>
        </p:txBody>
      </p:sp>
      <p:graphicFrame>
        <p:nvGraphicFramePr>
          <p:cNvPr id="13" name="표 12">
            <a:extLst>
              <a:ext uri="{FF2B5EF4-FFF2-40B4-BE49-F238E27FC236}">
                <a16:creationId xmlns:a16="http://schemas.microsoft.com/office/drawing/2014/main" id="{3FE5BCFE-AE58-05B7-9944-17DA18230FC0}"/>
              </a:ext>
            </a:extLst>
          </p:cNvPr>
          <p:cNvGraphicFramePr>
            <a:graphicFrameLocks noGrp="1"/>
          </p:cNvGraphicFramePr>
          <p:nvPr/>
        </p:nvGraphicFramePr>
        <p:xfrm>
          <a:off x="641217" y="5781677"/>
          <a:ext cx="5561140" cy="2296361"/>
        </p:xfrm>
        <a:graphic>
          <a:graphicData uri="http://schemas.openxmlformats.org/drawingml/2006/table">
            <a:tbl>
              <a:tblPr/>
              <a:tblGrid>
                <a:gridCol w="857383">
                  <a:extLst>
                    <a:ext uri="{9D8B030D-6E8A-4147-A177-3AD203B41FA5}">
                      <a16:colId xmlns:a16="http://schemas.microsoft.com/office/drawing/2014/main" val="733810316"/>
                    </a:ext>
                  </a:extLst>
                </a:gridCol>
                <a:gridCol w="1031240">
                  <a:extLst>
                    <a:ext uri="{9D8B030D-6E8A-4147-A177-3AD203B41FA5}">
                      <a16:colId xmlns:a16="http://schemas.microsoft.com/office/drawing/2014/main" val="2043899916"/>
                    </a:ext>
                  </a:extLst>
                </a:gridCol>
                <a:gridCol w="1203960">
                  <a:extLst>
                    <a:ext uri="{9D8B030D-6E8A-4147-A177-3AD203B41FA5}">
                      <a16:colId xmlns:a16="http://schemas.microsoft.com/office/drawing/2014/main" val="4024042653"/>
                    </a:ext>
                  </a:extLst>
                </a:gridCol>
                <a:gridCol w="858520">
                  <a:extLst>
                    <a:ext uri="{9D8B030D-6E8A-4147-A177-3AD203B41FA5}">
                      <a16:colId xmlns:a16="http://schemas.microsoft.com/office/drawing/2014/main" val="1170678908"/>
                    </a:ext>
                  </a:extLst>
                </a:gridCol>
                <a:gridCol w="1610037">
                  <a:extLst>
                    <a:ext uri="{9D8B030D-6E8A-4147-A177-3AD203B41FA5}">
                      <a16:colId xmlns:a16="http://schemas.microsoft.com/office/drawing/2014/main" val="3153060232"/>
                    </a:ext>
                  </a:extLst>
                </a:gridCol>
              </a:tblGrid>
              <a:tr h="244473">
                <a:tc>
                  <a:txBody>
                    <a:bodyPr/>
                    <a:lstStyle/>
                    <a:p>
                      <a:pPr marL="0" marR="0" indent="0" algn="ctr" defTabSz="685800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800" b="1" kern="0" spc="0" dirty="0">
                          <a:solidFill>
                            <a:srgbClr val="FFFFFF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부스 종류</a:t>
                      </a: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E284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800" b="1" kern="0" spc="0" dirty="0">
                          <a:solidFill>
                            <a:srgbClr val="FFFFFF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신청 규모</a:t>
                      </a: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E284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800" b="1" kern="0" spc="0" dirty="0">
                          <a:solidFill>
                            <a:srgbClr val="FFFFFF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참가비</a:t>
                      </a: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E284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800" b="1" kern="0" spc="0" dirty="0">
                          <a:solidFill>
                            <a:srgbClr val="FFFFFF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금액</a:t>
                      </a: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E284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800" b="1" kern="0" spc="0" dirty="0">
                          <a:solidFill>
                            <a:srgbClr val="FFFFFF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참고사항</a:t>
                      </a: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E284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430006"/>
                  </a:ext>
                </a:extLst>
              </a:tr>
              <a:tr h="256486">
                <a:tc>
                  <a:txBody>
                    <a:bodyPr/>
                    <a:lstStyle/>
                    <a:p>
                      <a:pPr marL="0" marR="0" indent="0" algn="ctr" defTabSz="685800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800" b="1" kern="0" spc="-50" dirty="0">
                          <a:solidFill>
                            <a:schemeClr val="tx2"/>
                          </a:solidFill>
                          <a:latin typeface="+mn-ea"/>
                          <a:ea typeface="+mn-ea"/>
                          <a:cs typeface="+mn-cs"/>
                        </a:rPr>
                        <a:t>해외기업관</a:t>
                      </a:r>
                      <a:endParaRPr lang="en-US" altLang="ko-KR" sz="800" b="1" kern="0" spc="-50" dirty="0">
                        <a:solidFill>
                          <a:schemeClr val="tx2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800" b="1" kern="0" spc="-50" dirty="0">
                          <a:solidFill>
                            <a:schemeClr val="tx2"/>
                          </a:solidFill>
                          <a:latin typeface="+mn-ea"/>
                          <a:ea typeface="+mn-ea"/>
                          <a:cs typeface="+mn-cs"/>
                        </a:rPr>
                        <a:t>(         ) </a:t>
                      </a:r>
                      <a:r>
                        <a:rPr lang="ko-KR" altLang="en-US" sz="800" b="1" kern="0" spc="-50" dirty="0">
                          <a:solidFill>
                            <a:schemeClr val="tx2"/>
                          </a:solidFill>
                          <a:latin typeface="+mn-ea"/>
                          <a:ea typeface="+mn-ea"/>
                          <a:cs typeface="+mn-cs"/>
                        </a:rPr>
                        <a:t>부스</a:t>
                      </a:r>
                      <a:endParaRPr lang="en-US" altLang="ko-KR" sz="800" b="1" kern="0" spc="-50" dirty="0">
                        <a:solidFill>
                          <a:schemeClr val="tx2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685800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800" b="1" kern="0" spc="-50" dirty="0">
                          <a:solidFill>
                            <a:schemeClr val="tx2"/>
                          </a:solidFill>
                          <a:latin typeface="+mn-ea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685800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800" b="1" kern="0" spc="-50" dirty="0">
                          <a:solidFill>
                            <a:schemeClr val="tx2"/>
                          </a:solidFill>
                          <a:latin typeface="+mn-ea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700" b="1" kern="0" spc="-50" dirty="0">
                        <a:solidFill>
                          <a:schemeClr val="tx2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2774098"/>
                  </a:ext>
                </a:extLst>
              </a:tr>
              <a:tr h="256486">
                <a:tc>
                  <a:txBody>
                    <a:bodyPr/>
                    <a:lstStyle/>
                    <a:p>
                      <a:pPr marL="0" marR="0" indent="0" algn="ctr" defTabSz="685800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800" b="1" kern="0" spc="-50" dirty="0">
                          <a:solidFill>
                            <a:schemeClr val="tx2"/>
                          </a:solidFill>
                          <a:latin typeface="+mn-ea"/>
                          <a:ea typeface="+mn-ea"/>
                          <a:cs typeface="+mn-cs"/>
                        </a:rPr>
                        <a:t>기본부스</a:t>
                      </a:r>
                      <a:endParaRPr lang="en-US" altLang="ko-KR" sz="800" b="1" kern="0" spc="-50" dirty="0">
                        <a:solidFill>
                          <a:schemeClr val="tx2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800" b="1" kern="0" spc="-50" dirty="0">
                          <a:solidFill>
                            <a:schemeClr val="tx2"/>
                          </a:solidFill>
                          <a:latin typeface="+mn-ea"/>
                          <a:ea typeface="+mn-ea"/>
                          <a:cs typeface="+mn-cs"/>
                        </a:rPr>
                        <a:t>(          ) </a:t>
                      </a:r>
                      <a:r>
                        <a:rPr lang="ko-KR" altLang="en-US" sz="800" b="1" kern="0" spc="-50" dirty="0">
                          <a:solidFill>
                            <a:schemeClr val="tx2"/>
                          </a:solidFill>
                          <a:latin typeface="+mn-ea"/>
                          <a:ea typeface="+mn-ea"/>
                          <a:cs typeface="+mn-cs"/>
                        </a:rPr>
                        <a:t>부스</a:t>
                      </a:r>
                      <a:endParaRPr lang="en-US" altLang="ko-KR" sz="800" b="1" kern="0" spc="-50" dirty="0">
                        <a:solidFill>
                          <a:schemeClr val="tx2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685800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800" b="1" kern="0" spc="-50" dirty="0">
                          <a:solidFill>
                            <a:schemeClr val="tx2"/>
                          </a:solidFill>
                          <a:latin typeface="+mn-ea"/>
                          <a:ea typeface="+mn-ea"/>
                          <a:cs typeface="+mn-cs"/>
                        </a:rPr>
                        <a:t>1,000,000</a:t>
                      </a:r>
                      <a:r>
                        <a:rPr lang="ko-KR" altLang="en-US" sz="800" b="1" kern="0" spc="-50" dirty="0">
                          <a:solidFill>
                            <a:schemeClr val="tx2"/>
                          </a:solidFill>
                          <a:latin typeface="+mn-ea"/>
                          <a:ea typeface="+mn-ea"/>
                          <a:cs typeface="+mn-cs"/>
                        </a:rPr>
                        <a:t>원 </a:t>
                      </a:r>
                      <a:r>
                        <a:rPr lang="en-US" altLang="ko-KR" sz="800" b="1" kern="0" spc="-50" dirty="0">
                          <a:solidFill>
                            <a:schemeClr val="tx2"/>
                          </a:solidFill>
                          <a:latin typeface="+mn-ea"/>
                          <a:ea typeface="+mn-ea"/>
                          <a:cs typeface="+mn-cs"/>
                        </a:rPr>
                        <a:t>/ </a:t>
                      </a:r>
                      <a:r>
                        <a:rPr lang="ko-KR" altLang="en-US" sz="800" b="1" kern="0" spc="-50" dirty="0">
                          <a:solidFill>
                            <a:schemeClr val="tx2"/>
                          </a:solidFill>
                          <a:latin typeface="+mn-ea"/>
                          <a:ea typeface="+mn-ea"/>
                          <a:cs typeface="+mn-cs"/>
                        </a:rPr>
                        <a:t>부스</a:t>
                      </a:r>
                      <a:endParaRPr lang="en-US" altLang="ko-KR" sz="800" b="1" kern="0" spc="-50" dirty="0">
                        <a:solidFill>
                          <a:schemeClr val="tx2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685800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800" b="1" kern="0" spc="-50" dirty="0">
                          <a:solidFill>
                            <a:schemeClr val="tx2"/>
                          </a:solidFill>
                          <a:latin typeface="+mn-ea"/>
                          <a:ea typeface="+mn-ea"/>
                          <a:cs typeface="+mn-cs"/>
                        </a:rPr>
                        <a:t>원</a:t>
                      </a:r>
                      <a:endParaRPr lang="en-US" altLang="ko-KR" sz="800" b="1" kern="0" spc="-50" dirty="0">
                        <a:solidFill>
                          <a:schemeClr val="tx2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rowSpan="7">
                  <a:txBody>
                    <a:bodyPr/>
                    <a:lstStyle/>
                    <a:p>
                      <a:pPr marL="0" marR="0" indent="0" algn="l" defTabSz="685800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700" b="1" kern="0" spc="-50" dirty="0">
                          <a:solidFill>
                            <a:schemeClr val="tx2"/>
                          </a:solidFill>
                          <a:latin typeface="+mn-ea"/>
                          <a:ea typeface="+mn-ea"/>
                          <a:cs typeface="+mn-cs"/>
                        </a:rPr>
                        <a:t> ※</a:t>
                      </a:r>
                      <a:r>
                        <a:rPr lang="ko-KR" altLang="en-US" sz="700" b="1" kern="0" spc="-50" dirty="0">
                          <a:solidFill>
                            <a:schemeClr val="tx2"/>
                          </a:solidFill>
                          <a:latin typeface="+mn-ea"/>
                          <a:ea typeface="+mn-ea"/>
                          <a:cs typeface="+mn-cs"/>
                        </a:rPr>
                        <a:t>부스 종류</a:t>
                      </a:r>
                      <a:endParaRPr lang="en-US" altLang="ko-KR" sz="700" b="1" kern="0" spc="-50" dirty="0">
                        <a:solidFill>
                          <a:schemeClr val="tx2"/>
                        </a:solidFill>
                        <a:latin typeface="+mn-ea"/>
                        <a:ea typeface="+mn-ea"/>
                        <a:cs typeface="+mn-cs"/>
                      </a:endParaRPr>
                    </a:p>
                    <a:p>
                      <a:pPr marL="0" marR="0" indent="0" algn="l" defTabSz="685800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700" b="1" kern="0" spc="-50" dirty="0">
                          <a:solidFill>
                            <a:schemeClr val="tx2"/>
                          </a:solidFill>
                          <a:latin typeface="+mn-ea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ko-KR" sz="600" b="1" kern="0" spc="-50" dirty="0">
                          <a:solidFill>
                            <a:srgbClr val="215F9A"/>
                          </a:solidFill>
                          <a:latin typeface="+mn-ea"/>
                          <a:ea typeface="+mn-ea"/>
                          <a:cs typeface="+mn-cs"/>
                        </a:rPr>
                        <a:t>- </a:t>
                      </a:r>
                      <a:r>
                        <a:rPr lang="ko-KR" altLang="en-US" sz="600" b="1" kern="0" spc="-50" dirty="0">
                          <a:solidFill>
                            <a:srgbClr val="215F9A"/>
                          </a:solidFill>
                          <a:latin typeface="+mn-ea"/>
                          <a:ea typeface="+mn-ea"/>
                          <a:cs typeface="+mn-cs"/>
                        </a:rPr>
                        <a:t>기본부스 </a:t>
                      </a:r>
                      <a:r>
                        <a:rPr lang="en-US" altLang="ko-KR" sz="600" b="1" kern="0" spc="-50" dirty="0">
                          <a:solidFill>
                            <a:srgbClr val="215F9A"/>
                          </a:solidFill>
                          <a:latin typeface="+mn-ea"/>
                          <a:ea typeface="+mn-ea"/>
                          <a:cs typeface="+mn-cs"/>
                        </a:rPr>
                        <a:t>: </a:t>
                      </a:r>
                      <a:r>
                        <a:rPr lang="ko-KR" altLang="en-US" sz="600" b="1" kern="0" spc="-50" dirty="0">
                          <a:solidFill>
                            <a:srgbClr val="215F9A"/>
                          </a:solidFill>
                          <a:latin typeface="+mn-ea"/>
                          <a:ea typeface="+mn-ea"/>
                          <a:cs typeface="+mn-cs"/>
                        </a:rPr>
                        <a:t>전시면적 </a:t>
                      </a:r>
                      <a:r>
                        <a:rPr lang="en-US" altLang="ko-KR" sz="600" b="1" kern="0" spc="-50" dirty="0">
                          <a:solidFill>
                            <a:srgbClr val="215F9A"/>
                          </a:solidFill>
                          <a:latin typeface="+mn-ea"/>
                          <a:ea typeface="+mn-ea"/>
                          <a:cs typeface="+mn-cs"/>
                        </a:rPr>
                        <a:t>+ </a:t>
                      </a:r>
                      <a:r>
                        <a:rPr lang="ko-KR" altLang="en-US" sz="600" b="1" kern="0" spc="-50" dirty="0">
                          <a:solidFill>
                            <a:srgbClr val="215F9A"/>
                          </a:solidFill>
                          <a:latin typeface="+mn-ea"/>
                          <a:ea typeface="+mn-ea"/>
                          <a:cs typeface="+mn-cs"/>
                        </a:rPr>
                        <a:t>기본부스 제공</a:t>
                      </a:r>
                      <a:endParaRPr lang="en-US" altLang="ko-KR" sz="600" b="1" kern="0" spc="-50" dirty="0">
                        <a:solidFill>
                          <a:srgbClr val="215F9A"/>
                        </a:solidFill>
                        <a:latin typeface="+mn-ea"/>
                        <a:ea typeface="+mn-ea"/>
                        <a:cs typeface="+mn-cs"/>
                      </a:endParaRPr>
                    </a:p>
                    <a:p>
                      <a:pPr marL="0" marR="0" indent="0" algn="l" defTabSz="685800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600" b="1" kern="0" spc="-50" dirty="0">
                          <a:solidFill>
                            <a:srgbClr val="215F9A"/>
                          </a:solidFill>
                          <a:latin typeface="+mn-ea"/>
                          <a:ea typeface="+mn-ea"/>
                          <a:cs typeface="+mn-cs"/>
                        </a:rPr>
                        <a:t> - </a:t>
                      </a:r>
                      <a:r>
                        <a:rPr lang="ko-KR" altLang="en-US" sz="600" b="1" kern="0" spc="-50" dirty="0">
                          <a:solidFill>
                            <a:srgbClr val="215F9A"/>
                          </a:solidFill>
                          <a:latin typeface="+mn-ea"/>
                          <a:ea typeface="+mn-ea"/>
                          <a:cs typeface="+mn-cs"/>
                        </a:rPr>
                        <a:t>독립부스 </a:t>
                      </a:r>
                      <a:r>
                        <a:rPr lang="en-US" altLang="ko-KR" sz="600" b="1" kern="0" spc="-50" dirty="0">
                          <a:solidFill>
                            <a:srgbClr val="215F9A"/>
                          </a:solidFill>
                          <a:latin typeface="+mn-ea"/>
                          <a:ea typeface="+mn-ea"/>
                          <a:cs typeface="+mn-cs"/>
                        </a:rPr>
                        <a:t>: </a:t>
                      </a:r>
                      <a:r>
                        <a:rPr lang="ko-KR" altLang="en-US" sz="600" b="1" kern="0" spc="-50" dirty="0">
                          <a:solidFill>
                            <a:srgbClr val="215F9A"/>
                          </a:solidFill>
                          <a:latin typeface="+mn-ea"/>
                          <a:ea typeface="+mn-ea"/>
                          <a:cs typeface="+mn-cs"/>
                        </a:rPr>
                        <a:t>전시면적만 제공</a:t>
                      </a:r>
                      <a:endParaRPr lang="en-US" altLang="ko-KR" sz="600" b="1" kern="0" spc="-50" dirty="0">
                        <a:solidFill>
                          <a:srgbClr val="215F9A"/>
                        </a:solidFill>
                        <a:latin typeface="+mn-ea"/>
                        <a:ea typeface="+mn-ea"/>
                        <a:cs typeface="+mn-cs"/>
                      </a:endParaRPr>
                    </a:p>
                    <a:p>
                      <a:pPr marL="0" marR="0" indent="0" algn="l" defTabSz="685800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600" b="1" kern="0" spc="-50" dirty="0">
                          <a:solidFill>
                            <a:srgbClr val="215F9A"/>
                          </a:solidFill>
                          <a:latin typeface="+mn-ea"/>
                          <a:ea typeface="+mn-ea"/>
                          <a:cs typeface="+mn-cs"/>
                        </a:rPr>
                        <a:t>    (2</a:t>
                      </a:r>
                      <a:r>
                        <a:rPr lang="ko-KR" altLang="en-US" sz="600" b="1" kern="0" spc="-50" dirty="0">
                          <a:solidFill>
                            <a:srgbClr val="215F9A"/>
                          </a:solidFill>
                          <a:latin typeface="+mn-ea"/>
                          <a:ea typeface="+mn-ea"/>
                          <a:cs typeface="+mn-cs"/>
                        </a:rPr>
                        <a:t>부스 이상 신청 가능</a:t>
                      </a:r>
                      <a:r>
                        <a:rPr lang="en-US" altLang="ko-KR" sz="600" b="1" kern="0" spc="-50" dirty="0">
                          <a:solidFill>
                            <a:srgbClr val="215F9A"/>
                          </a:solidFill>
                          <a:latin typeface="+mn-ea"/>
                          <a:ea typeface="+mn-ea"/>
                          <a:cs typeface="+mn-cs"/>
                        </a:rPr>
                        <a:t>)</a:t>
                      </a:r>
                    </a:p>
                    <a:p>
                      <a:pPr marL="0" marR="0" indent="0" algn="l" defTabSz="685800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600" b="1" kern="0" spc="-50" dirty="0">
                          <a:solidFill>
                            <a:srgbClr val="215F9A"/>
                          </a:solidFill>
                          <a:latin typeface="+mn-ea"/>
                          <a:ea typeface="+mn-ea"/>
                          <a:cs typeface="+mn-cs"/>
                        </a:rPr>
                        <a:t> - </a:t>
                      </a:r>
                      <a:r>
                        <a:rPr lang="ko-KR" altLang="en-US" sz="600" b="1" kern="0" spc="-50" dirty="0">
                          <a:solidFill>
                            <a:srgbClr val="215F9A"/>
                          </a:solidFill>
                          <a:latin typeface="+mn-ea"/>
                          <a:ea typeface="+mn-ea"/>
                          <a:cs typeface="+mn-cs"/>
                        </a:rPr>
                        <a:t>프리미엄 부스 </a:t>
                      </a:r>
                      <a:r>
                        <a:rPr lang="en-US" altLang="ko-KR" sz="600" b="1" kern="0" spc="-50" dirty="0">
                          <a:solidFill>
                            <a:srgbClr val="215F9A"/>
                          </a:solidFill>
                          <a:latin typeface="+mn-ea"/>
                          <a:ea typeface="+mn-ea"/>
                          <a:cs typeface="+mn-cs"/>
                        </a:rPr>
                        <a:t>: </a:t>
                      </a:r>
                      <a:r>
                        <a:rPr lang="ko-KR" altLang="en-US" sz="600" b="1" kern="0" spc="-50" dirty="0">
                          <a:solidFill>
                            <a:srgbClr val="215F9A"/>
                          </a:solidFill>
                          <a:latin typeface="+mn-ea"/>
                          <a:ea typeface="+mn-ea"/>
                          <a:cs typeface="+mn-cs"/>
                        </a:rPr>
                        <a:t>전시면적 </a:t>
                      </a:r>
                      <a:r>
                        <a:rPr lang="en-US" altLang="ko-KR" sz="600" b="1" kern="0" spc="-50" dirty="0">
                          <a:solidFill>
                            <a:srgbClr val="215F9A"/>
                          </a:solidFill>
                          <a:latin typeface="+mn-ea"/>
                          <a:ea typeface="+mn-ea"/>
                          <a:cs typeface="+mn-cs"/>
                        </a:rPr>
                        <a:t>+ </a:t>
                      </a:r>
                      <a:r>
                        <a:rPr lang="ko-KR" altLang="en-US" sz="600" b="1" kern="0" spc="-50" dirty="0">
                          <a:solidFill>
                            <a:srgbClr val="215F9A"/>
                          </a:solidFill>
                          <a:latin typeface="+mn-ea"/>
                          <a:ea typeface="+mn-ea"/>
                          <a:cs typeface="+mn-cs"/>
                        </a:rPr>
                        <a:t>블록부스 제공</a:t>
                      </a:r>
                      <a:endParaRPr lang="en-US" altLang="ko-KR" sz="600" b="1" kern="0" spc="-50" dirty="0">
                        <a:solidFill>
                          <a:srgbClr val="215F9A"/>
                        </a:solidFill>
                        <a:latin typeface="+mn-ea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685800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600" b="1" kern="0" spc="-50" dirty="0">
                          <a:solidFill>
                            <a:schemeClr val="tx2"/>
                          </a:solidFill>
                          <a:latin typeface="+mn-ea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ko-KR" sz="600" b="1" kern="0" spc="-50" dirty="0">
                          <a:solidFill>
                            <a:srgbClr val="215F9A"/>
                          </a:solidFill>
                          <a:latin typeface="+mn-ea"/>
                          <a:ea typeface="+mn-ea"/>
                          <a:cs typeface="+mn-cs"/>
                        </a:rPr>
                        <a:t>- LED </a:t>
                      </a:r>
                      <a:r>
                        <a:rPr lang="ko-KR" altLang="en-US" sz="600" b="1" kern="0" spc="-50" dirty="0">
                          <a:solidFill>
                            <a:srgbClr val="215F9A"/>
                          </a:solidFill>
                          <a:latin typeface="+mn-ea"/>
                          <a:ea typeface="+mn-ea"/>
                          <a:cs typeface="+mn-cs"/>
                        </a:rPr>
                        <a:t>부스 </a:t>
                      </a:r>
                      <a:r>
                        <a:rPr lang="en-US" altLang="ko-KR" sz="600" b="1" kern="0" spc="-50" dirty="0">
                          <a:solidFill>
                            <a:srgbClr val="215F9A"/>
                          </a:solidFill>
                          <a:latin typeface="+mn-ea"/>
                          <a:ea typeface="+mn-ea"/>
                          <a:cs typeface="+mn-cs"/>
                        </a:rPr>
                        <a:t>: </a:t>
                      </a:r>
                      <a:r>
                        <a:rPr lang="ko-KR" altLang="en-US" sz="600" b="1" kern="0" spc="-50" dirty="0">
                          <a:solidFill>
                            <a:srgbClr val="215F9A"/>
                          </a:solidFill>
                          <a:latin typeface="+mn-ea"/>
                          <a:ea typeface="+mn-ea"/>
                          <a:cs typeface="+mn-cs"/>
                        </a:rPr>
                        <a:t>전시면적 </a:t>
                      </a:r>
                      <a:r>
                        <a:rPr lang="en-US" altLang="ko-KR" sz="600" b="1" kern="0" spc="-50" dirty="0">
                          <a:solidFill>
                            <a:srgbClr val="215F9A"/>
                          </a:solidFill>
                          <a:latin typeface="+mn-ea"/>
                          <a:ea typeface="+mn-ea"/>
                          <a:cs typeface="+mn-cs"/>
                        </a:rPr>
                        <a:t>+ LED</a:t>
                      </a:r>
                      <a:r>
                        <a:rPr lang="ko-KR" altLang="en-US" sz="600" b="1" kern="0" spc="-50" dirty="0">
                          <a:solidFill>
                            <a:srgbClr val="215F9A"/>
                          </a:solidFill>
                          <a:latin typeface="+mn-ea"/>
                          <a:ea typeface="+mn-ea"/>
                          <a:cs typeface="+mn-cs"/>
                        </a:rPr>
                        <a:t> 스크린 제공</a:t>
                      </a:r>
                      <a:endParaRPr lang="en-US" altLang="ko-KR" sz="600" b="1" kern="0" spc="-50" dirty="0">
                        <a:solidFill>
                          <a:srgbClr val="215F9A"/>
                        </a:solidFill>
                        <a:latin typeface="+mn-ea"/>
                        <a:ea typeface="+mn-ea"/>
                        <a:cs typeface="+mn-cs"/>
                      </a:endParaRPr>
                    </a:p>
                    <a:p>
                      <a:pPr marL="0" marR="0" indent="0" algn="l" defTabSz="685800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altLang="ko-KR" sz="600" b="1" kern="0" spc="-50" dirty="0">
                        <a:solidFill>
                          <a:schemeClr val="tx2"/>
                        </a:solidFill>
                        <a:latin typeface="+mn-ea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685800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700" b="1" kern="0" spc="-50" dirty="0">
                          <a:solidFill>
                            <a:schemeClr val="tx2"/>
                          </a:solidFill>
                          <a:latin typeface="+mn-ea"/>
                          <a:ea typeface="+mn-ea"/>
                          <a:cs typeface="+mn-cs"/>
                        </a:rPr>
                        <a:t>※</a:t>
                      </a:r>
                      <a:r>
                        <a:rPr lang="ko-KR" altLang="en-US" sz="700" b="1" kern="0" spc="-50" dirty="0">
                          <a:solidFill>
                            <a:schemeClr val="tx2"/>
                          </a:solidFill>
                          <a:latin typeface="+mn-ea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ko-KR" sz="700" b="1" kern="0" spc="-50" dirty="0">
                          <a:solidFill>
                            <a:schemeClr val="tx2"/>
                          </a:solidFill>
                          <a:latin typeface="+mn-ea"/>
                          <a:ea typeface="+mn-ea"/>
                          <a:cs typeface="+mn-cs"/>
                        </a:rPr>
                        <a:t>1</a:t>
                      </a:r>
                      <a:r>
                        <a:rPr lang="ko-KR" altLang="en-US" sz="700" b="1" kern="0" spc="-50" dirty="0">
                          <a:solidFill>
                            <a:schemeClr val="tx2"/>
                          </a:solidFill>
                          <a:latin typeface="+mn-ea"/>
                          <a:ea typeface="+mn-ea"/>
                          <a:cs typeface="+mn-cs"/>
                        </a:rPr>
                        <a:t>부스 면적 </a:t>
                      </a:r>
                      <a:r>
                        <a:rPr lang="en-US" altLang="ko-KR" sz="700" b="1" kern="0" spc="-50" dirty="0">
                          <a:solidFill>
                            <a:schemeClr val="tx2"/>
                          </a:solidFill>
                          <a:latin typeface="+mn-ea"/>
                          <a:ea typeface="+mn-ea"/>
                          <a:cs typeface="+mn-cs"/>
                        </a:rPr>
                        <a:t>: 3m x 3m = 9</a:t>
                      </a:r>
                      <a:r>
                        <a:rPr lang="ko-KR" altLang="en-US" sz="700" b="1" kern="0" spc="-50" dirty="0">
                          <a:solidFill>
                            <a:schemeClr val="tx2"/>
                          </a:solidFill>
                          <a:latin typeface="+mn-ea"/>
                          <a:ea typeface="+mn-ea"/>
                          <a:cs typeface="+mn-cs"/>
                        </a:rPr>
                        <a:t>㎡</a:t>
                      </a:r>
                      <a:endParaRPr lang="en-US" altLang="ko-KR" sz="700" b="1" kern="0" spc="-50" dirty="0">
                        <a:solidFill>
                          <a:schemeClr val="tx2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6150729"/>
                  </a:ext>
                </a:extLst>
              </a:tr>
              <a:tr h="256486">
                <a:tc>
                  <a:txBody>
                    <a:bodyPr/>
                    <a:lstStyle/>
                    <a:p>
                      <a:pPr marL="0" marR="0" indent="0" algn="ctr" defTabSz="685800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800" b="1" kern="0" spc="-50" dirty="0">
                          <a:solidFill>
                            <a:schemeClr val="tx2"/>
                          </a:solidFill>
                          <a:latin typeface="+mn-ea"/>
                          <a:ea typeface="+mn-ea"/>
                          <a:cs typeface="+mn-cs"/>
                        </a:rPr>
                        <a:t>독립부스</a:t>
                      </a:r>
                      <a:endParaRPr lang="en-US" altLang="ko-KR" sz="800" b="1" kern="0" spc="-50" dirty="0">
                        <a:solidFill>
                          <a:schemeClr val="tx2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800" b="1" kern="0" spc="-50" dirty="0">
                          <a:solidFill>
                            <a:schemeClr val="tx2"/>
                          </a:solidFill>
                          <a:latin typeface="+mn-ea"/>
                          <a:ea typeface="+mn-ea"/>
                          <a:cs typeface="+mn-cs"/>
                        </a:rPr>
                        <a:t>(          ) </a:t>
                      </a:r>
                      <a:r>
                        <a:rPr lang="ko-KR" altLang="en-US" sz="800" b="1" kern="0" spc="-50" dirty="0">
                          <a:solidFill>
                            <a:schemeClr val="tx2"/>
                          </a:solidFill>
                          <a:latin typeface="+mn-ea"/>
                          <a:ea typeface="+mn-ea"/>
                          <a:cs typeface="+mn-cs"/>
                        </a:rPr>
                        <a:t>부스</a:t>
                      </a:r>
                      <a:endParaRPr lang="en-US" altLang="ko-KR" sz="800" b="1" kern="0" spc="-50" dirty="0">
                        <a:solidFill>
                          <a:schemeClr val="tx2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685800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800" b="1" kern="0" spc="-50" dirty="0">
                          <a:solidFill>
                            <a:schemeClr val="tx2"/>
                          </a:solidFill>
                          <a:latin typeface="+mn-ea"/>
                          <a:ea typeface="+mn-ea"/>
                          <a:cs typeface="+mn-cs"/>
                        </a:rPr>
                        <a:t>900,000</a:t>
                      </a:r>
                      <a:r>
                        <a:rPr lang="ko-KR" altLang="en-US" sz="800" b="1" kern="0" spc="-50" dirty="0">
                          <a:solidFill>
                            <a:schemeClr val="tx2"/>
                          </a:solidFill>
                          <a:latin typeface="+mn-ea"/>
                          <a:ea typeface="+mn-ea"/>
                          <a:cs typeface="+mn-cs"/>
                        </a:rPr>
                        <a:t>원 </a:t>
                      </a:r>
                      <a:r>
                        <a:rPr lang="en-US" altLang="ko-KR" sz="800" b="1" kern="0" spc="-50" dirty="0">
                          <a:solidFill>
                            <a:schemeClr val="tx2"/>
                          </a:solidFill>
                          <a:latin typeface="+mn-ea"/>
                          <a:ea typeface="+mn-ea"/>
                          <a:cs typeface="+mn-cs"/>
                        </a:rPr>
                        <a:t>/ </a:t>
                      </a:r>
                      <a:r>
                        <a:rPr lang="ko-KR" altLang="en-US" sz="800" b="1" kern="0" spc="-50" dirty="0">
                          <a:solidFill>
                            <a:schemeClr val="tx2"/>
                          </a:solidFill>
                          <a:latin typeface="+mn-ea"/>
                          <a:ea typeface="+mn-ea"/>
                          <a:cs typeface="+mn-cs"/>
                        </a:rPr>
                        <a:t>부스</a:t>
                      </a:r>
                      <a:endParaRPr lang="en-US" altLang="ko-KR" sz="800" b="1" kern="0" spc="-50" dirty="0">
                        <a:solidFill>
                          <a:schemeClr val="tx2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685800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800" b="1" kern="0" spc="-50" dirty="0">
                          <a:solidFill>
                            <a:schemeClr val="tx2"/>
                          </a:solidFill>
                          <a:latin typeface="+mn-ea"/>
                          <a:ea typeface="+mn-ea"/>
                          <a:cs typeface="+mn-cs"/>
                        </a:rPr>
                        <a:t>원</a:t>
                      </a:r>
                      <a:endParaRPr lang="en-US" altLang="ko-KR" sz="800" b="1" kern="0" spc="-50" dirty="0">
                        <a:solidFill>
                          <a:schemeClr val="tx2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indent="0" algn="l" defTabSz="685800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altLang="ko-KR" sz="800" kern="0" spc="-50" dirty="0">
                        <a:solidFill>
                          <a:schemeClr val="tx2"/>
                        </a:solidFill>
                        <a:latin typeface="a와이드2" panose="02020600000000000000" pitchFamily="18" charset="-127"/>
                        <a:ea typeface="a와이드2" panose="02020600000000000000" pitchFamily="18" charset="-127"/>
                        <a:cs typeface="+mn-cs"/>
                      </a:endParaRP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6593213"/>
                  </a:ext>
                </a:extLst>
              </a:tr>
              <a:tr h="256486">
                <a:tc>
                  <a:txBody>
                    <a:bodyPr/>
                    <a:lstStyle/>
                    <a:p>
                      <a:pPr marL="0" marR="0" indent="0" algn="ctr" defTabSz="685800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800" b="1" kern="0" spc="-50" dirty="0">
                          <a:solidFill>
                            <a:schemeClr val="tx2"/>
                          </a:solidFill>
                          <a:latin typeface="+mn-ea"/>
                          <a:ea typeface="+mn-ea"/>
                          <a:cs typeface="+mn-cs"/>
                        </a:rPr>
                        <a:t>프리미엄부스 </a:t>
                      </a:r>
                      <a:r>
                        <a:rPr lang="en-US" altLang="ko-KR" sz="800" b="1" kern="0" spc="-50" dirty="0">
                          <a:solidFill>
                            <a:schemeClr val="tx2"/>
                          </a:solidFill>
                          <a:latin typeface="+mn-ea"/>
                          <a:ea typeface="+mn-ea"/>
                          <a:cs typeface="+mn-cs"/>
                        </a:rPr>
                        <a:t>A</a:t>
                      </a: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800" b="1" kern="0" spc="-50" dirty="0">
                          <a:solidFill>
                            <a:schemeClr val="tx2"/>
                          </a:solidFill>
                          <a:latin typeface="+mn-ea"/>
                          <a:ea typeface="+mn-ea"/>
                          <a:cs typeface="+mn-cs"/>
                        </a:rPr>
                        <a:t>2</a:t>
                      </a:r>
                      <a:r>
                        <a:rPr lang="ko-KR" altLang="en-US" sz="800" b="1" kern="0" spc="-50" dirty="0">
                          <a:solidFill>
                            <a:schemeClr val="tx2"/>
                          </a:solidFill>
                          <a:latin typeface="+mn-ea"/>
                          <a:ea typeface="+mn-ea"/>
                          <a:cs typeface="+mn-cs"/>
                        </a:rPr>
                        <a:t>부스 </a:t>
                      </a:r>
                      <a:r>
                        <a:rPr lang="en-US" altLang="ko-KR" sz="800" b="1" kern="0" spc="-50" dirty="0">
                          <a:solidFill>
                            <a:schemeClr val="tx2"/>
                          </a:solidFill>
                          <a:latin typeface="+mn-ea"/>
                          <a:ea typeface="+mn-ea"/>
                          <a:cs typeface="+mn-cs"/>
                        </a:rPr>
                        <a:t>(6m x 3m)</a:t>
                      </a: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685800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800" b="1" kern="0" spc="-50" dirty="0">
                          <a:solidFill>
                            <a:schemeClr val="tx2"/>
                          </a:solidFill>
                          <a:latin typeface="+mn-ea"/>
                          <a:ea typeface="+mn-ea"/>
                          <a:cs typeface="+mn-cs"/>
                        </a:rPr>
                        <a:t>8,000,000</a:t>
                      </a:r>
                      <a:r>
                        <a:rPr lang="ko-KR" altLang="en-US" sz="800" b="1" kern="0" spc="-50" dirty="0">
                          <a:solidFill>
                            <a:schemeClr val="tx2"/>
                          </a:solidFill>
                          <a:latin typeface="+mn-ea"/>
                          <a:ea typeface="+mn-ea"/>
                          <a:cs typeface="+mn-cs"/>
                        </a:rPr>
                        <a:t>원 </a:t>
                      </a:r>
                      <a:r>
                        <a:rPr lang="en-US" altLang="ko-KR" sz="800" b="1" kern="0" spc="-50" dirty="0">
                          <a:solidFill>
                            <a:schemeClr val="tx2"/>
                          </a:solidFill>
                          <a:latin typeface="+mn-ea"/>
                          <a:ea typeface="+mn-ea"/>
                          <a:cs typeface="+mn-cs"/>
                        </a:rPr>
                        <a:t>/ </a:t>
                      </a:r>
                      <a:r>
                        <a:rPr lang="ko-KR" altLang="en-US" sz="800" b="1" kern="0" spc="-50" dirty="0">
                          <a:solidFill>
                            <a:schemeClr val="tx2"/>
                          </a:solidFill>
                          <a:latin typeface="+mn-ea"/>
                          <a:ea typeface="+mn-ea"/>
                          <a:cs typeface="+mn-cs"/>
                        </a:rPr>
                        <a:t>부스</a:t>
                      </a:r>
                      <a:endParaRPr lang="en-US" altLang="ko-KR" sz="800" b="1" kern="0" spc="-50" dirty="0">
                        <a:solidFill>
                          <a:schemeClr val="tx2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685800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800" b="1" kern="0" spc="-50" dirty="0">
                          <a:solidFill>
                            <a:schemeClr val="tx2"/>
                          </a:solidFill>
                          <a:latin typeface="+mn-ea"/>
                          <a:ea typeface="+mn-ea"/>
                          <a:cs typeface="+mn-cs"/>
                        </a:rPr>
                        <a:t>원</a:t>
                      </a:r>
                      <a:endParaRPr lang="en-US" altLang="ko-KR" sz="800" b="1" kern="0" spc="-50" dirty="0">
                        <a:solidFill>
                          <a:schemeClr val="tx2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indent="0" algn="l" defTabSz="685800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altLang="ko-KR" sz="800" kern="0" spc="-50" dirty="0">
                        <a:solidFill>
                          <a:schemeClr val="tx2"/>
                        </a:solidFill>
                        <a:latin typeface="a와이드2" panose="02020600000000000000" pitchFamily="18" charset="-127"/>
                        <a:ea typeface="a와이드2" panose="02020600000000000000" pitchFamily="18" charset="-127"/>
                        <a:cs typeface="+mn-cs"/>
                      </a:endParaRP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22701489"/>
                  </a:ext>
                </a:extLst>
              </a:tr>
              <a:tr h="256486">
                <a:tc>
                  <a:txBody>
                    <a:bodyPr/>
                    <a:lstStyle/>
                    <a:p>
                      <a:pPr marL="0" marR="0" indent="0" algn="ctr" defTabSz="685800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800" b="1" kern="0" spc="-50" dirty="0">
                          <a:solidFill>
                            <a:schemeClr val="tx2"/>
                          </a:solidFill>
                          <a:latin typeface="+mn-ea"/>
                          <a:ea typeface="+mn-ea"/>
                          <a:cs typeface="+mn-cs"/>
                        </a:rPr>
                        <a:t>프리미엄부스 </a:t>
                      </a:r>
                      <a:r>
                        <a:rPr lang="en-US" altLang="ko-KR" sz="800" b="1" kern="0" spc="-50" dirty="0">
                          <a:solidFill>
                            <a:schemeClr val="tx2"/>
                          </a:solidFill>
                          <a:latin typeface="+mn-ea"/>
                          <a:ea typeface="+mn-ea"/>
                          <a:cs typeface="+mn-cs"/>
                        </a:rPr>
                        <a:t>B</a:t>
                      </a: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800" b="1" kern="0" spc="-50" dirty="0">
                          <a:solidFill>
                            <a:schemeClr val="tx2"/>
                          </a:solidFill>
                          <a:latin typeface="+mn-ea"/>
                          <a:ea typeface="+mn-ea"/>
                          <a:cs typeface="+mn-cs"/>
                        </a:rPr>
                        <a:t>4</a:t>
                      </a:r>
                      <a:r>
                        <a:rPr lang="ko-KR" altLang="en-US" sz="800" b="1" kern="0" spc="-50" dirty="0">
                          <a:solidFill>
                            <a:schemeClr val="tx2"/>
                          </a:solidFill>
                          <a:latin typeface="+mn-ea"/>
                          <a:ea typeface="+mn-ea"/>
                          <a:cs typeface="+mn-cs"/>
                        </a:rPr>
                        <a:t>부스 </a:t>
                      </a:r>
                      <a:r>
                        <a:rPr lang="en-US" altLang="ko-KR" sz="800" b="1" kern="0" spc="-50" dirty="0">
                          <a:solidFill>
                            <a:schemeClr val="tx2"/>
                          </a:solidFill>
                          <a:latin typeface="+mn-ea"/>
                          <a:ea typeface="+mn-ea"/>
                          <a:cs typeface="+mn-cs"/>
                        </a:rPr>
                        <a:t>(6m x 6m)</a:t>
                      </a: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685800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800" b="1" kern="0" spc="-50" dirty="0">
                          <a:solidFill>
                            <a:schemeClr val="tx2"/>
                          </a:solidFill>
                          <a:latin typeface="+mn-ea"/>
                          <a:ea typeface="+mn-ea"/>
                          <a:cs typeface="+mn-cs"/>
                        </a:rPr>
                        <a:t>12,000,000</a:t>
                      </a:r>
                      <a:r>
                        <a:rPr lang="ko-KR" altLang="en-US" sz="800" b="1" kern="0" spc="-50" dirty="0">
                          <a:solidFill>
                            <a:schemeClr val="tx2"/>
                          </a:solidFill>
                          <a:latin typeface="+mn-ea"/>
                          <a:ea typeface="+mn-ea"/>
                          <a:cs typeface="+mn-cs"/>
                        </a:rPr>
                        <a:t>원 </a:t>
                      </a:r>
                      <a:r>
                        <a:rPr lang="en-US" altLang="ko-KR" sz="800" b="1" kern="0" spc="-50" dirty="0">
                          <a:solidFill>
                            <a:schemeClr val="tx2"/>
                          </a:solidFill>
                          <a:latin typeface="+mn-ea"/>
                          <a:ea typeface="+mn-ea"/>
                          <a:cs typeface="+mn-cs"/>
                        </a:rPr>
                        <a:t>/ </a:t>
                      </a:r>
                      <a:r>
                        <a:rPr lang="ko-KR" altLang="en-US" sz="800" b="1" kern="0" spc="-50" dirty="0">
                          <a:solidFill>
                            <a:schemeClr val="tx2"/>
                          </a:solidFill>
                          <a:latin typeface="+mn-ea"/>
                          <a:ea typeface="+mn-ea"/>
                          <a:cs typeface="+mn-cs"/>
                        </a:rPr>
                        <a:t>부스</a:t>
                      </a:r>
                      <a:endParaRPr lang="en-US" altLang="ko-KR" sz="800" b="1" kern="0" spc="-50" dirty="0">
                        <a:solidFill>
                          <a:schemeClr val="tx2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685800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800" b="1" kern="0" spc="-50" dirty="0">
                          <a:solidFill>
                            <a:schemeClr val="tx2"/>
                          </a:solidFill>
                          <a:latin typeface="+mn-ea"/>
                          <a:ea typeface="+mn-ea"/>
                          <a:cs typeface="+mn-cs"/>
                        </a:rPr>
                        <a:t>원</a:t>
                      </a:r>
                      <a:endParaRPr lang="en-US" altLang="ko-KR" sz="800" b="1" kern="0" spc="-50" dirty="0">
                        <a:solidFill>
                          <a:schemeClr val="tx2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indent="0" algn="l" defTabSz="685800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altLang="ko-KR" sz="800" kern="0" spc="-50" dirty="0">
                        <a:solidFill>
                          <a:schemeClr val="tx2"/>
                        </a:solidFill>
                        <a:latin typeface="a와이드2" panose="02020600000000000000" pitchFamily="18" charset="-127"/>
                        <a:ea typeface="a와이드2" panose="02020600000000000000" pitchFamily="18" charset="-127"/>
                        <a:cs typeface="+mn-cs"/>
                      </a:endParaRP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19891766"/>
                  </a:ext>
                </a:extLst>
              </a:tr>
              <a:tr h="256486">
                <a:tc>
                  <a:txBody>
                    <a:bodyPr/>
                    <a:lstStyle/>
                    <a:p>
                      <a:pPr marL="0" marR="0" indent="0" algn="ctr" defTabSz="685800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800" b="1" kern="0" spc="-50" dirty="0">
                          <a:solidFill>
                            <a:schemeClr val="tx2"/>
                          </a:solidFill>
                          <a:latin typeface="+mn-ea"/>
                          <a:ea typeface="+mn-ea"/>
                          <a:cs typeface="+mn-cs"/>
                        </a:rPr>
                        <a:t>LED</a:t>
                      </a:r>
                      <a:r>
                        <a:rPr lang="ko-KR" altLang="en-US" sz="800" b="1" kern="0" spc="-50" dirty="0">
                          <a:solidFill>
                            <a:schemeClr val="tx2"/>
                          </a:solidFill>
                          <a:latin typeface="+mn-ea"/>
                          <a:ea typeface="+mn-ea"/>
                          <a:cs typeface="+mn-cs"/>
                        </a:rPr>
                        <a:t> 부스</a:t>
                      </a:r>
                      <a:endParaRPr lang="en-US" altLang="ko-KR" sz="800" b="1" kern="0" spc="-50" dirty="0">
                        <a:solidFill>
                          <a:schemeClr val="tx2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800" b="1" kern="0" spc="-50" dirty="0">
                          <a:solidFill>
                            <a:schemeClr val="tx2"/>
                          </a:solidFill>
                          <a:latin typeface="+mn-ea"/>
                          <a:ea typeface="+mn-ea"/>
                          <a:cs typeface="+mn-cs"/>
                        </a:rPr>
                        <a:t>2.5</a:t>
                      </a:r>
                      <a:r>
                        <a:rPr lang="ko-KR" altLang="en-US" sz="800" b="1" kern="0" spc="-50" dirty="0">
                          <a:solidFill>
                            <a:schemeClr val="tx2"/>
                          </a:solidFill>
                          <a:latin typeface="+mn-ea"/>
                          <a:ea typeface="+mn-ea"/>
                          <a:cs typeface="+mn-cs"/>
                        </a:rPr>
                        <a:t>부스 </a:t>
                      </a:r>
                      <a:r>
                        <a:rPr lang="en-US" altLang="ko-KR" sz="800" b="1" kern="0" spc="-50" dirty="0">
                          <a:solidFill>
                            <a:schemeClr val="tx2"/>
                          </a:solidFill>
                          <a:latin typeface="+mn-ea"/>
                          <a:ea typeface="+mn-ea"/>
                          <a:cs typeface="+mn-cs"/>
                        </a:rPr>
                        <a:t>(6m x 4m)</a:t>
                      </a: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685800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800" b="1" kern="0" spc="-50" dirty="0">
                          <a:solidFill>
                            <a:schemeClr val="tx2"/>
                          </a:solidFill>
                          <a:latin typeface="+mn-ea"/>
                          <a:ea typeface="+mn-ea"/>
                          <a:cs typeface="+mn-cs"/>
                        </a:rPr>
                        <a:t>12,000,000</a:t>
                      </a:r>
                      <a:r>
                        <a:rPr lang="ko-KR" altLang="en-US" sz="800" b="1" kern="0" spc="-50" dirty="0">
                          <a:solidFill>
                            <a:schemeClr val="tx2"/>
                          </a:solidFill>
                          <a:latin typeface="+mn-ea"/>
                          <a:ea typeface="+mn-ea"/>
                          <a:cs typeface="+mn-cs"/>
                        </a:rPr>
                        <a:t>원 </a:t>
                      </a:r>
                      <a:r>
                        <a:rPr lang="en-US" altLang="ko-KR" sz="800" b="1" kern="0" spc="-50" dirty="0">
                          <a:solidFill>
                            <a:schemeClr val="tx2"/>
                          </a:solidFill>
                          <a:latin typeface="+mn-ea"/>
                          <a:ea typeface="+mn-ea"/>
                          <a:cs typeface="+mn-cs"/>
                        </a:rPr>
                        <a:t>/ </a:t>
                      </a:r>
                      <a:r>
                        <a:rPr lang="ko-KR" altLang="en-US" sz="800" b="1" kern="0" spc="-50" dirty="0">
                          <a:solidFill>
                            <a:schemeClr val="tx2"/>
                          </a:solidFill>
                          <a:latin typeface="+mn-ea"/>
                          <a:ea typeface="+mn-ea"/>
                          <a:cs typeface="+mn-cs"/>
                        </a:rPr>
                        <a:t>부스</a:t>
                      </a:r>
                      <a:endParaRPr lang="en-US" altLang="ko-KR" sz="800" b="1" kern="0" spc="-50" dirty="0">
                        <a:solidFill>
                          <a:schemeClr val="tx2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685800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800" b="1" kern="0" spc="-50" dirty="0">
                          <a:solidFill>
                            <a:schemeClr val="tx2"/>
                          </a:solidFill>
                          <a:latin typeface="+mn-ea"/>
                          <a:ea typeface="+mn-ea"/>
                          <a:cs typeface="+mn-cs"/>
                        </a:rPr>
                        <a:t>원</a:t>
                      </a:r>
                      <a:endParaRPr lang="en-US" altLang="ko-KR" sz="800" b="1" kern="0" spc="-50" dirty="0">
                        <a:solidFill>
                          <a:schemeClr val="tx2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indent="0" algn="l" defTabSz="685800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altLang="ko-KR" sz="800" kern="0" spc="-50" dirty="0">
                        <a:solidFill>
                          <a:schemeClr val="tx2"/>
                        </a:solidFill>
                        <a:latin typeface="a와이드2" panose="02020600000000000000" pitchFamily="18" charset="-127"/>
                        <a:ea typeface="a와이드2" panose="02020600000000000000" pitchFamily="18" charset="-127"/>
                        <a:cs typeface="+mn-cs"/>
                      </a:endParaRP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3957845"/>
                  </a:ext>
                </a:extLst>
              </a:tr>
              <a:tr h="256486">
                <a:tc gridSpan="3">
                  <a:txBody>
                    <a:bodyPr/>
                    <a:lstStyle/>
                    <a:p>
                      <a:pPr marL="0" marR="0" indent="0" algn="ctr" defTabSz="685800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800" b="1" kern="0" spc="-50" dirty="0">
                          <a:solidFill>
                            <a:schemeClr val="tx2"/>
                          </a:solidFill>
                          <a:latin typeface="+mn-ea"/>
                          <a:ea typeface="+mn-ea"/>
                          <a:cs typeface="+mn-cs"/>
                        </a:rPr>
                        <a:t>부가세</a:t>
                      </a:r>
                      <a:r>
                        <a:rPr lang="en-US" altLang="ko-KR" sz="800" b="1" kern="0" spc="-50" dirty="0">
                          <a:solidFill>
                            <a:schemeClr val="tx2"/>
                          </a:solidFill>
                          <a:latin typeface="+mn-ea"/>
                          <a:ea typeface="+mn-ea"/>
                          <a:cs typeface="+mn-cs"/>
                        </a:rPr>
                        <a:t>(10%)</a:t>
                      </a: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685800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altLang="ko-KR" sz="800" kern="0" spc="-50" dirty="0">
                        <a:solidFill>
                          <a:schemeClr val="tx2"/>
                        </a:solidFill>
                        <a:latin typeface="a와이드2" panose="02020600000000000000" pitchFamily="18" charset="-127"/>
                        <a:ea typeface="a와이드2" panose="02020600000000000000" pitchFamily="18" charset="-127"/>
                        <a:cs typeface="+mn-cs"/>
                      </a:endParaRP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l" defTabSz="685800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altLang="ko-KR" sz="800" kern="0" spc="-50" dirty="0">
                        <a:solidFill>
                          <a:schemeClr val="tx2"/>
                        </a:solidFill>
                        <a:latin typeface="a와이드2" panose="02020600000000000000" pitchFamily="18" charset="-127"/>
                        <a:ea typeface="a와이드2" panose="02020600000000000000" pitchFamily="18" charset="-127"/>
                        <a:cs typeface="+mn-cs"/>
                      </a:endParaRP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685800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800" b="1" kern="0" spc="-50" dirty="0">
                          <a:solidFill>
                            <a:schemeClr val="tx2"/>
                          </a:solidFill>
                          <a:latin typeface="+mn-ea"/>
                          <a:ea typeface="+mn-ea"/>
                          <a:cs typeface="+mn-cs"/>
                        </a:rPr>
                        <a:t>원</a:t>
                      </a:r>
                      <a:endParaRPr lang="en-US" altLang="ko-KR" sz="800" b="1" kern="0" spc="-50" dirty="0">
                        <a:solidFill>
                          <a:schemeClr val="tx2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indent="0" algn="l" defTabSz="685800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altLang="ko-KR" sz="800" kern="0" spc="-50" dirty="0">
                        <a:solidFill>
                          <a:schemeClr val="tx2"/>
                        </a:solidFill>
                        <a:latin typeface="a와이드2" panose="02020600000000000000" pitchFamily="18" charset="-127"/>
                        <a:ea typeface="a와이드2" panose="02020600000000000000" pitchFamily="18" charset="-127"/>
                        <a:cs typeface="+mn-cs"/>
                      </a:endParaRP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46014451"/>
                  </a:ext>
                </a:extLst>
              </a:tr>
              <a:tr h="256486">
                <a:tc gridSpan="3">
                  <a:txBody>
                    <a:bodyPr/>
                    <a:lstStyle/>
                    <a:p>
                      <a:pPr marL="0" marR="0" indent="0" algn="ctr" defTabSz="685800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800" b="1" kern="0" spc="-50" dirty="0">
                          <a:solidFill>
                            <a:schemeClr val="tx2"/>
                          </a:solidFill>
                          <a:latin typeface="+mn-ea"/>
                          <a:ea typeface="+mn-ea"/>
                          <a:cs typeface="+mn-cs"/>
                        </a:rPr>
                        <a:t>합계</a:t>
                      </a:r>
                      <a:endParaRPr lang="en-US" altLang="ko-KR" sz="800" b="1" kern="0" spc="-50" dirty="0">
                        <a:solidFill>
                          <a:schemeClr val="tx2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685800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altLang="ko-KR" sz="800" kern="0" spc="-50" dirty="0">
                        <a:solidFill>
                          <a:schemeClr val="tx2"/>
                        </a:solidFill>
                        <a:latin typeface="a와이드2" panose="02020600000000000000" pitchFamily="18" charset="-127"/>
                        <a:ea typeface="a와이드2" panose="02020600000000000000" pitchFamily="18" charset="-127"/>
                        <a:cs typeface="+mn-cs"/>
                      </a:endParaRP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l" defTabSz="685800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altLang="ko-KR" sz="800" kern="0" spc="-50" dirty="0">
                        <a:solidFill>
                          <a:schemeClr val="tx2"/>
                        </a:solidFill>
                        <a:latin typeface="a와이드2" panose="02020600000000000000" pitchFamily="18" charset="-127"/>
                        <a:ea typeface="a와이드2" panose="02020600000000000000" pitchFamily="18" charset="-127"/>
                        <a:cs typeface="+mn-cs"/>
                      </a:endParaRP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685800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800" b="1" kern="0" spc="-50" dirty="0">
                          <a:solidFill>
                            <a:schemeClr val="tx2"/>
                          </a:solidFill>
                          <a:latin typeface="+mn-ea"/>
                          <a:ea typeface="+mn-ea"/>
                          <a:cs typeface="+mn-cs"/>
                        </a:rPr>
                        <a:t>원</a:t>
                      </a:r>
                      <a:endParaRPr lang="en-US" altLang="ko-KR" sz="800" b="1" kern="0" spc="-50" dirty="0">
                        <a:solidFill>
                          <a:schemeClr val="tx2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indent="0" algn="l" defTabSz="685800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altLang="ko-KR" sz="800" kern="0" spc="-50" dirty="0">
                        <a:solidFill>
                          <a:schemeClr val="tx2"/>
                        </a:solidFill>
                        <a:latin typeface="a와이드2" panose="02020600000000000000" pitchFamily="18" charset="-127"/>
                        <a:ea typeface="a와이드2" panose="02020600000000000000" pitchFamily="18" charset="-127"/>
                        <a:cs typeface="+mn-cs"/>
                      </a:endParaRP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0591202"/>
                  </a:ext>
                </a:extLst>
              </a:tr>
            </a:tbl>
          </a:graphicData>
        </a:graphic>
      </p:graphicFrame>
      <p:grpSp>
        <p:nvGrpSpPr>
          <p:cNvPr id="22" name="그룹 21">
            <a:extLst>
              <a:ext uri="{FF2B5EF4-FFF2-40B4-BE49-F238E27FC236}">
                <a16:creationId xmlns:a16="http://schemas.microsoft.com/office/drawing/2014/main" id="{6960F857-5CB0-52B7-13DE-4AA6F2A16EFB}"/>
              </a:ext>
            </a:extLst>
          </p:cNvPr>
          <p:cNvGrpSpPr/>
          <p:nvPr/>
        </p:nvGrpSpPr>
        <p:grpSpPr>
          <a:xfrm>
            <a:off x="2307301" y="8889835"/>
            <a:ext cx="2243399" cy="306431"/>
            <a:chOff x="2197234" y="8457977"/>
            <a:chExt cx="2243399" cy="306431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3E3A017-A087-6621-2EBE-3F2F7B3EA8A2}"/>
                </a:ext>
              </a:extLst>
            </p:cNvPr>
            <p:cNvSpPr txBox="1"/>
            <p:nvPr/>
          </p:nvSpPr>
          <p:spPr>
            <a:xfrm>
              <a:off x="2197234" y="8457977"/>
              <a:ext cx="902214" cy="3064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72720" marR="0" lvl="0" indent="-172720" algn="ctr" defTabSz="457200" rtl="0" eaLnBrk="1" fontAlgn="base" latinLnBrk="1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050" b="1" i="0" u="none" strike="noStrike" kern="0" cap="none" spc="-50" normalizeH="0" baseline="0" noProof="0" dirty="0">
                  <a:ln>
                    <a:noFill/>
                  </a:ln>
                  <a:solidFill>
                    <a:srgbClr val="0E2841"/>
                  </a:solidFill>
                  <a:effectLst/>
                  <a:uLnTx/>
                  <a:uFillTx/>
                  <a:latin typeface="+mn-ea"/>
                  <a:cs typeface="+mn-cs"/>
                </a:rPr>
                <a:t>2024</a:t>
              </a:r>
              <a:r>
                <a:rPr kumimoji="0" lang="ko-KR" altLang="en-US" sz="1050" b="1" i="0" u="none" strike="noStrike" kern="0" cap="none" spc="-50" normalizeH="0" baseline="0" noProof="0" dirty="0">
                  <a:ln>
                    <a:noFill/>
                  </a:ln>
                  <a:solidFill>
                    <a:srgbClr val="0E2841"/>
                  </a:solidFill>
                  <a:effectLst/>
                  <a:uLnTx/>
                  <a:uFillTx/>
                  <a:latin typeface="+mn-ea"/>
                  <a:cs typeface="+mn-cs"/>
                </a:rPr>
                <a:t>년 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68E1E2A-2938-1598-CA32-FA36A12567D3}"/>
                </a:ext>
              </a:extLst>
            </p:cNvPr>
            <p:cNvSpPr txBox="1"/>
            <p:nvPr/>
          </p:nvSpPr>
          <p:spPr>
            <a:xfrm>
              <a:off x="2957647" y="8457977"/>
              <a:ext cx="902214" cy="3064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72720" marR="0" lvl="0" indent="-172720" algn="ctr" defTabSz="457200" rtl="0" eaLnBrk="1" fontAlgn="base" latinLnBrk="1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1050" b="1" i="0" u="none" strike="noStrike" kern="0" cap="none" spc="-50" normalizeH="0" baseline="0" noProof="0" dirty="0">
                  <a:ln>
                    <a:noFill/>
                  </a:ln>
                  <a:solidFill>
                    <a:srgbClr val="0E2841"/>
                  </a:solidFill>
                  <a:effectLst/>
                  <a:uLnTx/>
                  <a:uFillTx/>
                  <a:latin typeface="+mn-ea"/>
                  <a:cs typeface="+mn-cs"/>
                </a:rPr>
                <a:t>월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10AB300-613C-8322-ECC6-14E111529AB5}"/>
                </a:ext>
              </a:extLst>
            </p:cNvPr>
            <p:cNvSpPr txBox="1"/>
            <p:nvPr/>
          </p:nvSpPr>
          <p:spPr>
            <a:xfrm>
              <a:off x="3538419" y="8457977"/>
              <a:ext cx="902214" cy="3064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72720" marR="0" lvl="0" indent="-172720" algn="ctr" defTabSz="457200" rtl="0" eaLnBrk="1" fontAlgn="base" latinLnBrk="1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1050" b="1" i="0" u="none" strike="noStrike" kern="0" cap="none" spc="-50" normalizeH="0" baseline="0" noProof="0" dirty="0">
                  <a:ln>
                    <a:noFill/>
                  </a:ln>
                  <a:solidFill>
                    <a:srgbClr val="0E2841"/>
                  </a:solidFill>
                  <a:effectLst/>
                  <a:uLnTx/>
                  <a:uFillTx/>
                  <a:latin typeface="+mn-ea"/>
                  <a:cs typeface="+mn-cs"/>
                </a:rPr>
                <a:t>일</a:t>
              </a: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8873523A-FADA-98DD-4553-DF7AE56C4D9B}"/>
              </a:ext>
            </a:extLst>
          </p:cNvPr>
          <p:cNvSpPr txBox="1"/>
          <p:nvPr/>
        </p:nvSpPr>
        <p:spPr>
          <a:xfrm>
            <a:off x="3867107" y="9109977"/>
            <a:ext cx="902214" cy="3064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2720" marR="0" lvl="0" indent="-172720" algn="r" defTabSz="457200" rtl="0" eaLnBrk="1" fontAlgn="base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050" b="1" i="0" u="none" strike="noStrike" kern="0" cap="none" spc="-50" normalizeH="0" baseline="0" noProof="0" dirty="0">
                <a:ln>
                  <a:noFill/>
                </a:ln>
                <a:solidFill>
                  <a:srgbClr val="0E2841"/>
                </a:solidFill>
                <a:effectLst/>
                <a:uLnTx/>
                <a:uFillTx/>
                <a:latin typeface="+mn-ea"/>
                <a:cs typeface="+mn-cs"/>
              </a:rPr>
              <a:t>회사명 </a:t>
            </a:r>
            <a:r>
              <a:rPr kumimoji="0" lang="en-US" altLang="ko-KR" sz="1050" b="1" i="0" u="none" strike="noStrike" kern="0" cap="none" spc="-50" normalizeH="0" baseline="0" noProof="0" dirty="0">
                <a:ln>
                  <a:noFill/>
                </a:ln>
                <a:solidFill>
                  <a:srgbClr val="0E2841"/>
                </a:solidFill>
                <a:effectLst/>
                <a:uLnTx/>
                <a:uFillTx/>
                <a:latin typeface="+mn-ea"/>
                <a:cs typeface="+mn-cs"/>
              </a:rPr>
              <a:t>:</a:t>
            </a:r>
            <a:endParaRPr kumimoji="0" lang="ko-KR" altLang="en-US" sz="1050" b="1" i="0" u="none" strike="noStrike" kern="0" cap="none" spc="-50" normalizeH="0" baseline="0" noProof="0" dirty="0">
              <a:ln>
                <a:noFill/>
              </a:ln>
              <a:solidFill>
                <a:srgbClr val="0E2841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E973A16-0558-3B89-9EED-609E4F768D50}"/>
              </a:ext>
            </a:extLst>
          </p:cNvPr>
          <p:cNvSpPr txBox="1"/>
          <p:nvPr/>
        </p:nvSpPr>
        <p:spPr>
          <a:xfrm>
            <a:off x="3867107" y="9326131"/>
            <a:ext cx="902214" cy="3064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2720" marR="0" lvl="0" indent="-172720" algn="r" defTabSz="457200" rtl="0" eaLnBrk="1" fontAlgn="base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050" b="1" i="0" u="none" strike="noStrike" kern="0" cap="none" spc="-50" normalizeH="0" baseline="0" noProof="0">
                <a:ln>
                  <a:noFill/>
                </a:ln>
                <a:solidFill>
                  <a:srgbClr val="0E2841"/>
                </a:solidFill>
                <a:effectLst/>
                <a:uLnTx/>
                <a:uFillTx/>
                <a:latin typeface="+mn-ea"/>
                <a:cs typeface="+mn-cs"/>
              </a:rPr>
              <a:t>담당자 </a:t>
            </a:r>
            <a:r>
              <a:rPr kumimoji="0" lang="en-US" altLang="ko-KR" sz="1050" b="1" i="0" u="none" strike="noStrike" kern="0" cap="none" spc="-50" normalizeH="0" baseline="0" noProof="0" dirty="0">
                <a:ln>
                  <a:noFill/>
                </a:ln>
                <a:solidFill>
                  <a:srgbClr val="0E2841"/>
                </a:solidFill>
                <a:effectLst/>
                <a:uLnTx/>
                <a:uFillTx/>
                <a:latin typeface="+mn-ea"/>
                <a:cs typeface="+mn-cs"/>
              </a:rPr>
              <a:t>:</a:t>
            </a:r>
            <a:endParaRPr kumimoji="0" lang="ko-KR" altLang="en-US" sz="1050" b="1" i="0" u="none" strike="noStrike" kern="0" cap="none" spc="-50" normalizeH="0" baseline="0" noProof="0" dirty="0">
              <a:ln>
                <a:noFill/>
              </a:ln>
              <a:solidFill>
                <a:srgbClr val="0E2841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85D10B2-F0A1-FED8-07AB-020CA4B19E85}"/>
              </a:ext>
            </a:extLst>
          </p:cNvPr>
          <p:cNvSpPr txBox="1"/>
          <p:nvPr/>
        </p:nvSpPr>
        <p:spPr>
          <a:xfrm>
            <a:off x="5561606" y="9326131"/>
            <a:ext cx="902214" cy="3064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2720" marR="0" lvl="0" indent="-172720" algn="ctr" defTabSz="457200" rtl="0" eaLnBrk="1" fontAlgn="base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50" b="1" i="0" u="none" strike="noStrike" kern="0" cap="none" spc="-50" normalizeH="0" baseline="0" noProof="0" dirty="0">
                <a:ln>
                  <a:noFill/>
                </a:ln>
                <a:solidFill>
                  <a:srgbClr val="0E2841"/>
                </a:solidFill>
                <a:effectLst/>
                <a:uLnTx/>
                <a:uFillTx/>
                <a:latin typeface="+mn-ea"/>
                <a:cs typeface="+mn-cs"/>
              </a:rPr>
              <a:t>(</a:t>
            </a:r>
            <a:r>
              <a:rPr kumimoji="0" lang="ko-KR" altLang="en-US" sz="1050" b="1" i="0" u="none" strike="noStrike" kern="0" cap="none" spc="-50" normalizeH="0" baseline="0" noProof="0" dirty="0">
                <a:ln>
                  <a:noFill/>
                </a:ln>
                <a:solidFill>
                  <a:srgbClr val="0E2841"/>
                </a:solidFill>
                <a:effectLst/>
                <a:uLnTx/>
                <a:uFillTx/>
                <a:latin typeface="+mn-ea"/>
                <a:cs typeface="+mn-cs"/>
              </a:rPr>
              <a:t>인</a:t>
            </a:r>
            <a:r>
              <a:rPr kumimoji="0" lang="en-US" altLang="ko-KR" sz="1050" b="1" i="0" u="none" strike="noStrike" kern="0" cap="none" spc="-50" normalizeH="0" baseline="0" noProof="0" dirty="0">
                <a:ln>
                  <a:noFill/>
                </a:ln>
                <a:solidFill>
                  <a:srgbClr val="0E2841"/>
                </a:solidFill>
                <a:effectLst/>
                <a:uLnTx/>
                <a:uFillTx/>
                <a:latin typeface="+mn-ea"/>
                <a:cs typeface="+mn-cs"/>
              </a:rPr>
              <a:t>)</a:t>
            </a:r>
            <a:endParaRPr kumimoji="0" lang="ko-KR" altLang="en-US" sz="1050" b="1" i="0" u="none" strike="noStrike" kern="0" cap="none" spc="-50" normalizeH="0" baseline="0" noProof="0" dirty="0">
              <a:ln>
                <a:noFill/>
              </a:ln>
              <a:solidFill>
                <a:srgbClr val="0E2841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1AA5C6A-7C73-8D2B-268D-4AD58EAEA087}"/>
              </a:ext>
            </a:extLst>
          </p:cNvPr>
          <p:cNvSpPr txBox="1"/>
          <p:nvPr/>
        </p:nvSpPr>
        <p:spPr>
          <a:xfrm>
            <a:off x="670070" y="8040777"/>
            <a:ext cx="5517857" cy="4401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2720" marR="0" lvl="0" indent="-172720" algn="just" defTabSz="457200" rtl="0" eaLnBrk="1" fontAlgn="base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800" b="1" i="0" u="none" strike="noStrike" kern="0" cap="none" spc="-50" normalizeH="0" baseline="0" noProof="0" dirty="0">
                <a:ln>
                  <a:noFill/>
                </a:ln>
                <a:solidFill>
                  <a:srgbClr val="0E2841"/>
                </a:solidFill>
                <a:effectLst/>
                <a:uLnTx/>
                <a:uFillTx/>
                <a:latin typeface="+mn-ea"/>
                <a:cs typeface="+mn-cs"/>
              </a:rPr>
              <a:t>※ ‘</a:t>
            </a:r>
            <a:r>
              <a:rPr kumimoji="0" lang="ko-KR" altLang="en-US" sz="800" b="1" i="0" u="none" strike="noStrike" kern="0" cap="none" spc="-50" normalizeH="0" baseline="0" noProof="0" dirty="0">
                <a:ln>
                  <a:noFill/>
                </a:ln>
                <a:solidFill>
                  <a:srgbClr val="0E2841"/>
                </a:solidFill>
                <a:effectLst/>
                <a:uLnTx/>
                <a:uFillTx/>
                <a:latin typeface="+mn-ea"/>
                <a:cs typeface="+mn-cs"/>
              </a:rPr>
              <a:t>부스참가신청서</a:t>
            </a:r>
            <a:r>
              <a:rPr kumimoji="0" lang="en-US" altLang="ko-KR" sz="800" b="1" i="0" u="none" strike="noStrike" kern="0" cap="none" spc="-50" normalizeH="0" baseline="0" noProof="0" dirty="0">
                <a:ln>
                  <a:noFill/>
                </a:ln>
                <a:solidFill>
                  <a:srgbClr val="0E2841"/>
                </a:solidFill>
                <a:effectLst/>
                <a:uLnTx/>
                <a:uFillTx/>
                <a:latin typeface="+mn-ea"/>
                <a:cs typeface="+mn-cs"/>
              </a:rPr>
              <a:t>’</a:t>
            </a:r>
            <a:r>
              <a:rPr kumimoji="0" lang="ko-KR" altLang="en-US" sz="800" b="1" i="0" u="none" strike="noStrike" kern="0" cap="none" spc="-50" normalizeH="0" baseline="0" noProof="0" dirty="0">
                <a:ln>
                  <a:noFill/>
                </a:ln>
                <a:solidFill>
                  <a:srgbClr val="0E2841"/>
                </a:solidFill>
                <a:effectLst/>
                <a:uLnTx/>
                <a:uFillTx/>
                <a:latin typeface="+mn-ea"/>
                <a:cs typeface="+mn-cs"/>
              </a:rPr>
              <a:t>와 </a:t>
            </a:r>
            <a:r>
              <a:rPr kumimoji="0" lang="en-US" altLang="ko-KR" sz="800" b="1" i="0" u="none" strike="noStrike" kern="0" cap="none" spc="-50" normalizeH="0" baseline="0" noProof="0" dirty="0">
                <a:ln>
                  <a:noFill/>
                </a:ln>
                <a:solidFill>
                  <a:srgbClr val="0E2841"/>
                </a:solidFill>
                <a:effectLst/>
                <a:uLnTx/>
                <a:uFillTx/>
                <a:latin typeface="+mn-ea"/>
                <a:cs typeface="+mn-cs"/>
              </a:rPr>
              <a:t>‘</a:t>
            </a:r>
            <a:r>
              <a:rPr kumimoji="0" lang="ko-KR" altLang="en-US" sz="800" b="1" i="0" u="none" strike="noStrike" kern="0" cap="none" spc="-50" normalizeH="0" baseline="0" noProof="0" dirty="0">
                <a:ln>
                  <a:noFill/>
                </a:ln>
                <a:solidFill>
                  <a:srgbClr val="0E2841"/>
                </a:solidFill>
                <a:effectLst/>
                <a:uLnTx/>
                <a:uFillTx/>
                <a:latin typeface="+mn-ea"/>
                <a:cs typeface="+mn-cs"/>
              </a:rPr>
              <a:t>사업자등록증</a:t>
            </a:r>
            <a:r>
              <a:rPr lang="en-US" altLang="ko-KR" sz="800" b="1" kern="0" spc="-50" dirty="0">
                <a:solidFill>
                  <a:srgbClr val="0E2841"/>
                </a:solidFill>
                <a:latin typeface="+mn-ea"/>
              </a:rPr>
              <a:t>’</a:t>
            </a:r>
            <a:r>
              <a:rPr lang="ko-KR" altLang="en-US" sz="800" b="1" kern="0" spc="-50" dirty="0">
                <a:solidFill>
                  <a:srgbClr val="0E2841"/>
                </a:solidFill>
                <a:latin typeface="+mn-ea"/>
              </a:rPr>
              <a:t>을 이메일 또는 팩스로 제출 후</a:t>
            </a:r>
            <a:r>
              <a:rPr lang="en-US" altLang="ko-KR" sz="800" b="1" kern="0" spc="-50" dirty="0">
                <a:solidFill>
                  <a:srgbClr val="0E2841"/>
                </a:solidFill>
                <a:latin typeface="+mn-ea"/>
              </a:rPr>
              <a:t>, </a:t>
            </a:r>
            <a:r>
              <a:rPr lang="ko-KR" altLang="en-US" sz="800" b="1" kern="0" spc="-50" dirty="0">
                <a:solidFill>
                  <a:srgbClr val="0E2841"/>
                </a:solidFill>
                <a:latin typeface="+mn-ea"/>
              </a:rPr>
              <a:t>반드시 하단 접수처로 확인 전화 부탁드립니다</a:t>
            </a:r>
            <a:r>
              <a:rPr lang="en-US" altLang="ko-KR" sz="800" b="1" kern="0" spc="-50" dirty="0">
                <a:solidFill>
                  <a:srgbClr val="0E2841"/>
                </a:solidFill>
                <a:latin typeface="+mn-ea"/>
              </a:rPr>
              <a:t>.</a:t>
            </a:r>
          </a:p>
          <a:p>
            <a:pPr marL="172720" marR="0" lvl="0" indent="-172720" algn="just" defTabSz="457200" rtl="0" eaLnBrk="1" fontAlgn="base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800" b="1" kern="0" spc="-50" dirty="0">
                <a:solidFill>
                  <a:srgbClr val="0E2841"/>
                </a:solidFill>
                <a:latin typeface="+mn-ea"/>
              </a:rPr>
              <a:t>※ </a:t>
            </a:r>
            <a:r>
              <a:rPr lang="ko-KR" altLang="en-US" sz="800" b="1" kern="0" spc="-50" dirty="0">
                <a:solidFill>
                  <a:srgbClr val="0E2841"/>
                </a:solidFill>
                <a:latin typeface="+mn-ea"/>
              </a:rPr>
              <a:t>참가비납부 계좌번호 </a:t>
            </a:r>
            <a:r>
              <a:rPr lang="en-US" altLang="ko-KR" sz="800" b="1" kern="0" spc="-50" dirty="0">
                <a:solidFill>
                  <a:srgbClr val="0E2841"/>
                </a:solidFill>
                <a:latin typeface="+mn-ea"/>
              </a:rPr>
              <a:t>: </a:t>
            </a:r>
            <a:r>
              <a:rPr lang="ko-KR" altLang="en-US" sz="800" b="1" kern="0" spc="-50" dirty="0">
                <a:solidFill>
                  <a:srgbClr val="0E2841"/>
                </a:solidFill>
                <a:latin typeface="+mn-ea"/>
              </a:rPr>
              <a:t>추후안내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BCFE2D1-B6A5-3D0C-32AD-8C37AEE542FA}"/>
              </a:ext>
            </a:extLst>
          </p:cNvPr>
          <p:cNvSpPr txBox="1"/>
          <p:nvPr/>
        </p:nvSpPr>
        <p:spPr>
          <a:xfrm>
            <a:off x="394179" y="8503857"/>
            <a:ext cx="60696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2720" marR="0" lvl="0" indent="-172720" algn="ctr" defTabSz="457200" rtl="0" eaLnBrk="1" fontAlgn="base" latinLnBrk="1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000" b="1" i="0" u="none" strike="noStrike" kern="0" cap="none" spc="-50" normalizeH="0" baseline="0" noProof="0" dirty="0">
                <a:ln>
                  <a:noFill/>
                </a:ln>
                <a:solidFill>
                  <a:srgbClr val="0E2841"/>
                </a:solidFill>
                <a:effectLst/>
                <a:uLnTx/>
                <a:uFillTx/>
                <a:latin typeface="+mn-ea"/>
                <a:cs typeface="+mn-cs"/>
              </a:rPr>
              <a:t>당사는 </a:t>
            </a:r>
            <a:r>
              <a:rPr lang="en-US" altLang="ko-KR" sz="1000" b="1" kern="0" spc="-50" dirty="0">
                <a:solidFill>
                  <a:srgbClr val="0E2841"/>
                </a:solidFill>
                <a:latin typeface="+mn-ea"/>
              </a:rPr>
              <a:t>‘2024 </a:t>
            </a:r>
            <a:r>
              <a:rPr lang="ko-KR" altLang="en-US" sz="1000" b="1" kern="0" spc="-50" dirty="0">
                <a:solidFill>
                  <a:srgbClr val="0E2841"/>
                </a:solidFill>
                <a:latin typeface="+mn-ea"/>
              </a:rPr>
              <a:t>대한민국 </a:t>
            </a:r>
            <a:r>
              <a:rPr lang="ko-KR" altLang="en-US" sz="1000" b="1" kern="0" spc="-50" dirty="0" err="1">
                <a:solidFill>
                  <a:srgbClr val="0E2841"/>
                </a:solidFill>
                <a:latin typeface="+mn-ea"/>
              </a:rPr>
              <a:t>드론박람회</a:t>
            </a:r>
            <a:r>
              <a:rPr lang="en-US" altLang="ko-KR" sz="1000" b="1" kern="0" spc="-50" dirty="0">
                <a:solidFill>
                  <a:srgbClr val="0E2841"/>
                </a:solidFill>
                <a:latin typeface="+mn-ea"/>
              </a:rPr>
              <a:t>’ </a:t>
            </a:r>
            <a:r>
              <a:rPr lang="ko-KR" altLang="en-US" sz="1000" b="1" kern="0" spc="-50" dirty="0">
                <a:solidFill>
                  <a:srgbClr val="0E2841"/>
                </a:solidFill>
                <a:latin typeface="+mn-ea"/>
              </a:rPr>
              <a:t>참가와 관련된 제반규정을 준수할 것을 서약하며 </a:t>
            </a:r>
            <a:endParaRPr lang="en-US" altLang="ko-KR" sz="1000" b="1" kern="0" spc="-50" dirty="0">
              <a:solidFill>
                <a:srgbClr val="0E2841"/>
              </a:solidFill>
              <a:latin typeface="+mn-ea"/>
            </a:endParaRPr>
          </a:p>
          <a:p>
            <a:pPr marL="172720" marR="0" lvl="0" indent="-172720" algn="ctr" defTabSz="457200" rtl="0" eaLnBrk="1" fontAlgn="base" latinLnBrk="1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1000" b="1" kern="0" spc="-50" dirty="0">
                <a:solidFill>
                  <a:srgbClr val="0E2841"/>
                </a:solidFill>
                <a:latin typeface="+mn-ea"/>
              </a:rPr>
              <a:t>상기 내용과 같이</a:t>
            </a:r>
            <a:r>
              <a:rPr kumimoji="0" lang="ko-KR" altLang="en-US" sz="1000" b="1" i="0" u="none" strike="noStrike" kern="0" cap="none" spc="-50" normalizeH="0" baseline="0" noProof="0" dirty="0">
                <a:ln>
                  <a:noFill/>
                </a:ln>
                <a:solidFill>
                  <a:srgbClr val="0E2841"/>
                </a:solidFill>
                <a:effectLst/>
                <a:uLnTx/>
                <a:uFillTx/>
                <a:latin typeface="+mn-ea"/>
                <a:cs typeface="+mn-cs"/>
              </a:rPr>
              <a:t>전시회 참가를 신청합니다</a:t>
            </a:r>
            <a:r>
              <a:rPr kumimoji="0" lang="en-US" altLang="ko-KR" sz="1000" b="1" i="0" u="none" strike="noStrike" kern="0" cap="none" spc="-50" normalizeH="0" baseline="0" noProof="0" dirty="0">
                <a:ln>
                  <a:noFill/>
                </a:ln>
                <a:solidFill>
                  <a:srgbClr val="0E2841"/>
                </a:solidFill>
                <a:effectLst/>
                <a:uLnTx/>
                <a:uFillTx/>
                <a:latin typeface="+mn-ea"/>
                <a:cs typeface="+mn-cs"/>
              </a:rPr>
              <a:t>.</a:t>
            </a:r>
            <a:endParaRPr kumimoji="0" lang="ko-KR" altLang="en-US" sz="1050" b="1" i="0" u="none" strike="noStrike" kern="0" cap="none" spc="-50" normalizeH="0" baseline="0" noProof="0" dirty="0">
              <a:ln>
                <a:noFill/>
              </a:ln>
              <a:solidFill>
                <a:srgbClr val="0E2841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sp>
        <p:nvSpPr>
          <p:cNvPr id="3" name="직사각형 2">
            <a:extLst>
              <a:ext uri="{FF2B5EF4-FFF2-40B4-BE49-F238E27FC236}">
                <a16:creationId xmlns:a16="http://schemas.microsoft.com/office/drawing/2014/main" id="{FE5A6E33-7480-6260-01E8-E2CF23DCCDD5}"/>
              </a:ext>
            </a:extLst>
          </p:cNvPr>
          <p:cNvSpPr/>
          <p:nvPr/>
        </p:nvSpPr>
        <p:spPr>
          <a:xfrm>
            <a:off x="5428816" y="1242036"/>
            <a:ext cx="707839" cy="181973"/>
          </a:xfrm>
          <a:prstGeom prst="rect">
            <a:avLst/>
          </a:prstGeom>
          <a:solidFill>
            <a:schemeClr val="tx2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600" b="1" kern="0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028C0FE1-8059-265F-EDB9-9ABBA7BCCB2B}"/>
              </a:ext>
            </a:extLst>
          </p:cNvPr>
          <p:cNvSpPr/>
          <p:nvPr/>
        </p:nvSpPr>
        <p:spPr>
          <a:xfrm>
            <a:off x="4274243" y="1237273"/>
            <a:ext cx="1913684" cy="1819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ko-KR" altLang="en-US" sz="1050" b="1" kern="0" dirty="0">
                <a:solidFill>
                  <a:schemeClr val="tx1"/>
                </a:solidFill>
                <a:latin typeface="+mj-ea"/>
                <a:ea typeface="+mj-ea"/>
              </a:rPr>
              <a:t>전체 출품업체 </a:t>
            </a:r>
            <a:r>
              <a:rPr lang="ko-KR" altLang="en-US" sz="1050" b="1" kern="0" dirty="0">
                <a:solidFill>
                  <a:schemeClr val="bg1"/>
                </a:solidFill>
                <a:latin typeface="+mj-ea"/>
                <a:ea typeface="+mj-ea"/>
              </a:rPr>
              <a:t>필 수 사 항</a:t>
            </a:r>
            <a:endParaRPr lang="ko-KR" altLang="en-US" sz="1600" b="1" kern="0" dirty="0">
              <a:solidFill>
                <a:schemeClr val="bg1"/>
              </a:solidFill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39312127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직사각형 11">
            <a:extLst>
              <a:ext uri="{FF2B5EF4-FFF2-40B4-BE49-F238E27FC236}">
                <a16:creationId xmlns:a16="http://schemas.microsoft.com/office/drawing/2014/main" id="{12DE824C-CB98-DB3F-113B-FC4F2EB115EC}"/>
              </a:ext>
            </a:extLst>
          </p:cNvPr>
          <p:cNvSpPr/>
          <p:nvPr/>
        </p:nvSpPr>
        <p:spPr>
          <a:xfrm>
            <a:off x="670072" y="939503"/>
            <a:ext cx="1337212" cy="455423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 b="1">
              <a:latin typeface="+mj-ea"/>
              <a:ea typeface="+mj-ea"/>
            </a:endParaRPr>
          </a:p>
        </p:txBody>
      </p:sp>
      <p:sp>
        <p:nvSpPr>
          <p:cNvPr id="16" name="직사각형 15">
            <a:extLst>
              <a:ext uri="{FF2B5EF4-FFF2-40B4-BE49-F238E27FC236}">
                <a16:creationId xmlns:a16="http://schemas.microsoft.com/office/drawing/2014/main" id="{F2637A25-9523-F77E-F4C0-15AFB6306DD8}"/>
              </a:ext>
            </a:extLst>
          </p:cNvPr>
          <p:cNvSpPr/>
          <p:nvPr/>
        </p:nvSpPr>
        <p:spPr>
          <a:xfrm>
            <a:off x="670072" y="939503"/>
            <a:ext cx="5517857" cy="455423"/>
          </a:xfrm>
          <a:prstGeom prst="rect">
            <a:avLst/>
          </a:prstGeom>
          <a:noFill/>
          <a:ln>
            <a:solidFill>
              <a:schemeClr val="tx2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b="1">
              <a:latin typeface="+mj-ea"/>
              <a:ea typeface="+mj-ea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B7CEC1D-1B6B-D4CF-58A9-DE27E4E0E5DE}"/>
              </a:ext>
            </a:extLst>
          </p:cNvPr>
          <p:cNvSpPr txBox="1"/>
          <p:nvPr/>
        </p:nvSpPr>
        <p:spPr>
          <a:xfrm>
            <a:off x="848804" y="963740"/>
            <a:ext cx="9797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b="1" dirty="0">
                <a:solidFill>
                  <a:schemeClr val="bg1"/>
                </a:solidFill>
                <a:latin typeface="+mj-ea"/>
                <a:ea typeface="+mj-ea"/>
              </a:rPr>
              <a:t>Form 1</a:t>
            </a:r>
            <a:endParaRPr lang="ko-KR" altLang="en-US" sz="1400" b="1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00C725B-636E-C21C-C709-CA2FFB3FF3FF}"/>
              </a:ext>
            </a:extLst>
          </p:cNvPr>
          <p:cNvSpPr txBox="1"/>
          <p:nvPr/>
        </p:nvSpPr>
        <p:spPr>
          <a:xfrm>
            <a:off x="2081015" y="939503"/>
            <a:ext cx="4033183" cy="41780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 fontAlgn="base">
              <a:lnSpc>
                <a:spcPct val="130000"/>
              </a:lnSpc>
            </a:pPr>
            <a:r>
              <a:rPr lang="ko-KR" altLang="en-US" b="1" kern="0" dirty="0">
                <a:solidFill>
                  <a:schemeClr val="tx2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기본부스 상호간판 신청서</a:t>
            </a:r>
          </a:p>
        </p:txBody>
      </p:sp>
      <p:sp>
        <p:nvSpPr>
          <p:cNvPr id="20" name="직사각형 19">
            <a:extLst>
              <a:ext uri="{FF2B5EF4-FFF2-40B4-BE49-F238E27FC236}">
                <a16:creationId xmlns:a16="http://schemas.microsoft.com/office/drawing/2014/main" id="{71EE04A3-2873-A6CD-C25F-968982A24B47}"/>
              </a:ext>
            </a:extLst>
          </p:cNvPr>
          <p:cNvSpPr/>
          <p:nvPr/>
        </p:nvSpPr>
        <p:spPr>
          <a:xfrm>
            <a:off x="5428816" y="707303"/>
            <a:ext cx="707839" cy="181973"/>
          </a:xfrm>
          <a:prstGeom prst="rect">
            <a:avLst/>
          </a:prstGeom>
          <a:solidFill>
            <a:schemeClr val="tx2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600" b="1" kern="0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599953F-B5B0-8619-C99B-135023A5F06D}"/>
              </a:ext>
            </a:extLst>
          </p:cNvPr>
          <p:cNvSpPr txBox="1"/>
          <p:nvPr/>
        </p:nvSpPr>
        <p:spPr>
          <a:xfrm>
            <a:off x="670070" y="1449916"/>
            <a:ext cx="5517857" cy="3370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fontAlgn="base" latinLnBrk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sz="1200" b="1" kern="0" spc="-50" dirty="0">
                <a:solidFill>
                  <a:srgbClr val="215F9A"/>
                </a:solidFill>
                <a:latin typeface="+mj-ea"/>
                <a:ea typeface="+mj-ea"/>
              </a:rPr>
              <a:t>① 신청자 기본 정보</a:t>
            </a:r>
          </a:p>
        </p:txBody>
      </p:sp>
      <p:graphicFrame>
        <p:nvGraphicFramePr>
          <p:cNvPr id="23" name="표 22">
            <a:extLst>
              <a:ext uri="{FF2B5EF4-FFF2-40B4-BE49-F238E27FC236}">
                <a16:creationId xmlns:a16="http://schemas.microsoft.com/office/drawing/2014/main" id="{4F264AEC-6A7D-ECF2-34E9-2C9B8BCA010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30072605"/>
              </p:ext>
            </p:extLst>
          </p:nvPr>
        </p:nvGraphicFramePr>
        <p:xfrm>
          <a:off x="641217" y="1841921"/>
          <a:ext cx="5546711" cy="2038106"/>
        </p:xfrm>
        <a:graphic>
          <a:graphicData uri="http://schemas.openxmlformats.org/drawingml/2006/table">
            <a:tbl>
              <a:tblPr/>
              <a:tblGrid>
                <a:gridCol w="733945">
                  <a:extLst>
                    <a:ext uri="{9D8B030D-6E8A-4147-A177-3AD203B41FA5}">
                      <a16:colId xmlns:a16="http://schemas.microsoft.com/office/drawing/2014/main" val="2724803568"/>
                    </a:ext>
                  </a:extLst>
                </a:gridCol>
                <a:gridCol w="682238">
                  <a:extLst>
                    <a:ext uri="{9D8B030D-6E8A-4147-A177-3AD203B41FA5}">
                      <a16:colId xmlns:a16="http://schemas.microsoft.com/office/drawing/2014/main" val="733810316"/>
                    </a:ext>
                  </a:extLst>
                </a:gridCol>
                <a:gridCol w="1545167">
                  <a:extLst>
                    <a:ext uri="{9D8B030D-6E8A-4147-A177-3AD203B41FA5}">
                      <a16:colId xmlns:a16="http://schemas.microsoft.com/office/drawing/2014/main" val="22507348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1427755251"/>
                    </a:ext>
                  </a:extLst>
                </a:gridCol>
                <a:gridCol w="1823361">
                  <a:extLst>
                    <a:ext uri="{9D8B030D-6E8A-4147-A177-3AD203B41FA5}">
                      <a16:colId xmlns:a16="http://schemas.microsoft.com/office/drawing/2014/main" val="1000305715"/>
                    </a:ext>
                  </a:extLst>
                </a:gridCol>
              </a:tblGrid>
              <a:tr h="291158">
                <a:tc rowSpan="2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800" b="1" kern="0" spc="0" dirty="0">
                          <a:solidFill>
                            <a:srgbClr val="FFFFFF"/>
                          </a:solidFill>
                          <a:effectLst/>
                          <a:latin typeface="+mn-ea"/>
                          <a:ea typeface="+mn-ea"/>
                        </a:rPr>
                        <a:t>회 사 명</a:t>
                      </a:r>
                      <a:endParaRPr lang="ko-KR" altLang="en-US" sz="800" b="1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36604" marR="36604" marT="11132" marB="11132" anchor="ctr">
                    <a:lnL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indent="0" algn="l" defTabSz="685800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800" b="1" kern="0" spc="-50" dirty="0">
                          <a:solidFill>
                            <a:schemeClr val="tx2"/>
                          </a:solidFill>
                          <a:latin typeface="+mn-ea"/>
                          <a:ea typeface="+mn-ea"/>
                          <a:cs typeface="+mn-cs"/>
                        </a:rPr>
                        <a:t> (</a:t>
                      </a:r>
                      <a:r>
                        <a:rPr lang="ko-KR" altLang="en-US" sz="800" b="1" kern="0" spc="-50" dirty="0">
                          <a:solidFill>
                            <a:schemeClr val="tx2"/>
                          </a:solidFill>
                          <a:latin typeface="+mn-ea"/>
                          <a:ea typeface="+mn-ea"/>
                          <a:cs typeface="+mn-cs"/>
                        </a:rPr>
                        <a:t>국문</a:t>
                      </a:r>
                      <a:r>
                        <a:rPr lang="en-US" altLang="ko-KR" sz="800" b="1" kern="0" spc="-50" dirty="0">
                          <a:solidFill>
                            <a:schemeClr val="tx2"/>
                          </a:solidFill>
                          <a:latin typeface="+mn-ea"/>
                          <a:ea typeface="+mn-ea"/>
                          <a:cs typeface="+mn-cs"/>
                        </a:rPr>
                        <a:t>)</a:t>
                      </a:r>
                      <a:endParaRPr lang="ko-KR" altLang="en-US" sz="800" b="1" kern="0" spc="-50" dirty="0">
                        <a:solidFill>
                          <a:schemeClr val="tx2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800" b="1" kern="0" spc="0" dirty="0">
                          <a:solidFill>
                            <a:srgbClr val="FFFFFF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대 표 자 명</a:t>
                      </a: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E284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800" b="1" kern="0" spc="-50" dirty="0">
                        <a:solidFill>
                          <a:schemeClr val="tx2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3430006"/>
                  </a:ext>
                </a:extLst>
              </a:tr>
              <a:tr h="291158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40264" marR="40264" marT="11132" marB="11132" anchor="ctr">
                    <a:lnL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indent="0" algn="l" defTabSz="685800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800" b="1" kern="0" spc="-50" dirty="0">
                          <a:solidFill>
                            <a:schemeClr val="tx2"/>
                          </a:solidFill>
                          <a:latin typeface="+mn-ea"/>
                          <a:ea typeface="+mn-ea"/>
                          <a:cs typeface="+mn-cs"/>
                        </a:rPr>
                        <a:t> (</a:t>
                      </a:r>
                      <a:r>
                        <a:rPr lang="ko-KR" altLang="en-US" sz="800" b="1" kern="0" spc="-50" dirty="0">
                          <a:solidFill>
                            <a:schemeClr val="tx2"/>
                          </a:solidFill>
                          <a:latin typeface="+mn-ea"/>
                          <a:ea typeface="+mn-ea"/>
                          <a:cs typeface="+mn-cs"/>
                        </a:rPr>
                        <a:t>영문</a:t>
                      </a:r>
                      <a:r>
                        <a:rPr lang="en-US" altLang="ko-KR" sz="800" b="1" kern="0" spc="-50" dirty="0">
                          <a:solidFill>
                            <a:schemeClr val="tx2"/>
                          </a:solidFill>
                          <a:latin typeface="+mn-ea"/>
                          <a:ea typeface="+mn-ea"/>
                          <a:cs typeface="+mn-cs"/>
                        </a:rPr>
                        <a:t>)</a:t>
                      </a:r>
                      <a:endParaRPr lang="ko-KR" altLang="en-US" sz="800" b="1" kern="0" spc="-50" dirty="0">
                        <a:solidFill>
                          <a:schemeClr val="tx2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800" b="1" kern="0" spc="0" dirty="0">
                          <a:solidFill>
                            <a:srgbClr val="FFFFFF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홈 </a:t>
                      </a:r>
                      <a:r>
                        <a:rPr lang="ko-KR" altLang="en-US" sz="800" b="1" kern="0" spc="0" dirty="0" err="1">
                          <a:solidFill>
                            <a:srgbClr val="FFFFFF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페</a:t>
                      </a:r>
                      <a:r>
                        <a:rPr lang="ko-KR" altLang="en-US" sz="800" b="1" kern="0" spc="0" dirty="0">
                          <a:solidFill>
                            <a:srgbClr val="FFFFFF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 이 지</a:t>
                      </a:r>
                      <a:endParaRPr lang="en-US" sz="800" b="1" kern="0" spc="0" dirty="0">
                        <a:solidFill>
                          <a:srgbClr val="FFFFFF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E284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fontAlgn="base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kern="0" spc="-50" dirty="0">
                          <a:solidFill>
                            <a:schemeClr val="tx2"/>
                          </a:solidFill>
                          <a:latin typeface="+mn-ea"/>
                          <a:ea typeface="+mn-ea"/>
                          <a:cs typeface="+mn-cs"/>
                        </a:rPr>
                        <a:t> Http://</a:t>
                      </a: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03418366"/>
                  </a:ext>
                </a:extLst>
              </a:tr>
              <a:tr h="291158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800" b="1" kern="0" spc="0" dirty="0">
                          <a:solidFill>
                            <a:srgbClr val="FFFFFF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주     소</a:t>
                      </a:r>
                    </a:p>
                  </a:txBody>
                  <a:tcPr marL="36604" marR="36604" marT="11132" marB="11132" anchor="ctr">
                    <a:lnL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0" marR="0" indent="0" algn="l" defTabSz="685800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800" b="1" kern="0" spc="-50" dirty="0">
                          <a:solidFill>
                            <a:schemeClr val="tx2"/>
                          </a:solidFill>
                          <a:latin typeface="+mn-ea"/>
                          <a:ea typeface="+mn-ea"/>
                          <a:cs typeface="+mn-cs"/>
                        </a:rPr>
                        <a:t> </a:t>
                      </a:r>
                      <a:endParaRPr lang="ko-KR" altLang="en-US" sz="800" b="1" kern="0" spc="-50" dirty="0">
                        <a:solidFill>
                          <a:schemeClr val="tx2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>
                    <a:lnL w="12700" cmpd="sng">
                      <a:noFill/>
                      <a:prstDash val="solid"/>
                    </a:lnL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pPr marL="0" marR="0" indent="0" algn="l" defTabSz="685800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900" kern="0" spc="-50" dirty="0">
                        <a:solidFill>
                          <a:schemeClr val="tx2"/>
                        </a:solidFill>
                        <a:latin typeface="a와이드2" panose="02020600000000000000" pitchFamily="18" charset="-127"/>
                        <a:ea typeface="a와이드2" panose="02020600000000000000" pitchFamily="18" charset="-127"/>
                        <a:cs typeface="+mn-cs"/>
                      </a:endParaRP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67099483"/>
                  </a:ext>
                </a:extLst>
              </a:tr>
              <a:tr h="291158">
                <a:tc rowSpan="3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800" b="1" kern="0" spc="0" dirty="0">
                          <a:solidFill>
                            <a:srgbClr val="FFFFFF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담 당 자</a:t>
                      </a:r>
                    </a:p>
                  </a:txBody>
                  <a:tcPr marL="36604" marR="36604" marT="11132" marB="11132" anchor="ctr">
                    <a:lnL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800" b="1" kern="0" spc="0" dirty="0">
                          <a:solidFill>
                            <a:srgbClr val="FFFFFF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성 명</a:t>
                      </a: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E284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800" b="1" kern="0" spc="-50" dirty="0">
                        <a:solidFill>
                          <a:schemeClr val="tx2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800" b="1" kern="0" spc="0" dirty="0">
                          <a:solidFill>
                            <a:srgbClr val="FFFFFF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부서 </a:t>
                      </a:r>
                      <a:r>
                        <a:rPr lang="en-US" altLang="ko-KR" sz="800" b="1" kern="0" spc="0" dirty="0">
                          <a:solidFill>
                            <a:srgbClr val="FFFFFF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/ </a:t>
                      </a:r>
                      <a:r>
                        <a:rPr lang="ko-KR" altLang="en-US" sz="800" b="1" kern="0" spc="0" dirty="0">
                          <a:solidFill>
                            <a:srgbClr val="FFFFFF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직위</a:t>
                      </a:r>
                      <a:endParaRPr lang="en-US" sz="800" b="1" kern="0" spc="0" dirty="0">
                        <a:solidFill>
                          <a:srgbClr val="FFFFFF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E284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kern="0" spc="-50" dirty="0">
                          <a:solidFill>
                            <a:schemeClr val="tx2"/>
                          </a:solidFill>
                          <a:latin typeface="+mn-ea"/>
                          <a:ea typeface="+mn-ea"/>
                          <a:cs typeface="+mn-cs"/>
                        </a:rPr>
                        <a:t>/</a:t>
                      </a: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74989620"/>
                  </a:ext>
                </a:extLst>
              </a:tr>
              <a:tr h="291158">
                <a:tc vMerge="1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900" b="0" kern="0" spc="0" dirty="0">
                        <a:solidFill>
                          <a:srgbClr val="000000"/>
                        </a:solidFill>
                        <a:effectLst/>
                        <a:latin typeface="a와이드2" panose="02020600000000000000" pitchFamily="18" charset="-127"/>
                        <a:ea typeface="a와이드2" panose="02020600000000000000" pitchFamily="18" charset="-127"/>
                      </a:endParaRPr>
                    </a:p>
                  </a:txBody>
                  <a:tcPr marL="36604" marR="36604" marT="11132" marB="11132" anchor="ctr">
                    <a:lnL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685800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800" b="1" kern="0" spc="0" dirty="0">
                          <a:solidFill>
                            <a:srgbClr val="FFFFFF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전 화</a:t>
                      </a: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E284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800" b="1" kern="0" spc="-50" dirty="0">
                          <a:solidFill>
                            <a:schemeClr val="tx2"/>
                          </a:solidFill>
                          <a:latin typeface="+mn-ea"/>
                          <a:ea typeface="+mn-ea"/>
                          <a:cs typeface="+mn-cs"/>
                        </a:rPr>
                        <a:t>(</a:t>
                      </a:r>
                      <a:r>
                        <a:rPr lang="ko-KR" altLang="en-US" sz="800" b="1" kern="0" spc="-50" dirty="0">
                          <a:solidFill>
                            <a:schemeClr val="tx2"/>
                          </a:solidFill>
                          <a:latin typeface="+mn-ea"/>
                          <a:ea typeface="+mn-ea"/>
                          <a:cs typeface="+mn-cs"/>
                        </a:rPr>
                        <a:t>사무실</a:t>
                      </a:r>
                      <a:r>
                        <a:rPr lang="en-US" altLang="ko-KR" sz="800" b="1" kern="0" spc="-50" dirty="0">
                          <a:solidFill>
                            <a:schemeClr val="tx2"/>
                          </a:solidFill>
                          <a:latin typeface="+mn-ea"/>
                          <a:ea typeface="+mn-ea"/>
                          <a:cs typeface="+mn-cs"/>
                        </a:rPr>
                        <a:t>)</a:t>
                      </a:r>
                      <a:endParaRPr lang="ko-KR" altLang="en-US" sz="800" b="1" kern="0" spc="-50" dirty="0">
                        <a:solidFill>
                          <a:schemeClr val="tx2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800" b="1" kern="0" spc="0" dirty="0">
                          <a:solidFill>
                            <a:srgbClr val="FFFFFF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팩 </a:t>
                      </a:r>
                      <a:r>
                        <a:rPr lang="ko-KR" altLang="en-US" sz="800" b="1" kern="0" spc="0" dirty="0" err="1">
                          <a:solidFill>
                            <a:srgbClr val="FFFFFF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스</a:t>
                      </a:r>
                      <a:endParaRPr lang="en-US" sz="800" b="1" kern="0" spc="0" dirty="0">
                        <a:solidFill>
                          <a:srgbClr val="FFFFFF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E284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800" b="1" kern="0" spc="-50" dirty="0">
                        <a:solidFill>
                          <a:schemeClr val="tx2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05514649"/>
                  </a:ext>
                </a:extLst>
              </a:tr>
              <a:tr h="291158">
                <a:tc vMerge="1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800" b="0" kern="0" spc="0" dirty="0">
                        <a:solidFill>
                          <a:srgbClr val="FFFFFF"/>
                        </a:solidFill>
                        <a:effectLst/>
                        <a:latin typeface="a와이드2" panose="02020600000000000000" pitchFamily="18" charset="-127"/>
                        <a:ea typeface="a와이드2" panose="02020600000000000000" pitchFamily="18" charset="-127"/>
                        <a:cs typeface="+mn-cs"/>
                      </a:endParaRPr>
                    </a:p>
                  </a:txBody>
                  <a:tcPr marL="36604" marR="36604" marT="11132" marB="11132" anchor="ctr">
                    <a:lnL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indent="0" algn="ctr" defTabSz="685800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900" b="0" kern="0" spc="0" dirty="0">
                        <a:solidFill>
                          <a:srgbClr val="FFFFFF"/>
                        </a:solidFill>
                        <a:effectLst/>
                        <a:latin typeface="a와이드2" panose="02020600000000000000" pitchFamily="18" charset="-127"/>
                        <a:ea typeface="a와이드2" panose="02020600000000000000" pitchFamily="18" charset="-127"/>
                        <a:cs typeface="+mn-cs"/>
                      </a:endParaRP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E284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800" b="1" kern="0" spc="-50" dirty="0">
                          <a:solidFill>
                            <a:schemeClr val="tx2"/>
                          </a:solidFill>
                          <a:latin typeface="+mn-ea"/>
                          <a:ea typeface="+mn-ea"/>
                          <a:cs typeface="+mn-cs"/>
                        </a:rPr>
                        <a:t>(</a:t>
                      </a:r>
                      <a:r>
                        <a:rPr lang="ko-KR" altLang="en-US" sz="800" b="1" kern="0" spc="-50" dirty="0">
                          <a:solidFill>
                            <a:schemeClr val="tx2"/>
                          </a:solidFill>
                          <a:latin typeface="+mn-ea"/>
                          <a:ea typeface="+mn-ea"/>
                          <a:cs typeface="+mn-cs"/>
                        </a:rPr>
                        <a:t>핸드폰</a:t>
                      </a:r>
                      <a:r>
                        <a:rPr lang="en-US" altLang="ko-KR" sz="800" b="1" kern="0" spc="-50" dirty="0">
                          <a:solidFill>
                            <a:schemeClr val="tx2"/>
                          </a:solidFill>
                          <a:latin typeface="+mn-ea"/>
                          <a:ea typeface="+mn-ea"/>
                          <a:cs typeface="+mn-cs"/>
                        </a:rPr>
                        <a:t>)</a:t>
                      </a:r>
                      <a:endParaRPr lang="ko-KR" altLang="en-US" sz="800" b="1" kern="0" spc="-50" dirty="0">
                        <a:solidFill>
                          <a:schemeClr val="tx2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800" b="1" kern="0" spc="0" dirty="0">
                          <a:solidFill>
                            <a:srgbClr val="FFFFFF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이 메 일</a:t>
                      </a:r>
                      <a:endParaRPr lang="en-US" sz="800" b="1" kern="0" spc="0" dirty="0">
                        <a:solidFill>
                          <a:srgbClr val="FFFFFF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E284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kern="0" spc="-50" dirty="0">
                          <a:solidFill>
                            <a:schemeClr val="tx2"/>
                          </a:solidFill>
                          <a:latin typeface="+mn-ea"/>
                          <a:ea typeface="+mn-ea"/>
                          <a:cs typeface="+mn-cs"/>
                        </a:rPr>
                        <a:t>@</a:t>
                      </a: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85087423"/>
                  </a:ext>
                </a:extLst>
              </a:tr>
              <a:tr h="291158">
                <a:tc gridSpan="2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900" b="1" kern="0" spc="0" dirty="0">
                          <a:solidFill>
                            <a:srgbClr val="FFFFFF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Booth</a:t>
                      </a:r>
                      <a:r>
                        <a:rPr lang="ko-KR" altLang="en-US" sz="900" b="1" kern="0" spc="0" dirty="0">
                          <a:solidFill>
                            <a:srgbClr val="FFFFFF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ko-KR" sz="900" b="1" kern="0" spc="0" dirty="0">
                          <a:solidFill>
                            <a:srgbClr val="FFFFFF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No.</a:t>
                      </a:r>
                      <a:endParaRPr lang="ko-KR" altLang="en-US" sz="900" b="1" kern="0" spc="0" dirty="0">
                        <a:solidFill>
                          <a:srgbClr val="FFFFFF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36604" marR="36604" marT="11132" marB="11132" anchor="ctr">
                    <a:lnL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685800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900" kern="0" spc="-50" dirty="0">
                        <a:solidFill>
                          <a:schemeClr val="tx2"/>
                        </a:solidFill>
                        <a:latin typeface="a와이드2" panose="02020600000000000000" pitchFamily="18" charset="-127"/>
                        <a:ea typeface="a와이드2" panose="02020600000000000000" pitchFamily="18" charset="-127"/>
                        <a:cs typeface="+mn-cs"/>
                      </a:endParaRP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E284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800" b="1" dirty="0">
                        <a:latin typeface="+mn-ea"/>
                        <a:ea typeface="+mn-ea"/>
                      </a:endParaRP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800" b="1" kern="0" spc="0" dirty="0">
                          <a:solidFill>
                            <a:srgbClr val="FFFFFF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부 </a:t>
                      </a:r>
                      <a:r>
                        <a:rPr lang="ko-KR" altLang="en-US" sz="800" b="1" kern="0" spc="0" dirty="0" err="1">
                          <a:solidFill>
                            <a:srgbClr val="FFFFFF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스</a:t>
                      </a:r>
                      <a:r>
                        <a:rPr lang="ko-KR" altLang="en-US" sz="800" b="1" kern="0" spc="0" dirty="0">
                          <a:solidFill>
                            <a:srgbClr val="FFFFFF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 수</a:t>
                      </a:r>
                      <a:endParaRPr lang="en-US" sz="800" b="1" kern="0" spc="0" dirty="0">
                        <a:solidFill>
                          <a:srgbClr val="FFFFFF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E284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800" b="1" kern="0" spc="-50" dirty="0">
                        <a:solidFill>
                          <a:schemeClr val="tx2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79779648"/>
                  </a:ext>
                </a:extLst>
              </a:tr>
            </a:tbl>
          </a:graphicData>
        </a:graphic>
      </p:graphicFrame>
      <p:sp>
        <p:nvSpPr>
          <p:cNvPr id="21" name="직사각형 20">
            <a:extLst>
              <a:ext uri="{FF2B5EF4-FFF2-40B4-BE49-F238E27FC236}">
                <a16:creationId xmlns:a16="http://schemas.microsoft.com/office/drawing/2014/main" id="{6B34FDD5-8AFD-B2A0-F0CA-433AA27DFD7D}"/>
              </a:ext>
            </a:extLst>
          </p:cNvPr>
          <p:cNvSpPr/>
          <p:nvPr/>
        </p:nvSpPr>
        <p:spPr>
          <a:xfrm>
            <a:off x="4274243" y="702540"/>
            <a:ext cx="1913684" cy="1819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ko-KR" altLang="en-US" sz="1050" b="1" kern="0" dirty="0">
                <a:solidFill>
                  <a:schemeClr val="tx1"/>
                </a:solidFill>
                <a:latin typeface="+mj-ea"/>
                <a:ea typeface="+mj-ea"/>
              </a:rPr>
              <a:t>기 본 부 </a:t>
            </a:r>
            <a:r>
              <a:rPr lang="ko-KR" altLang="en-US" sz="1050" b="1" kern="0" dirty="0" err="1">
                <a:solidFill>
                  <a:schemeClr val="tx1"/>
                </a:solidFill>
                <a:latin typeface="+mj-ea"/>
                <a:ea typeface="+mj-ea"/>
              </a:rPr>
              <a:t>스</a:t>
            </a:r>
            <a:r>
              <a:rPr lang="ko-KR" altLang="en-US" sz="1050" b="1" kern="0" dirty="0">
                <a:solidFill>
                  <a:schemeClr val="tx1"/>
                </a:solidFill>
                <a:latin typeface="+mj-ea"/>
                <a:ea typeface="+mj-ea"/>
              </a:rPr>
              <a:t> </a:t>
            </a:r>
            <a:r>
              <a:rPr lang="ko-KR" altLang="en-US" sz="1050" b="1" kern="0" dirty="0">
                <a:solidFill>
                  <a:schemeClr val="bg1"/>
                </a:solidFill>
                <a:latin typeface="+mj-ea"/>
                <a:ea typeface="+mj-ea"/>
              </a:rPr>
              <a:t>필 수 사 항</a:t>
            </a:r>
            <a:endParaRPr lang="ko-KR" altLang="en-US" sz="1600" b="1" kern="0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2F6E1A3A-1704-CF75-1AFE-915DBB906173}"/>
              </a:ext>
            </a:extLst>
          </p:cNvPr>
          <p:cNvSpPr txBox="1"/>
          <p:nvPr/>
        </p:nvSpPr>
        <p:spPr>
          <a:xfrm>
            <a:off x="670070" y="4106686"/>
            <a:ext cx="5517857" cy="1033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2720" marR="0" indent="-172720" algn="just" fontAlgn="base" latinLnBrk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ko-KR" sz="1050" b="1" kern="0" spc="-50" dirty="0">
                <a:solidFill>
                  <a:schemeClr val="tx2"/>
                </a:solidFill>
                <a:latin typeface="+mj-ea"/>
                <a:ea typeface="+mj-ea"/>
              </a:rPr>
              <a:t>※ </a:t>
            </a:r>
            <a:r>
              <a:rPr lang="ko-KR" altLang="en-US" sz="1050" b="1" kern="0" spc="-50" dirty="0">
                <a:solidFill>
                  <a:schemeClr val="tx2"/>
                </a:solidFill>
                <a:latin typeface="+mj-ea"/>
                <a:ea typeface="+mj-ea"/>
              </a:rPr>
              <a:t>기본부스의 </a:t>
            </a:r>
            <a:r>
              <a:rPr lang="ko-KR" altLang="en-US" sz="1050" b="1" kern="0" spc="-50" dirty="0" err="1">
                <a:solidFill>
                  <a:schemeClr val="tx2"/>
                </a:solidFill>
                <a:latin typeface="+mj-ea"/>
                <a:ea typeface="+mj-ea"/>
              </a:rPr>
              <a:t>상호간판명</a:t>
            </a:r>
            <a:r>
              <a:rPr lang="en-US" altLang="ko-KR" sz="1050" b="1" kern="0" spc="-50" dirty="0">
                <a:solidFill>
                  <a:schemeClr val="tx2"/>
                </a:solidFill>
                <a:latin typeface="+mj-ea"/>
                <a:ea typeface="+mj-ea"/>
              </a:rPr>
              <a:t>(</a:t>
            </a:r>
            <a:r>
              <a:rPr lang="ko-KR" altLang="en-US" sz="1050" b="1" kern="0" spc="-50" dirty="0">
                <a:solidFill>
                  <a:schemeClr val="tx2"/>
                </a:solidFill>
                <a:latin typeface="+mj-ea"/>
                <a:ea typeface="+mj-ea"/>
              </a:rPr>
              <a:t>국문</a:t>
            </a:r>
            <a:r>
              <a:rPr lang="en-US" altLang="ko-KR" sz="1050" b="1" kern="0" spc="-50" dirty="0">
                <a:solidFill>
                  <a:schemeClr val="tx2"/>
                </a:solidFill>
                <a:latin typeface="+mj-ea"/>
                <a:ea typeface="+mj-ea"/>
              </a:rPr>
              <a:t>/</a:t>
            </a:r>
            <a:r>
              <a:rPr lang="ko-KR" altLang="en-US" sz="1050" b="1" kern="0" spc="-50" dirty="0">
                <a:solidFill>
                  <a:schemeClr val="tx2"/>
                </a:solidFill>
                <a:latin typeface="+mj-ea"/>
                <a:ea typeface="+mj-ea"/>
              </a:rPr>
              <a:t>영문</a:t>
            </a:r>
            <a:r>
              <a:rPr lang="en-US" altLang="ko-KR" sz="1050" b="1" kern="0" spc="-50" dirty="0">
                <a:solidFill>
                  <a:schemeClr val="tx2"/>
                </a:solidFill>
                <a:latin typeface="+mj-ea"/>
                <a:ea typeface="+mj-ea"/>
              </a:rPr>
              <a:t>)</a:t>
            </a:r>
            <a:r>
              <a:rPr lang="ko-KR" altLang="en-US" sz="1050" b="1" kern="0" spc="-50" dirty="0">
                <a:solidFill>
                  <a:schemeClr val="tx2"/>
                </a:solidFill>
                <a:latin typeface="+mj-ea"/>
                <a:ea typeface="+mj-ea"/>
              </a:rPr>
              <a:t>은 귀 사가 제출하신 본 신청서 국문</a:t>
            </a:r>
            <a:r>
              <a:rPr lang="en-US" altLang="ko-KR" sz="1050" b="1" kern="0" spc="-50" dirty="0">
                <a:solidFill>
                  <a:schemeClr val="tx2"/>
                </a:solidFill>
                <a:latin typeface="+mj-ea"/>
                <a:ea typeface="+mj-ea"/>
              </a:rPr>
              <a:t>/</a:t>
            </a:r>
            <a:r>
              <a:rPr lang="ko-KR" altLang="en-US" sz="1050" b="1" kern="0" spc="-50" dirty="0">
                <a:solidFill>
                  <a:schemeClr val="tx2"/>
                </a:solidFill>
                <a:latin typeface="+mj-ea"/>
                <a:ea typeface="+mj-ea"/>
              </a:rPr>
              <a:t>영문 회사명으로 </a:t>
            </a:r>
            <a:endParaRPr lang="en-US" altLang="ko-KR" sz="1050" b="1" kern="0" spc="-50" dirty="0">
              <a:solidFill>
                <a:schemeClr val="tx2"/>
              </a:solidFill>
              <a:latin typeface="+mj-ea"/>
              <a:ea typeface="+mj-ea"/>
            </a:endParaRPr>
          </a:p>
          <a:p>
            <a:pPr marL="172720" marR="0" indent="-172720" algn="just" fontAlgn="base" latinLnBrk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sz="1050" b="1" kern="0" spc="-50" dirty="0">
                <a:solidFill>
                  <a:schemeClr val="tx2"/>
                </a:solidFill>
                <a:latin typeface="+mj-ea"/>
                <a:ea typeface="+mj-ea"/>
              </a:rPr>
              <a:t>     제작됩니다</a:t>
            </a:r>
            <a:r>
              <a:rPr lang="en-US" altLang="ko-KR" sz="1050" b="1" kern="0" spc="-50" dirty="0">
                <a:solidFill>
                  <a:schemeClr val="tx2"/>
                </a:solidFill>
                <a:latin typeface="+mj-ea"/>
                <a:ea typeface="+mj-ea"/>
              </a:rPr>
              <a:t>. </a:t>
            </a:r>
            <a:r>
              <a:rPr lang="ko-KR" altLang="en-US" sz="1050" b="1" kern="0" spc="-50" dirty="0">
                <a:solidFill>
                  <a:schemeClr val="tx2"/>
                </a:solidFill>
                <a:latin typeface="+mj-ea"/>
                <a:ea typeface="+mj-ea"/>
              </a:rPr>
              <a:t>회사 고유의 상호를 가진 </a:t>
            </a:r>
            <a:r>
              <a:rPr lang="ko-KR" altLang="en-US" sz="1050" b="1" kern="0" spc="-50" dirty="0" err="1">
                <a:solidFill>
                  <a:schemeClr val="tx2"/>
                </a:solidFill>
                <a:latin typeface="+mj-ea"/>
                <a:ea typeface="+mj-ea"/>
              </a:rPr>
              <a:t>참가업체께서는</a:t>
            </a:r>
            <a:r>
              <a:rPr lang="ko-KR" altLang="en-US" sz="1050" b="1" kern="0" spc="-50" dirty="0">
                <a:solidFill>
                  <a:schemeClr val="tx2"/>
                </a:solidFill>
                <a:latin typeface="+mj-ea"/>
                <a:ea typeface="+mj-ea"/>
              </a:rPr>
              <a:t> 상기 신청서를 작성하시어 기본부스 </a:t>
            </a:r>
            <a:endParaRPr lang="en-US" altLang="ko-KR" sz="1050" b="1" kern="0" spc="-50" dirty="0">
              <a:solidFill>
                <a:schemeClr val="tx2"/>
              </a:solidFill>
              <a:latin typeface="+mj-ea"/>
              <a:ea typeface="+mj-ea"/>
            </a:endParaRPr>
          </a:p>
          <a:p>
            <a:pPr marL="172720" marR="0" indent="-172720" algn="just" fontAlgn="base" latinLnBrk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ko-KR" sz="1050" b="1" kern="0" spc="-50" dirty="0">
                <a:solidFill>
                  <a:schemeClr val="tx2"/>
                </a:solidFill>
                <a:latin typeface="+mj-ea"/>
                <a:ea typeface="+mj-ea"/>
              </a:rPr>
              <a:t>     </a:t>
            </a:r>
            <a:r>
              <a:rPr lang="ko-KR" altLang="en-US" sz="1050" b="1" kern="0" spc="-50" dirty="0">
                <a:solidFill>
                  <a:schemeClr val="tx2"/>
                </a:solidFill>
                <a:latin typeface="+mj-ea"/>
                <a:ea typeface="+mj-ea"/>
              </a:rPr>
              <a:t>시공업체 및 사무국에 제출하여야 합니다</a:t>
            </a:r>
            <a:r>
              <a:rPr lang="en-US" altLang="ko-KR" sz="1050" b="1" kern="0" spc="-50" dirty="0">
                <a:solidFill>
                  <a:schemeClr val="tx2"/>
                </a:solidFill>
                <a:latin typeface="+mj-ea"/>
                <a:ea typeface="+mj-ea"/>
              </a:rPr>
              <a:t>.</a:t>
            </a:r>
            <a:endParaRPr lang="ko-KR" altLang="en-US" sz="1050" b="1" kern="0" spc="-50" dirty="0">
              <a:solidFill>
                <a:schemeClr val="tx2"/>
              </a:solidFill>
              <a:latin typeface="+mj-ea"/>
              <a:ea typeface="+mj-ea"/>
            </a:endParaRPr>
          </a:p>
          <a:p>
            <a:pPr marL="172720" marR="0" indent="-172720" algn="just" fontAlgn="base" latinLnBrk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ko-KR" sz="1050" b="1" kern="0" spc="-50" dirty="0">
                <a:solidFill>
                  <a:schemeClr val="tx2"/>
                </a:solidFill>
                <a:latin typeface="+mj-ea"/>
                <a:ea typeface="+mj-ea"/>
              </a:rPr>
              <a:t>※ </a:t>
            </a:r>
            <a:r>
              <a:rPr lang="ko-KR" altLang="en-US" sz="1050" b="1" kern="0" spc="-50" dirty="0">
                <a:solidFill>
                  <a:schemeClr val="tx2"/>
                </a:solidFill>
                <a:latin typeface="+mj-ea"/>
                <a:ea typeface="+mj-ea"/>
              </a:rPr>
              <a:t>영문과 국문 상호명 작성시 대소문자나 철자 및 띄어쓰기를 정확히 기입하시기 바랍니다</a:t>
            </a:r>
            <a:r>
              <a:rPr lang="en-US" altLang="ko-KR" sz="1050" b="1" kern="0" spc="-50" dirty="0">
                <a:solidFill>
                  <a:schemeClr val="tx2"/>
                </a:solidFill>
                <a:latin typeface="+mj-ea"/>
                <a:ea typeface="+mj-ea"/>
              </a:rPr>
              <a:t>.</a:t>
            </a:r>
            <a:endParaRPr lang="ko-KR" altLang="en-US" sz="1050" b="1" kern="0" spc="-50" dirty="0">
              <a:solidFill>
                <a:schemeClr val="tx2"/>
              </a:solidFill>
              <a:latin typeface="+mj-ea"/>
              <a:ea typeface="+mj-ea"/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07B1F227-9EEC-43DC-9AB9-15847FF2CFF4}"/>
              </a:ext>
            </a:extLst>
          </p:cNvPr>
          <p:cNvSpPr txBox="1"/>
          <p:nvPr/>
        </p:nvSpPr>
        <p:spPr>
          <a:xfrm>
            <a:off x="670070" y="5313536"/>
            <a:ext cx="5517857" cy="3370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fontAlgn="base" latinLnBrk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sz="1200" b="1" kern="0" spc="-50" dirty="0">
                <a:solidFill>
                  <a:srgbClr val="215F9A"/>
                </a:solidFill>
                <a:latin typeface="+mj-ea"/>
                <a:ea typeface="+mj-ea"/>
              </a:rPr>
              <a:t>② 국문 기본부스 상호 </a:t>
            </a:r>
            <a:r>
              <a:rPr lang="ko-KR" altLang="en-US" sz="1200" b="1" kern="0" spc="-50" dirty="0" err="1">
                <a:solidFill>
                  <a:srgbClr val="215F9A"/>
                </a:solidFill>
                <a:latin typeface="+mj-ea"/>
                <a:ea typeface="+mj-ea"/>
              </a:rPr>
              <a:t>간판명</a:t>
            </a:r>
            <a:endParaRPr lang="ko-KR" altLang="en-US" sz="1200" b="1" kern="0" spc="-50" dirty="0">
              <a:solidFill>
                <a:srgbClr val="215F9A"/>
              </a:solidFill>
              <a:latin typeface="+mj-ea"/>
              <a:ea typeface="+mj-ea"/>
            </a:endParaRPr>
          </a:p>
        </p:txBody>
      </p:sp>
      <p:graphicFrame>
        <p:nvGraphicFramePr>
          <p:cNvPr id="79" name="표 78">
            <a:extLst>
              <a:ext uri="{FF2B5EF4-FFF2-40B4-BE49-F238E27FC236}">
                <a16:creationId xmlns:a16="http://schemas.microsoft.com/office/drawing/2014/main" id="{B7BCD83E-E37F-28F8-48EF-C9BB2FAAB85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13587287"/>
              </p:ext>
            </p:extLst>
          </p:nvPr>
        </p:nvGraphicFramePr>
        <p:xfrm>
          <a:off x="1269000" y="5754980"/>
          <a:ext cx="4320000" cy="720000"/>
        </p:xfrm>
        <a:graphic>
          <a:graphicData uri="http://schemas.openxmlformats.org/drawingml/2006/table">
            <a:tbl>
              <a:tblPr/>
              <a:tblGrid>
                <a:gridCol w="360000">
                  <a:extLst>
                    <a:ext uri="{9D8B030D-6E8A-4147-A177-3AD203B41FA5}">
                      <a16:colId xmlns:a16="http://schemas.microsoft.com/office/drawing/2014/main" val="297615932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2698601837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2940530641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1835653316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1253259620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2660444269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453937692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2317039381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578198424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3664761129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2246009260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1732592176"/>
                    </a:ext>
                  </a:extLst>
                </a:gridCol>
              </a:tblGrid>
              <a:tr h="360000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00" b="1" kern="0" spc="0" dirty="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(</a:t>
                      </a:r>
                      <a:r>
                        <a:rPr lang="ko-KR" altLang="en-US" sz="1000" b="1" kern="0" spc="0" dirty="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예시</a:t>
                      </a:r>
                      <a:r>
                        <a:rPr lang="en-US" altLang="ko-KR" sz="1000" b="1" kern="0" spc="0" dirty="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)</a:t>
                      </a:r>
                      <a:endParaRPr lang="ko-KR" altLang="en-US" sz="1000" b="1" kern="0" spc="0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15179" marR="15179" marT="13799" marB="13799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00" b="1" kern="0" spc="0" dirty="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2</a:t>
                      </a:r>
                      <a:endParaRPr lang="ko-KR" altLang="en-US" sz="1000" b="1" kern="0" spc="0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15179" marR="15179" marT="13799" marB="13799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00" b="1" kern="0" spc="0" dirty="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0</a:t>
                      </a:r>
                      <a:endParaRPr lang="ko-KR" altLang="en-US" sz="1000" b="1" kern="0" spc="0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15179" marR="15179" marT="13799" marB="13799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00" b="1" kern="0" spc="0" dirty="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2</a:t>
                      </a:r>
                      <a:endParaRPr lang="ko-KR" altLang="en-US" sz="1000" b="1" kern="0" spc="0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15179" marR="15179" marT="13799" marB="13799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00" b="1" kern="0" spc="0" dirty="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4</a:t>
                      </a:r>
                      <a:endParaRPr lang="ko-KR" altLang="en-US" sz="1000" b="1" kern="0" spc="0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15179" marR="15179" marT="13799" marB="13799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00" b="1" kern="0" spc="0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15179" marR="15179" marT="13799" marB="13799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b="1" kern="0" spc="0" dirty="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대</a:t>
                      </a:r>
                    </a:p>
                  </a:txBody>
                  <a:tcPr marL="15179" marR="15179" marT="13799" marB="13799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b="1" kern="0" spc="0" dirty="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한</a:t>
                      </a:r>
                    </a:p>
                  </a:txBody>
                  <a:tcPr marL="15179" marR="15179" marT="13799" marB="13799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b="1" kern="0" spc="0" dirty="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민</a:t>
                      </a:r>
                    </a:p>
                  </a:txBody>
                  <a:tcPr marL="15179" marR="15179" marT="13799" marB="13799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b="1" kern="0" spc="0" dirty="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국</a:t>
                      </a:r>
                    </a:p>
                  </a:txBody>
                  <a:tcPr marL="15179" marR="15179" marT="13799" marB="13799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00" b="1" kern="0" spc="0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15179" marR="15179" marT="13799" marB="13799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b="1" kern="0" spc="0" dirty="0" err="1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드</a:t>
                      </a:r>
                      <a:endParaRPr lang="ko-KR" altLang="en-US" sz="1000" b="1" kern="0" spc="0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15179" marR="15179" marT="13799" marB="13799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0518081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b="1" kern="0" spc="0" dirty="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론</a:t>
                      </a:r>
                    </a:p>
                  </a:txBody>
                  <a:tcPr marL="15179" marR="15179" marT="13799" marB="13799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00" b="1" kern="0" spc="0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15179" marR="15179" marT="13799" marB="13799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b="1" kern="0" spc="0" dirty="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박</a:t>
                      </a:r>
                    </a:p>
                  </a:txBody>
                  <a:tcPr marL="15179" marR="15179" marT="13799" marB="13799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b="1" kern="0" spc="0" dirty="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람</a:t>
                      </a:r>
                    </a:p>
                  </a:txBody>
                  <a:tcPr marL="15179" marR="15179" marT="13799" marB="13799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b="1" kern="0" spc="0" dirty="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회</a:t>
                      </a:r>
                    </a:p>
                  </a:txBody>
                  <a:tcPr marL="15179" marR="15179" marT="13799" marB="13799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00" b="1" kern="0" spc="0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15179" marR="15179" marT="13799" marB="13799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00" b="1" kern="0" spc="0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15179" marR="15179" marT="13799" marB="13799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00" b="1" kern="0" spc="0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15179" marR="15179" marT="13799" marB="13799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00" b="1" kern="0" spc="0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15179" marR="15179" marT="13799" marB="13799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00" b="1" kern="0" spc="0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15179" marR="15179" marT="13799" marB="13799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00" b="1" kern="0" spc="0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15179" marR="15179" marT="13799" marB="13799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00" b="1" kern="0" spc="0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15179" marR="15179" marT="13799" marB="13799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09282004"/>
                  </a:ext>
                </a:extLst>
              </a:tr>
            </a:tbl>
          </a:graphicData>
        </a:graphic>
      </p:graphicFrame>
      <p:sp>
        <p:nvSpPr>
          <p:cNvPr id="80" name="TextBox 79">
            <a:extLst>
              <a:ext uri="{FF2B5EF4-FFF2-40B4-BE49-F238E27FC236}">
                <a16:creationId xmlns:a16="http://schemas.microsoft.com/office/drawing/2014/main" id="{A94EE2B7-836D-B54B-17DF-33E1FE931638}"/>
              </a:ext>
            </a:extLst>
          </p:cNvPr>
          <p:cNvSpPr txBox="1"/>
          <p:nvPr/>
        </p:nvSpPr>
        <p:spPr>
          <a:xfrm>
            <a:off x="670070" y="6533170"/>
            <a:ext cx="5517857" cy="3370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fontAlgn="base" latinLnBrk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sz="1200" b="1" kern="0" spc="-50" dirty="0">
                <a:solidFill>
                  <a:srgbClr val="215F9A"/>
                </a:solidFill>
                <a:latin typeface="+mj-ea"/>
                <a:ea typeface="+mj-ea"/>
              </a:rPr>
              <a:t>③ 영문 기본부스 상호 </a:t>
            </a:r>
            <a:r>
              <a:rPr lang="ko-KR" altLang="en-US" sz="1200" b="1" kern="0" spc="-50" dirty="0" err="1">
                <a:solidFill>
                  <a:srgbClr val="215F9A"/>
                </a:solidFill>
                <a:latin typeface="+mj-ea"/>
                <a:ea typeface="+mj-ea"/>
              </a:rPr>
              <a:t>간판명</a:t>
            </a:r>
            <a:r>
              <a:rPr lang="en-US" altLang="ko-KR" sz="1200" b="1" kern="0" spc="-50" dirty="0">
                <a:solidFill>
                  <a:srgbClr val="215F9A"/>
                </a:solidFill>
                <a:latin typeface="+mj-ea"/>
                <a:ea typeface="+mj-ea"/>
              </a:rPr>
              <a:t>(</a:t>
            </a:r>
            <a:r>
              <a:rPr lang="ko-KR" altLang="en-US" sz="1200" b="1" kern="0" spc="-50" dirty="0">
                <a:solidFill>
                  <a:srgbClr val="215F9A"/>
                </a:solidFill>
                <a:latin typeface="+mj-ea"/>
                <a:ea typeface="+mj-ea"/>
              </a:rPr>
              <a:t>대소문자 구분</a:t>
            </a:r>
            <a:r>
              <a:rPr lang="en-US" altLang="ko-KR" sz="1200" b="1" kern="0" spc="-50" dirty="0">
                <a:solidFill>
                  <a:srgbClr val="215F9A"/>
                </a:solidFill>
                <a:latin typeface="+mj-ea"/>
                <a:ea typeface="+mj-ea"/>
              </a:rPr>
              <a:t>)</a:t>
            </a:r>
            <a:endParaRPr lang="ko-KR" altLang="en-US" sz="1200" b="1" kern="0" spc="-50" dirty="0">
              <a:solidFill>
                <a:srgbClr val="215F9A"/>
              </a:solidFill>
              <a:latin typeface="+mj-ea"/>
              <a:ea typeface="+mj-ea"/>
            </a:endParaRPr>
          </a:p>
        </p:txBody>
      </p:sp>
      <p:graphicFrame>
        <p:nvGraphicFramePr>
          <p:cNvPr id="82" name="표 81">
            <a:extLst>
              <a:ext uri="{FF2B5EF4-FFF2-40B4-BE49-F238E27FC236}">
                <a16:creationId xmlns:a16="http://schemas.microsoft.com/office/drawing/2014/main" id="{51DF06DF-2AF3-127C-C71E-DCF8F1D1CDB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76607178"/>
              </p:ext>
            </p:extLst>
          </p:nvPr>
        </p:nvGraphicFramePr>
        <p:xfrm>
          <a:off x="1269000" y="6916424"/>
          <a:ext cx="4320000" cy="720000"/>
        </p:xfrm>
        <a:graphic>
          <a:graphicData uri="http://schemas.openxmlformats.org/drawingml/2006/table">
            <a:tbl>
              <a:tblPr/>
              <a:tblGrid>
                <a:gridCol w="360000">
                  <a:extLst>
                    <a:ext uri="{9D8B030D-6E8A-4147-A177-3AD203B41FA5}">
                      <a16:colId xmlns:a16="http://schemas.microsoft.com/office/drawing/2014/main" val="297615932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2698601837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2940530641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1835653316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1253259620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2660444269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453937692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2317039381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578198424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3664761129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2246009260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1732592176"/>
                    </a:ext>
                  </a:extLst>
                </a:gridCol>
              </a:tblGrid>
              <a:tr h="360000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00" b="1" kern="0" spc="0" dirty="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(</a:t>
                      </a:r>
                      <a:r>
                        <a:rPr lang="ko-KR" altLang="en-US" sz="1000" b="1" kern="0" spc="0" dirty="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예시</a:t>
                      </a:r>
                      <a:r>
                        <a:rPr lang="en-US" altLang="ko-KR" sz="1000" b="1" kern="0" spc="0" dirty="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)</a:t>
                      </a:r>
                      <a:endParaRPr lang="ko-KR" altLang="en-US" sz="1000" b="1" kern="0" spc="0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15179" marR="15179" marT="13799" marB="13799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00" b="1" kern="0" spc="0" dirty="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2</a:t>
                      </a:r>
                      <a:endParaRPr lang="ko-KR" altLang="en-US" sz="1000" b="1" kern="0" spc="0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15179" marR="15179" marT="13799" marB="13799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00" b="1" kern="0" spc="0" dirty="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0</a:t>
                      </a:r>
                      <a:endParaRPr lang="ko-KR" altLang="en-US" sz="1000" b="1" kern="0" spc="0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15179" marR="15179" marT="13799" marB="13799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00" b="1" kern="0" spc="0" dirty="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2</a:t>
                      </a:r>
                      <a:endParaRPr lang="ko-KR" altLang="en-US" sz="1000" b="1" kern="0" spc="0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15179" marR="15179" marT="13799" marB="13799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00" b="1" kern="0" spc="0" dirty="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4</a:t>
                      </a:r>
                      <a:endParaRPr lang="ko-KR" altLang="en-US" sz="1000" b="1" kern="0" spc="0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15179" marR="15179" marT="13799" marB="13799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00" b="1" kern="0" spc="0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15179" marR="15179" marT="13799" marB="13799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00" b="1" kern="0" spc="0" dirty="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K</a:t>
                      </a:r>
                      <a:endParaRPr lang="ko-KR" altLang="en-US" sz="1000" b="1" kern="0" spc="0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15179" marR="15179" marT="13799" marB="13799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00" b="1" kern="0" spc="0" dirty="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O</a:t>
                      </a:r>
                      <a:endParaRPr lang="ko-KR" altLang="en-US" sz="1000" b="1" kern="0" spc="0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15179" marR="15179" marT="13799" marB="13799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00" b="1" kern="0" spc="0" dirty="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R</a:t>
                      </a:r>
                      <a:endParaRPr lang="ko-KR" altLang="en-US" sz="1000" b="1" kern="0" spc="0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15179" marR="15179" marT="13799" marB="13799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00" b="1" kern="0" spc="0" dirty="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E</a:t>
                      </a:r>
                      <a:endParaRPr lang="ko-KR" altLang="en-US" sz="1000" b="1" kern="0" spc="0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15179" marR="15179" marT="13799" marB="13799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00" b="1" kern="0" spc="0" dirty="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A</a:t>
                      </a:r>
                      <a:endParaRPr lang="ko-KR" altLang="en-US" sz="1000" b="1" kern="0" spc="0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15179" marR="15179" marT="13799" marB="13799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00" b="1" kern="0" spc="0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15179" marR="15179" marT="13799" marB="13799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0518081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00" b="1" kern="0" spc="0" dirty="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D</a:t>
                      </a:r>
                      <a:endParaRPr lang="ko-KR" altLang="en-US" sz="1000" b="1" kern="0" spc="0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15179" marR="15179" marT="13799" marB="13799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00" b="1" kern="0" spc="0" dirty="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R</a:t>
                      </a:r>
                      <a:endParaRPr lang="ko-KR" altLang="en-US" sz="1000" b="1" kern="0" spc="0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15179" marR="15179" marT="13799" marB="13799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00" b="1" kern="0" spc="0" dirty="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O</a:t>
                      </a:r>
                      <a:endParaRPr lang="ko-KR" altLang="en-US" sz="1000" b="1" kern="0" spc="0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15179" marR="15179" marT="13799" marB="13799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00" b="1" kern="0" spc="0" dirty="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N</a:t>
                      </a:r>
                      <a:endParaRPr lang="ko-KR" altLang="en-US" sz="1000" b="1" kern="0" spc="0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15179" marR="15179" marT="13799" marB="13799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00" b="1" kern="0" spc="0" dirty="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E</a:t>
                      </a:r>
                      <a:endParaRPr lang="ko-KR" altLang="en-US" sz="1000" b="1" kern="0" spc="0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15179" marR="15179" marT="13799" marB="13799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00" b="1" kern="0" spc="0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15179" marR="15179" marT="13799" marB="13799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00" b="1" kern="0" spc="0" dirty="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E</a:t>
                      </a:r>
                      <a:endParaRPr lang="ko-KR" altLang="en-US" sz="1000" b="1" kern="0" spc="0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15179" marR="15179" marT="13799" marB="13799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00" b="1" kern="0" spc="0" dirty="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X</a:t>
                      </a:r>
                      <a:endParaRPr lang="ko-KR" altLang="en-US" sz="1000" b="1" kern="0" spc="0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15179" marR="15179" marT="13799" marB="13799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00" b="1" kern="0" spc="0" dirty="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P</a:t>
                      </a:r>
                      <a:endParaRPr lang="ko-KR" altLang="en-US" sz="1000" b="1" kern="0" spc="0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15179" marR="15179" marT="13799" marB="13799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00" b="1" kern="0" spc="0" dirty="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O</a:t>
                      </a:r>
                      <a:endParaRPr lang="ko-KR" altLang="en-US" sz="1000" b="1" kern="0" spc="0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15179" marR="15179" marT="13799" marB="13799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00" b="1" kern="0" spc="0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15179" marR="15179" marT="13799" marB="13799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00" b="1" kern="0" spc="0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15179" marR="15179" marT="13799" marB="13799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09282004"/>
                  </a:ext>
                </a:extLst>
              </a:tr>
            </a:tbl>
          </a:graphicData>
        </a:graphic>
      </p:graphicFrame>
      <p:sp>
        <p:nvSpPr>
          <p:cNvPr id="83" name="TextBox 82">
            <a:extLst>
              <a:ext uri="{FF2B5EF4-FFF2-40B4-BE49-F238E27FC236}">
                <a16:creationId xmlns:a16="http://schemas.microsoft.com/office/drawing/2014/main" id="{F7574E42-1318-C0B4-2190-811C6033B732}"/>
              </a:ext>
            </a:extLst>
          </p:cNvPr>
          <p:cNvSpPr txBox="1"/>
          <p:nvPr/>
        </p:nvSpPr>
        <p:spPr>
          <a:xfrm>
            <a:off x="2307301" y="7979102"/>
            <a:ext cx="902214" cy="3064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2720" marR="0" indent="-172720" algn="ctr" fontAlgn="base" latinLnBrk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ko-KR" sz="1050" b="1" kern="0" spc="-50" dirty="0">
                <a:solidFill>
                  <a:schemeClr val="tx2"/>
                </a:solidFill>
                <a:latin typeface="+mj-ea"/>
                <a:ea typeface="+mj-ea"/>
              </a:rPr>
              <a:t>2024</a:t>
            </a:r>
            <a:r>
              <a:rPr lang="ko-KR" altLang="en-US" sz="1050" b="1" kern="0" spc="-50" dirty="0">
                <a:solidFill>
                  <a:schemeClr val="tx2"/>
                </a:solidFill>
                <a:latin typeface="+mj-ea"/>
                <a:ea typeface="+mj-ea"/>
              </a:rPr>
              <a:t>년 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86297716-F39A-F597-7193-9DCDCFAA8E1B}"/>
              </a:ext>
            </a:extLst>
          </p:cNvPr>
          <p:cNvSpPr txBox="1"/>
          <p:nvPr/>
        </p:nvSpPr>
        <p:spPr>
          <a:xfrm>
            <a:off x="3067714" y="7979102"/>
            <a:ext cx="902214" cy="3064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2720" marR="0" indent="-172720" algn="ctr" fontAlgn="base" latinLnBrk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sz="1050" b="1" kern="0" spc="-50" dirty="0">
                <a:solidFill>
                  <a:schemeClr val="tx2"/>
                </a:solidFill>
                <a:latin typeface="+mj-ea"/>
                <a:ea typeface="+mj-ea"/>
              </a:rPr>
              <a:t>월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15DB1B19-8E96-0FFD-06CC-C0746AFA0A65}"/>
              </a:ext>
            </a:extLst>
          </p:cNvPr>
          <p:cNvSpPr txBox="1"/>
          <p:nvPr/>
        </p:nvSpPr>
        <p:spPr>
          <a:xfrm>
            <a:off x="3648486" y="7979102"/>
            <a:ext cx="902214" cy="3064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2720" marR="0" indent="-172720" algn="ctr" fontAlgn="base" latinLnBrk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sz="1050" b="1" kern="0" spc="-50" dirty="0">
                <a:solidFill>
                  <a:schemeClr val="tx2"/>
                </a:solidFill>
                <a:latin typeface="+mj-ea"/>
                <a:ea typeface="+mj-ea"/>
              </a:rPr>
              <a:t>일</a:t>
            </a:r>
          </a:p>
        </p:txBody>
      </p:sp>
      <p:sp>
        <p:nvSpPr>
          <p:cNvPr id="87" name="직사각형 86">
            <a:extLst>
              <a:ext uri="{FF2B5EF4-FFF2-40B4-BE49-F238E27FC236}">
                <a16:creationId xmlns:a16="http://schemas.microsoft.com/office/drawing/2014/main" id="{B067FA18-D41F-A783-3FAA-E644422C825A}"/>
              </a:ext>
            </a:extLst>
          </p:cNvPr>
          <p:cNvSpPr/>
          <p:nvPr/>
        </p:nvSpPr>
        <p:spPr>
          <a:xfrm>
            <a:off x="2466974" y="9417050"/>
            <a:ext cx="3952875" cy="232061"/>
          </a:xfrm>
          <a:prstGeom prst="rect">
            <a:avLst/>
          </a:prstGeom>
          <a:noFill/>
          <a:ln w="3175">
            <a:solidFill>
              <a:schemeClr val="tx2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600" b="1" kern="0" dirty="0">
                <a:solidFill>
                  <a:schemeClr val="tx2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2024 </a:t>
            </a:r>
            <a:r>
              <a:rPr lang="ko-KR" altLang="en-US" sz="600" b="1" kern="0" dirty="0">
                <a:solidFill>
                  <a:schemeClr val="tx2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대한민국 </a:t>
            </a:r>
            <a:r>
              <a:rPr lang="ko-KR" altLang="en-US" sz="600" b="1" kern="0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드론박람회</a:t>
            </a:r>
            <a:r>
              <a:rPr lang="ko-KR" altLang="en-US" sz="600" b="1" kern="0" dirty="0">
                <a:solidFill>
                  <a:schemeClr val="tx2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 운영사무국 </a:t>
            </a:r>
            <a:r>
              <a:rPr lang="ko-KR" altLang="en-US" sz="600" b="1" kern="0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ㅣ</a:t>
            </a:r>
            <a:r>
              <a:rPr lang="ko-KR" altLang="en-US" sz="600" b="1" kern="0" dirty="0">
                <a:solidFill>
                  <a:schemeClr val="tx2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 전화 </a:t>
            </a:r>
            <a:r>
              <a:rPr lang="en-US" altLang="ko-KR" sz="600" b="1" kern="0" dirty="0">
                <a:solidFill>
                  <a:schemeClr val="tx2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: 02-6464-1824 </a:t>
            </a:r>
            <a:r>
              <a:rPr lang="ko-KR" altLang="en-US" sz="600" b="1" kern="0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ㅣ</a:t>
            </a:r>
            <a:r>
              <a:rPr lang="ko-KR" altLang="en-US" sz="600" b="1" kern="0" dirty="0">
                <a:solidFill>
                  <a:schemeClr val="tx2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 이메일 </a:t>
            </a:r>
            <a:r>
              <a:rPr lang="en-US" altLang="ko-KR" sz="600" b="1" kern="0" dirty="0">
                <a:solidFill>
                  <a:schemeClr val="tx2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: droneexpo2024@gmail.com</a:t>
            </a:r>
            <a:endParaRPr lang="ko-KR" altLang="en-US" sz="600" b="1" kern="0" dirty="0">
              <a:solidFill>
                <a:schemeClr val="tx2">
                  <a:lumMod val="75000"/>
                  <a:lumOff val="25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D823BC0B-3219-AE46-86CF-28A580FF534B}"/>
              </a:ext>
            </a:extLst>
          </p:cNvPr>
          <p:cNvSpPr txBox="1"/>
          <p:nvPr/>
        </p:nvSpPr>
        <p:spPr>
          <a:xfrm>
            <a:off x="3823136" y="8461510"/>
            <a:ext cx="902214" cy="3064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2720" marR="0" indent="-172720" algn="r" fontAlgn="base" latinLnBrk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sz="1050" b="1" kern="0" spc="-50" dirty="0">
                <a:solidFill>
                  <a:schemeClr val="tx2"/>
                </a:solidFill>
                <a:latin typeface="+mj-ea"/>
                <a:ea typeface="+mj-ea"/>
              </a:rPr>
              <a:t>회사명 </a:t>
            </a:r>
            <a:r>
              <a:rPr lang="en-US" altLang="ko-KR" sz="1050" b="1" kern="0" spc="-50" dirty="0">
                <a:solidFill>
                  <a:schemeClr val="tx2"/>
                </a:solidFill>
                <a:latin typeface="+mj-ea"/>
                <a:ea typeface="+mj-ea"/>
              </a:rPr>
              <a:t>:</a:t>
            </a:r>
            <a:endParaRPr lang="ko-KR" altLang="en-US" sz="1050" b="1" kern="0" spc="-50" dirty="0">
              <a:solidFill>
                <a:schemeClr val="tx2"/>
              </a:solidFill>
              <a:latin typeface="+mj-ea"/>
              <a:ea typeface="+mj-ea"/>
            </a:endParaRP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36B8A3DC-D174-0431-0536-032F440F5F5D}"/>
              </a:ext>
            </a:extLst>
          </p:cNvPr>
          <p:cNvSpPr txBox="1"/>
          <p:nvPr/>
        </p:nvSpPr>
        <p:spPr>
          <a:xfrm>
            <a:off x="3823136" y="8677664"/>
            <a:ext cx="902214" cy="3064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2720" marR="0" indent="-172720" algn="r" fontAlgn="base" latinLnBrk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sz="1050" b="1" kern="0" spc="-50" dirty="0" err="1">
                <a:solidFill>
                  <a:schemeClr val="tx2"/>
                </a:solidFill>
                <a:latin typeface="+mj-ea"/>
                <a:ea typeface="+mj-ea"/>
              </a:rPr>
              <a:t>대표명</a:t>
            </a:r>
            <a:r>
              <a:rPr lang="ko-KR" altLang="en-US" sz="1050" b="1" kern="0" spc="-50" dirty="0">
                <a:solidFill>
                  <a:schemeClr val="tx2"/>
                </a:solidFill>
                <a:latin typeface="+mj-ea"/>
                <a:ea typeface="+mj-ea"/>
              </a:rPr>
              <a:t> </a:t>
            </a:r>
            <a:r>
              <a:rPr lang="en-US" altLang="ko-KR" sz="1050" b="1" kern="0" spc="-50" dirty="0">
                <a:solidFill>
                  <a:schemeClr val="tx2"/>
                </a:solidFill>
                <a:latin typeface="+mj-ea"/>
                <a:ea typeface="+mj-ea"/>
              </a:rPr>
              <a:t>:</a:t>
            </a:r>
            <a:endParaRPr lang="ko-KR" altLang="en-US" sz="1050" b="1" kern="0" spc="-50" dirty="0">
              <a:solidFill>
                <a:schemeClr val="tx2"/>
              </a:solidFill>
              <a:latin typeface="+mj-ea"/>
              <a:ea typeface="+mj-ea"/>
            </a:endParaRP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B22D965A-0EFE-C416-AD9B-2FE4FCAD8FE7}"/>
              </a:ext>
            </a:extLst>
          </p:cNvPr>
          <p:cNvSpPr txBox="1"/>
          <p:nvPr/>
        </p:nvSpPr>
        <p:spPr>
          <a:xfrm>
            <a:off x="5517635" y="8677664"/>
            <a:ext cx="902214" cy="3064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2720" marR="0" indent="-172720" algn="ctr" fontAlgn="base" latinLnBrk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ko-KR" sz="1050" b="1" kern="0" spc="-50" dirty="0">
                <a:solidFill>
                  <a:schemeClr val="tx2"/>
                </a:solidFill>
                <a:latin typeface="+mj-ea"/>
                <a:ea typeface="+mj-ea"/>
              </a:rPr>
              <a:t>(</a:t>
            </a:r>
            <a:r>
              <a:rPr lang="ko-KR" altLang="en-US" sz="1050" b="1" kern="0" spc="-50" dirty="0">
                <a:solidFill>
                  <a:schemeClr val="tx2"/>
                </a:solidFill>
                <a:latin typeface="+mj-ea"/>
                <a:ea typeface="+mj-ea"/>
              </a:rPr>
              <a:t>인</a:t>
            </a:r>
            <a:r>
              <a:rPr lang="en-US" altLang="ko-KR" sz="1050" b="1" kern="0" spc="-50" dirty="0">
                <a:solidFill>
                  <a:schemeClr val="tx2"/>
                </a:solidFill>
                <a:latin typeface="+mj-ea"/>
                <a:ea typeface="+mj-ea"/>
              </a:rPr>
              <a:t>)</a:t>
            </a:r>
            <a:endParaRPr lang="ko-KR" altLang="en-US" sz="1050" b="1" kern="0" spc="-50" dirty="0">
              <a:solidFill>
                <a:schemeClr val="tx2"/>
              </a:solidFill>
              <a:latin typeface="+mj-ea"/>
              <a:ea typeface="+mj-ea"/>
            </a:endParaRP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602F3B97-D767-4D66-A3B3-C6774B62F25C}"/>
              </a:ext>
            </a:extLst>
          </p:cNvPr>
          <p:cNvSpPr txBox="1"/>
          <p:nvPr/>
        </p:nvSpPr>
        <p:spPr>
          <a:xfrm>
            <a:off x="2907828" y="9071318"/>
            <a:ext cx="3228827" cy="25545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172720" marR="0" indent="-172720" algn="r" fontAlgn="base" latinLnBrk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sz="800" b="1" kern="0" spc="-50" dirty="0">
                <a:solidFill>
                  <a:schemeClr val="tx2"/>
                </a:solidFill>
                <a:latin typeface="+mj-ea"/>
                <a:ea typeface="+mj-ea"/>
              </a:rPr>
              <a:t>「</a:t>
            </a:r>
            <a:r>
              <a:rPr lang="en-US" altLang="ko-KR" sz="800" b="1" kern="0" spc="-50" dirty="0">
                <a:solidFill>
                  <a:schemeClr val="tx2"/>
                </a:solidFill>
                <a:latin typeface="+mj-ea"/>
                <a:ea typeface="+mj-ea"/>
              </a:rPr>
              <a:t>2024 </a:t>
            </a:r>
            <a:r>
              <a:rPr lang="ko-KR" altLang="en-US" sz="800" b="1" kern="0" spc="-50" dirty="0">
                <a:solidFill>
                  <a:schemeClr val="tx2"/>
                </a:solidFill>
                <a:latin typeface="+mj-ea"/>
                <a:ea typeface="+mj-ea"/>
              </a:rPr>
              <a:t>대한민국 </a:t>
            </a:r>
            <a:r>
              <a:rPr lang="ko-KR" altLang="en-US" sz="800" b="1" kern="0" spc="-50" dirty="0" err="1">
                <a:solidFill>
                  <a:schemeClr val="tx2"/>
                </a:solidFill>
                <a:latin typeface="+mj-ea"/>
                <a:ea typeface="+mj-ea"/>
              </a:rPr>
              <a:t>드론박람회</a:t>
            </a:r>
            <a:r>
              <a:rPr lang="ko-KR" altLang="en-US" sz="800" b="1" kern="0" spc="-50" dirty="0">
                <a:solidFill>
                  <a:schemeClr val="tx2"/>
                </a:solidFill>
                <a:latin typeface="+mj-ea"/>
                <a:ea typeface="+mj-ea"/>
              </a:rPr>
              <a:t>」 사무국 귀중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B23D7838-A08F-D643-3515-B6FA0B105104}"/>
              </a:ext>
            </a:extLst>
          </p:cNvPr>
          <p:cNvSpPr txBox="1"/>
          <p:nvPr/>
        </p:nvSpPr>
        <p:spPr>
          <a:xfrm>
            <a:off x="2907828" y="1349109"/>
            <a:ext cx="3228827" cy="2350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172720" marR="0" indent="-172720" algn="r" fontAlgn="base" latinLnBrk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ko-KR" sz="700" b="1" kern="0" spc="-50" dirty="0">
                <a:solidFill>
                  <a:schemeClr val="tx2"/>
                </a:solidFill>
                <a:latin typeface="+mj-ea"/>
                <a:ea typeface="+mj-ea"/>
              </a:rPr>
              <a:t>*</a:t>
            </a:r>
            <a:r>
              <a:rPr lang="ko-KR" altLang="en-US" sz="700" b="1" kern="0" spc="-50" dirty="0">
                <a:solidFill>
                  <a:schemeClr val="tx2"/>
                </a:solidFill>
                <a:latin typeface="+mj-ea"/>
                <a:ea typeface="+mj-ea"/>
              </a:rPr>
              <a:t>제출기한 </a:t>
            </a:r>
            <a:r>
              <a:rPr lang="en-US" altLang="ko-KR" sz="700" b="1" kern="0" spc="-50" dirty="0">
                <a:solidFill>
                  <a:schemeClr val="tx2"/>
                </a:solidFill>
                <a:latin typeface="+mj-ea"/>
                <a:ea typeface="+mj-ea"/>
              </a:rPr>
              <a:t>: 2024. 4. 24(</a:t>
            </a:r>
            <a:r>
              <a:rPr lang="ko-KR" altLang="en-US" sz="700" b="1" kern="0" spc="-50" dirty="0">
                <a:solidFill>
                  <a:schemeClr val="tx2"/>
                </a:solidFill>
                <a:latin typeface="+mj-ea"/>
                <a:ea typeface="+mj-ea"/>
              </a:rPr>
              <a:t>수</a:t>
            </a:r>
            <a:r>
              <a:rPr lang="en-US" altLang="ko-KR" sz="700" b="1" kern="0" spc="-50" dirty="0">
                <a:solidFill>
                  <a:schemeClr val="tx2"/>
                </a:solidFill>
                <a:latin typeface="+mj-ea"/>
                <a:ea typeface="+mj-ea"/>
              </a:rPr>
              <a:t>)</a:t>
            </a:r>
            <a:endParaRPr lang="ko-KR" altLang="en-US" sz="700" b="1" kern="0" spc="-50" dirty="0">
              <a:solidFill>
                <a:schemeClr val="tx2"/>
              </a:solidFill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354162270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표 4">
            <a:extLst>
              <a:ext uri="{FF2B5EF4-FFF2-40B4-BE49-F238E27FC236}">
                <a16:creationId xmlns:a16="http://schemas.microsoft.com/office/drawing/2014/main" id="{2C450CB6-541D-B6EA-8F79-8B13D15BE34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27884442"/>
              </p:ext>
            </p:extLst>
          </p:nvPr>
        </p:nvGraphicFramePr>
        <p:xfrm>
          <a:off x="653061" y="4021176"/>
          <a:ext cx="5546713" cy="2911580"/>
        </p:xfrm>
        <a:graphic>
          <a:graphicData uri="http://schemas.openxmlformats.org/drawingml/2006/table">
            <a:tbl>
              <a:tblPr/>
              <a:tblGrid>
                <a:gridCol w="733945">
                  <a:extLst>
                    <a:ext uri="{9D8B030D-6E8A-4147-A177-3AD203B41FA5}">
                      <a16:colId xmlns:a16="http://schemas.microsoft.com/office/drawing/2014/main" val="2724803568"/>
                    </a:ext>
                  </a:extLst>
                </a:gridCol>
                <a:gridCol w="1203192">
                  <a:extLst>
                    <a:ext uri="{9D8B030D-6E8A-4147-A177-3AD203B41FA5}">
                      <a16:colId xmlns:a16="http://schemas.microsoft.com/office/drawing/2014/main" val="733810316"/>
                    </a:ext>
                  </a:extLst>
                </a:gridCol>
                <a:gridCol w="1203192">
                  <a:extLst>
                    <a:ext uri="{9D8B030D-6E8A-4147-A177-3AD203B41FA5}">
                      <a16:colId xmlns:a16="http://schemas.microsoft.com/office/drawing/2014/main" val="2043899916"/>
                    </a:ext>
                  </a:extLst>
                </a:gridCol>
                <a:gridCol w="1203192">
                  <a:extLst>
                    <a:ext uri="{9D8B030D-6E8A-4147-A177-3AD203B41FA5}">
                      <a16:colId xmlns:a16="http://schemas.microsoft.com/office/drawing/2014/main" val="394461071"/>
                    </a:ext>
                  </a:extLst>
                </a:gridCol>
                <a:gridCol w="1203192">
                  <a:extLst>
                    <a:ext uri="{9D8B030D-6E8A-4147-A177-3AD203B41FA5}">
                      <a16:colId xmlns:a16="http://schemas.microsoft.com/office/drawing/2014/main" val="3153060232"/>
                    </a:ext>
                  </a:extLst>
                </a:gridCol>
              </a:tblGrid>
              <a:tr h="291158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800" b="1" kern="0" spc="0" dirty="0">
                          <a:solidFill>
                            <a:srgbClr val="FFFFFF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순번</a:t>
                      </a:r>
                    </a:p>
                  </a:txBody>
                  <a:tcPr marL="36604" marR="36604" marT="11132" marB="11132" anchor="ctr">
                    <a:lnL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E284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800" b="1" kern="0" spc="0" dirty="0">
                          <a:solidFill>
                            <a:srgbClr val="FFFFFF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성명</a:t>
                      </a:r>
                      <a:r>
                        <a:rPr lang="en-US" altLang="ko-KR" sz="800" b="1" kern="0" spc="0" dirty="0">
                          <a:solidFill>
                            <a:srgbClr val="FFFFFF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(</a:t>
                      </a:r>
                      <a:r>
                        <a:rPr lang="ko-KR" altLang="en-US" sz="800" b="1" kern="0" spc="0" dirty="0">
                          <a:solidFill>
                            <a:srgbClr val="FFFFFF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국문</a:t>
                      </a:r>
                      <a:r>
                        <a:rPr lang="en-US" altLang="ko-KR" sz="800" b="1" kern="0" spc="0" dirty="0">
                          <a:solidFill>
                            <a:srgbClr val="FFFFFF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E284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800" b="1" kern="0" spc="0" dirty="0">
                          <a:solidFill>
                            <a:srgbClr val="FFFFFF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성명</a:t>
                      </a:r>
                      <a:r>
                        <a:rPr lang="en-US" altLang="ko-KR" sz="800" b="1" kern="0" spc="0" dirty="0">
                          <a:solidFill>
                            <a:srgbClr val="FFFFFF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(</a:t>
                      </a:r>
                      <a:r>
                        <a:rPr lang="ko-KR" altLang="en-US" sz="800" b="1" kern="0" spc="0" dirty="0">
                          <a:solidFill>
                            <a:srgbClr val="FFFFFF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영문</a:t>
                      </a:r>
                      <a:r>
                        <a:rPr lang="en-US" altLang="ko-KR" sz="800" b="1" kern="0" spc="0" dirty="0">
                          <a:solidFill>
                            <a:srgbClr val="FFFFFF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E284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800" b="1" kern="0" spc="0" dirty="0">
                          <a:solidFill>
                            <a:srgbClr val="FFFFFF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직함</a:t>
                      </a:r>
                      <a:r>
                        <a:rPr lang="en-US" altLang="ko-KR" sz="800" b="1" kern="0" spc="0" dirty="0">
                          <a:solidFill>
                            <a:srgbClr val="FFFFFF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(</a:t>
                      </a:r>
                      <a:r>
                        <a:rPr lang="ko-KR" altLang="en-US" sz="800" b="1" kern="0" spc="0" dirty="0">
                          <a:solidFill>
                            <a:srgbClr val="FFFFFF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국문</a:t>
                      </a:r>
                      <a:r>
                        <a:rPr lang="en-US" altLang="ko-KR" sz="800" b="1" kern="0" spc="0" dirty="0">
                          <a:solidFill>
                            <a:srgbClr val="FFFFFF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E284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800" b="1" kern="0" spc="0" dirty="0">
                          <a:solidFill>
                            <a:srgbClr val="FFFFFF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직함</a:t>
                      </a:r>
                      <a:r>
                        <a:rPr lang="en-US" altLang="ko-KR" sz="800" b="1" kern="0" spc="0" dirty="0">
                          <a:solidFill>
                            <a:srgbClr val="FFFFFF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(</a:t>
                      </a:r>
                      <a:r>
                        <a:rPr lang="ko-KR" altLang="en-US" sz="800" b="1" kern="0" spc="0" dirty="0">
                          <a:solidFill>
                            <a:srgbClr val="FFFFFF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영문</a:t>
                      </a:r>
                      <a:r>
                        <a:rPr lang="en-US" altLang="ko-KR" sz="800" b="1" kern="0" spc="0" dirty="0">
                          <a:solidFill>
                            <a:srgbClr val="FFFFFF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E284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430006"/>
                  </a:ext>
                </a:extLst>
              </a:tr>
              <a:tr h="291158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800" b="1" kern="0" spc="-50" dirty="0">
                          <a:solidFill>
                            <a:schemeClr val="tx2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1</a:t>
                      </a:r>
                      <a:endParaRPr lang="ko-KR" altLang="en-US" sz="800" b="1" kern="0" spc="0" dirty="0">
                        <a:solidFill>
                          <a:srgbClr val="FFFFFF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36604" marR="36604" marT="11132" marB="11132" anchor="ctr">
                    <a:lnL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altLang="ko-KR" sz="800" b="1" kern="0" spc="-50" dirty="0">
                        <a:solidFill>
                          <a:schemeClr val="tx2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altLang="ko-KR" sz="800" b="1" kern="0" spc="-50" dirty="0">
                        <a:solidFill>
                          <a:schemeClr val="tx2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altLang="ko-KR" sz="800" b="1" kern="0" spc="-50" dirty="0">
                        <a:solidFill>
                          <a:schemeClr val="tx2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altLang="ko-KR" sz="800" b="1" kern="0" spc="-50" dirty="0">
                        <a:solidFill>
                          <a:schemeClr val="tx2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6150729"/>
                  </a:ext>
                </a:extLst>
              </a:tr>
              <a:tr h="291158">
                <a:tc>
                  <a:txBody>
                    <a:bodyPr/>
                    <a:lstStyle/>
                    <a:p>
                      <a:pPr marL="0" marR="0" indent="0" algn="ctr" defTabSz="685800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800" b="1" kern="0" spc="-50" dirty="0">
                          <a:solidFill>
                            <a:schemeClr val="tx2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2</a:t>
                      </a:r>
                      <a:endParaRPr lang="ko-KR" altLang="en-US" sz="800" b="1" kern="0" spc="-50" dirty="0">
                        <a:solidFill>
                          <a:schemeClr val="tx2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36604" marR="36604" marT="11132" marB="11132" anchor="ctr">
                    <a:lnL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altLang="ko-KR" sz="800" b="1" kern="0" spc="-50" dirty="0">
                        <a:solidFill>
                          <a:schemeClr val="tx2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altLang="ko-KR" sz="800" b="1" kern="0" spc="-50" dirty="0">
                        <a:solidFill>
                          <a:schemeClr val="tx2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altLang="ko-KR" sz="800" b="1" kern="0" spc="-50" dirty="0">
                        <a:solidFill>
                          <a:schemeClr val="tx2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altLang="ko-KR" sz="800" b="1" kern="0" spc="-50" dirty="0">
                        <a:solidFill>
                          <a:schemeClr val="tx2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733711"/>
                  </a:ext>
                </a:extLst>
              </a:tr>
              <a:tr h="291158">
                <a:tc>
                  <a:txBody>
                    <a:bodyPr/>
                    <a:lstStyle/>
                    <a:p>
                      <a:pPr marL="0" marR="0" indent="0" algn="ctr" defTabSz="685800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800" b="1" kern="0" spc="-50" dirty="0">
                          <a:solidFill>
                            <a:schemeClr val="tx2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3</a:t>
                      </a:r>
                      <a:endParaRPr lang="ko-KR" altLang="en-US" sz="800" b="1" kern="0" spc="-50" dirty="0">
                        <a:solidFill>
                          <a:schemeClr val="tx2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36604" marR="36604" marT="11132" marB="11132" anchor="ctr">
                    <a:lnL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altLang="ko-KR" sz="800" b="1" kern="0" spc="-50" dirty="0">
                        <a:solidFill>
                          <a:schemeClr val="tx2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altLang="ko-KR" sz="800" b="1" kern="0" spc="-50" dirty="0">
                        <a:solidFill>
                          <a:schemeClr val="tx2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altLang="ko-KR" sz="800" b="1" kern="0" spc="-50" dirty="0">
                        <a:solidFill>
                          <a:schemeClr val="tx2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altLang="ko-KR" sz="800" b="1" kern="0" spc="-50" dirty="0">
                        <a:solidFill>
                          <a:schemeClr val="tx2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35615243"/>
                  </a:ext>
                </a:extLst>
              </a:tr>
              <a:tr h="291158">
                <a:tc>
                  <a:txBody>
                    <a:bodyPr/>
                    <a:lstStyle/>
                    <a:p>
                      <a:pPr marL="0" marR="0" indent="0" algn="ctr" defTabSz="685800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800" b="1" kern="0" spc="-50" dirty="0">
                          <a:solidFill>
                            <a:schemeClr val="tx2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4</a:t>
                      </a:r>
                      <a:endParaRPr lang="ko-KR" altLang="en-US" sz="800" b="1" kern="0" spc="-50" dirty="0">
                        <a:solidFill>
                          <a:schemeClr val="tx2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36604" marR="36604" marT="11132" marB="11132" anchor="ctr">
                    <a:lnL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altLang="ko-KR" sz="800" b="1" kern="0" spc="-50" dirty="0">
                        <a:solidFill>
                          <a:schemeClr val="tx2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altLang="ko-KR" sz="800" b="1" kern="0" spc="-50" dirty="0">
                        <a:solidFill>
                          <a:schemeClr val="tx2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altLang="ko-KR" sz="800" b="1" kern="0" spc="-50" dirty="0">
                        <a:solidFill>
                          <a:schemeClr val="tx2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altLang="ko-KR" sz="800" b="1" kern="0" spc="-50" dirty="0">
                        <a:solidFill>
                          <a:schemeClr val="tx2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4148168"/>
                  </a:ext>
                </a:extLst>
              </a:tr>
              <a:tr h="291158">
                <a:tc>
                  <a:txBody>
                    <a:bodyPr/>
                    <a:lstStyle/>
                    <a:p>
                      <a:pPr marL="0" marR="0" indent="0" algn="ctr" defTabSz="685800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800" b="1" kern="0" spc="-50" dirty="0">
                          <a:solidFill>
                            <a:schemeClr val="tx2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5</a:t>
                      </a:r>
                      <a:endParaRPr lang="ko-KR" altLang="en-US" sz="800" b="1" kern="0" spc="-50" dirty="0">
                        <a:solidFill>
                          <a:schemeClr val="tx2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36604" marR="36604" marT="11132" marB="11132" anchor="ctr">
                    <a:lnL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altLang="ko-KR" sz="800" b="1" kern="0" spc="-50" dirty="0">
                        <a:solidFill>
                          <a:schemeClr val="tx2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altLang="ko-KR" sz="800" b="1" kern="0" spc="-50" dirty="0">
                        <a:solidFill>
                          <a:schemeClr val="tx2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altLang="ko-KR" sz="800" b="1" kern="0" spc="-50" dirty="0">
                        <a:solidFill>
                          <a:schemeClr val="tx2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altLang="ko-KR" sz="800" b="1" kern="0" spc="-50" dirty="0">
                        <a:solidFill>
                          <a:schemeClr val="tx2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1728447"/>
                  </a:ext>
                </a:extLst>
              </a:tr>
              <a:tr h="291158">
                <a:tc>
                  <a:txBody>
                    <a:bodyPr/>
                    <a:lstStyle/>
                    <a:p>
                      <a:pPr marL="0" marR="0" indent="0" algn="ctr" defTabSz="685800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800" b="1" kern="0" spc="-50" dirty="0">
                          <a:solidFill>
                            <a:schemeClr val="tx2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6</a:t>
                      </a:r>
                      <a:endParaRPr lang="ko-KR" altLang="en-US" sz="800" b="1" kern="0" spc="-50" dirty="0">
                        <a:solidFill>
                          <a:schemeClr val="tx2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36604" marR="36604" marT="11132" marB="11132" anchor="ctr">
                    <a:lnL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altLang="ko-KR" sz="800" b="1" kern="0" spc="-50" dirty="0">
                        <a:solidFill>
                          <a:schemeClr val="tx2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altLang="ko-KR" sz="800" b="1" kern="0" spc="-50" dirty="0">
                        <a:solidFill>
                          <a:schemeClr val="tx2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altLang="ko-KR" sz="800" b="1" kern="0" spc="-50" dirty="0">
                        <a:solidFill>
                          <a:schemeClr val="tx2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altLang="ko-KR" sz="800" b="1" kern="0" spc="-50" dirty="0">
                        <a:solidFill>
                          <a:schemeClr val="tx2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2456518"/>
                  </a:ext>
                </a:extLst>
              </a:tr>
              <a:tr h="291158">
                <a:tc>
                  <a:txBody>
                    <a:bodyPr/>
                    <a:lstStyle/>
                    <a:p>
                      <a:pPr marL="0" marR="0" indent="0" algn="ctr" defTabSz="685800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800" b="1" kern="0" spc="-50" dirty="0">
                          <a:solidFill>
                            <a:schemeClr val="tx2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7</a:t>
                      </a:r>
                      <a:endParaRPr lang="ko-KR" altLang="en-US" sz="800" b="1" kern="0" spc="-50" dirty="0">
                        <a:solidFill>
                          <a:schemeClr val="tx2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36604" marR="36604" marT="11132" marB="11132" anchor="ctr">
                    <a:lnL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altLang="ko-KR" sz="800" b="1" kern="0" spc="-50" dirty="0">
                        <a:solidFill>
                          <a:schemeClr val="tx2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altLang="ko-KR" sz="800" b="1" kern="0" spc="-50" dirty="0">
                        <a:solidFill>
                          <a:schemeClr val="tx2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altLang="ko-KR" sz="800" b="1" kern="0" spc="-50" dirty="0">
                        <a:solidFill>
                          <a:schemeClr val="tx2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altLang="ko-KR" sz="800" b="1" kern="0" spc="-50" dirty="0">
                        <a:solidFill>
                          <a:schemeClr val="tx2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5556737"/>
                  </a:ext>
                </a:extLst>
              </a:tr>
              <a:tr h="291158">
                <a:tc>
                  <a:txBody>
                    <a:bodyPr/>
                    <a:lstStyle/>
                    <a:p>
                      <a:pPr marL="0" marR="0" indent="0" algn="ctr" defTabSz="685800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800" b="1" kern="0" spc="-50" dirty="0">
                          <a:solidFill>
                            <a:schemeClr val="tx2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8</a:t>
                      </a:r>
                      <a:endParaRPr lang="ko-KR" altLang="en-US" sz="800" b="1" kern="0" spc="-50" dirty="0">
                        <a:solidFill>
                          <a:schemeClr val="tx2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36604" marR="36604" marT="11132" marB="11132" anchor="ctr">
                    <a:lnL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altLang="ko-KR" sz="800" b="1" kern="0" spc="-50" dirty="0">
                        <a:solidFill>
                          <a:schemeClr val="tx2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altLang="ko-KR" sz="800" b="1" kern="0" spc="-50" dirty="0">
                        <a:solidFill>
                          <a:schemeClr val="tx2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altLang="ko-KR" sz="800" b="1" kern="0" spc="-50" dirty="0">
                        <a:solidFill>
                          <a:schemeClr val="tx2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altLang="ko-KR" sz="800" b="1" kern="0" spc="-50" dirty="0">
                        <a:solidFill>
                          <a:schemeClr val="tx2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23543619"/>
                  </a:ext>
                </a:extLst>
              </a:tr>
              <a:tr h="291158">
                <a:tc>
                  <a:txBody>
                    <a:bodyPr/>
                    <a:lstStyle/>
                    <a:p>
                      <a:pPr marL="0" marR="0" indent="0" algn="ctr" defTabSz="685800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800" b="1" kern="0" spc="-50" dirty="0">
                          <a:solidFill>
                            <a:schemeClr val="tx2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9</a:t>
                      </a:r>
                      <a:endParaRPr lang="ko-KR" altLang="en-US" sz="800" b="1" kern="0" spc="-50" dirty="0">
                        <a:solidFill>
                          <a:schemeClr val="tx2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36604" marR="36604" marT="11132" marB="11132" anchor="ctr">
                    <a:lnL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altLang="ko-KR" sz="800" b="1" kern="0" spc="-50" dirty="0">
                        <a:solidFill>
                          <a:schemeClr val="tx2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altLang="ko-KR" sz="800" b="1" kern="0" spc="-50" dirty="0">
                        <a:solidFill>
                          <a:schemeClr val="tx2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altLang="ko-KR" sz="800" b="1" kern="0" spc="-50" dirty="0">
                        <a:solidFill>
                          <a:schemeClr val="tx2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altLang="ko-KR" sz="800" b="1" kern="0" spc="-50" dirty="0">
                        <a:solidFill>
                          <a:schemeClr val="tx2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3345752"/>
                  </a:ext>
                </a:extLst>
              </a:tr>
            </a:tbl>
          </a:graphicData>
        </a:graphic>
      </p:graphicFrame>
      <p:sp>
        <p:nvSpPr>
          <p:cNvPr id="12" name="직사각형 11">
            <a:extLst>
              <a:ext uri="{FF2B5EF4-FFF2-40B4-BE49-F238E27FC236}">
                <a16:creationId xmlns:a16="http://schemas.microsoft.com/office/drawing/2014/main" id="{12DE824C-CB98-DB3F-113B-FC4F2EB115EC}"/>
              </a:ext>
            </a:extLst>
          </p:cNvPr>
          <p:cNvSpPr/>
          <p:nvPr/>
        </p:nvSpPr>
        <p:spPr>
          <a:xfrm>
            <a:off x="670072" y="939503"/>
            <a:ext cx="1337212" cy="455423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 b="1">
              <a:latin typeface="+mj-ea"/>
              <a:ea typeface="+mj-ea"/>
            </a:endParaRPr>
          </a:p>
        </p:txBody>
      </p:sp>
      <p:sp>
        <p:nvSpPr>
          <p:cNvPr id="16" name="직사각형 15">
            <a:extLst>
              <a:ext uri="{FF2B5EF4-FFF2-40B4-BE49-F238E27FC236}">
                <a16:creationId xmlns:a16="http://schemas.microsoft.com/office/drawing/2014/main" id="{F2637A25-9523-F77E-F4C0-15AFB6306DD8}"/>
              </a:ext>
            </a:extLst>
          </p:cNvPr>
          <p:cNvSpPr/>
          <p:nvPr/>
        </p:nvSpPr>
        <p:spPr>
          <a:xfrm>
            <a:off x="670072" y="939503"/>
            <a:ext cx="5517857" cy="455423"/>
          </a:xfrm>
          <a:prstGeom prst="rect">
            <a:avLst/>
          </a:prstGeom>
          <a:noFill/>
          <a:ln>
            <a:solidFill>
              <a:schemeClr val="tx2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b="1">
              <a:latin typeface="+mj-ea"/>
              <a:ea typeface="+mj-ea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B7CEC1D-1B6B-D4CF-58A9-DE27E4E0E5DE}"/>
              </a:ext>
            </a:extLst>
          </p:cNvPr>
          <p:cNvSpPr txBox="1"/>
          <p:nvPr/>
        </p:nvSpPr>
        <p:spPr>
          <a:xfrm>
            <a:off x="854127" y="963740"/>
            <a:ext cx="9691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b="1" dirty="0">
                <a:solidFill>
                  <a:schemeClr val="bg1"/>
                </a:solidFill>
                <a:latin typeface="+mj-ea"/>
                <a:ea typeface="+mj-ea"/>
              </a:rPr>
              <a:t>Form 2</a:t>
            </a:r>
            <a:endParaRPr lang="ko-KR" altLang="en-US" sz="1400" b="1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00C725B-636E-C21C-C709-CA2FFB3FF3FF}"/>
              </a:ext>
            </a:extLst>
          </p:cNvPr>
          <p:cNvSpPr txBox="1"/>
          <p:nvPr/>
        </p:nvSpPr>
        <p:spPr>
          <a:xfrm>
            <a:off x="2081015" y="939503"/>
            <a:ext cx="4033183" cy="41780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 fontAlgn="base">
              <a:lnSpc>
                <a:spcPct val="130000"/>
              </a:lnSpc>
            </a:pPr>
            <a:r>
              <a:rPr lang="ko-KR" altLang="en-US" b="1" kern="0" dirty="0">
                <a:solidFill>
                  <a:schemeClr val="tx2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출입증 발급 신청서</a:t>
            </a:r>
          </a:p>
        </p:txBody>
      </p:sp>
      <p:sp>
        <p:nvSpPr>
          <p:cNvPr id="20" name="직사각형 19">
            <a:extLst>
              <a:ext uri="{FF2B5EF4-FFF2-40B4-BE49-F238E27FC236}">
                <a16:creationId xmlns:a16="http://schemas.microsoft.com/office/drawing/2014/main" id="{71EE04A3-2873-A6CD-C25F-968982A24B47}"/>
              </a:ext>
            </a:extLst>
          </p:cNvPr>
          <p:cNvSpPr/>
          <p:nvPr/>
        </p:nvSpPr>
        <p:spPr>
          <a:xfrm>
            <a:off x="5428816" y="707303"/>
            <a:ext cx="707839" cy="181973"/>
          </a:xfrm>
          <a:prstGeom prst="rect">
            <a:avLst/>
          </a:prstGeom>
          <a:solidFill>
            <a:schemeClr val="tx2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600" b="1" kern="0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599953F-B5B0-8619-C99B-135023A5F06D}"/>
              </a:ext>
            </a:extLst>
          </p:cNvPr>
          <p:cNvSpPr txBox="1"/>
          <p:nvPr/>
        </p:nvSpPr>
        <p:spPr>
          <a:xfrm>
            <a:off x="670070" y="1449916"/>
            <a:ext cx="5517857" cy="3370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fontAlgn="base" latinLnBrk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sz="1200" b="1" kern="0" spc="-50" dirty="0">
                <a:solidFill>
                  <a:srgbClr val="215F9A"/>
                </a:solidFill>
                <a:latin typeface="+mj-ea"/>
                <a:ea typeface="+mj-ea"/>
              </a:rPr>
              <a:t>① 신청자 기본 정보</a:t>
            </a:r>
          </a:p>
        </p:txBody>
      </p:sp>
      <p:graphicFrame>
        <p:nvGraphicFramePr>
          <p:cNvPr id="23" name="표 22">
            <a:extLst>
              <a:ext uri="{FF2B5EF4-FFF2-40B4-BE49-F238E27FC236}">
                <a16:creationId xmlns:a16="http://schemas.microsoft.com/office/drawing/2014/main" id="{4F264AEC-6A7D-ECF2-34E9-2C9B8BCA010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64798697"/>
              </p:ext>
            </p:extLst>
          </p:nvPr>
        </p:nvGraphicFramePr>
        <p:xfrm>
          <a:off x="641217" y="1841921"/>
          <a:ext cx="5546711" cy="1746948"/>
        </p:xfrm>
        <a:graphic>
          <a:graphicData uri="http://schemas.openxmlformats.org/drawingml/2006/table">
            <a:tbl>
              <a:tblPr/>
              <a:tblGrid>
                <a:gridCol w="733945">
                  <a:extLst>
                    <a:ext uri="{9D8B030D-6E8A-4147-A177-3AD203B41FA5}">
                      <a16:colId xmlns:a16="http://schemas.microsoft.com/office/drawing/2014/main" val="2724803568"/>
                    </a:ext>
                  </a:extLst>
                </a:gridCol>
                <a:gridCol w="2227405">
                  <a:extLst>
                    <a:ext uri="{9D8B030D-6E8A-4147-A177-3AD203B41FA5}">
                      <a16:colId xmlns:a16="http://schemas.microsoft.com/office/drawing/2014/main" val="733810316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1427755251"/>
                    </a:ext>
                  </a:extLst>
                </a:gridCol>
                <a:gridCol w="1823361">
                  <a:extLst>
                    <a:ext uri="{9D8B030D-6E8A-4147-A177-3AD203B41FA5}">
                      <a16:colId xmlns:a16="http://schemas.microsoft.com/office/drawing/2014/main" val="1000305715"/>
                    </a:ext>
                  </a:extLst>
                </a:gridCol>
              </a:tblGrid>
              <a:tr h="291158">
                <a:tc rowSpan="2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800" b="1" kern="0" spc="0" dirty="0">
                          <a:solidFill>
                            <a:srgbClr val="FFFFFF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참가업체명</a:t>
                      </a:r>
                    </a:p>
                  </a:txBody>
                  <a:tcPr marL="36604" marR="36604" marT="11132" marB="11132" anchor="ctr">
                    <a:lnL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indent="0" algn="l" defTabSz="685800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800" b="1" kern="0" spc="-50" dirty="0">
                          <a:solidFill>
                            <a:schemeClr val="tx2"/>
                          </a:solidFill>
                          <a:latin typeface="+mn-ea"/>
                          <a:ea typeface="+mn-ea"/>
                          <a:cs typeface="+mn-cs"/>
                        </a:rPr>
                        <a:t> (</a:t>
                      </a:r>
                      <a:r>
                        <a:rPr lang="ko-KR" altLang="en-US" sz="800" b="1" kern="0" spc="-50" dirty="0">
                          <a:solidFill>
                            <a:schemeClr val="tx2"/>
                          </a:solidFill>
                          <a:latin typeface="+mn-ea"/>
                          <a:ea typeface="+mn-ea"/>
                          <a:cs typeface="+mn-cs"/>
                        </a:rPr>
                        <a:t>국문</a:t>
                      </a:r>
                      <a:r>
                        <a:rPr lang="en-US" altLang="ko-KR" sz="800" b="1" kern="0" spc="-50" dirty="0">
                          <a:solidFill>
                            <a:schemeClr val="tx2"/>
                          </a:solidFill>
                          <a:latin typeface="+mn-ea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dirty="0"/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E2841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3430006"/>
                  </a:ext>
                </a:extLst>
              </a:tr>
              <a:tr h="291158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40264" marR="40264" marT="11132" marB="11132" anchor="ctr">
                    <a:lnL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marL="0" marR="0" indent="0" algn="l" defTabSz="685800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800" b="1" kern="0" spc="-50" dirty="0">
                          <a:solidFill>
                            <a:schemeClr val="tx2"/>
                          </a:solidFill>
                          <a:latin typeface="+mn-ea"/>
                          <a:ea typeface="+mn-ea"/>
                          <a:cs typeface="+mn-cs"/>
                        </a:rPr>
                        <a:t> (</a:t>
                      </a:r>
                      <a:r>
                        <a:rPr lang="ko-KR" altLang="en-US" sz="800" b="1" kern="0" spc="-50" dirty="0">
                          <a:solidFill>
                            <a:schemeClr val="tx2"/>
                          </a:solidFill>
                          <a:latin typeface="+mn-ea"/>
                          <a:ea typeface="+mn-ea"/>
                          <a:cs typeface="+mn-cs"/>
                        </a:rPr>
                        <a:t>영문</a:t>
                      </a:r>
                      <a:r>
                        <a:rPr lang="en-US" altLang="ko-KR" sz="800" b="1" kern="0" spc="-50" dirty="0">
                          <a:solidFill>
                            <a:schemeClr val="tx2"/>
                          </a:solidFill>
                          <a:latin typeface="+mn-ea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dirty="0"/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E2841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03418366"/>
                  </a:ext>
                </a:extLst>
              </a:tr>
              <a:tr h="291158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800" b="1" kern="0" spc="0" dirty="0">
                          <a:solidFill>
                            <a:srgbClr val="FFFFFF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당당자명</a:t>
                      </a:r>
                    </a:p>
                  </a:txBody>
                  <a:tcPr marL="36604" marR="36604" marT="11132" marB="11132" anchor="ctr">
                    <a:lnL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800" b="1" kern="0" spc="0" dirty="0">
                        <a:solidFill>
                          <a:srgbClr val="FFFFFF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800" b="1" kern="0" spc="0" dirty="0">
                          <a:solidFill>
                            <a:srgbClr val="FFFFFF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부서 </a:t>
                      </a:r>
                      <a:r>
                        <a:rPr lang="en-US" altLang="ko-KR" sz="800" b="1" kern="0" spc="0" dirty="0">
                          <a:solidFill>
                            <a:srgbClr val="FFFFFF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/ </a:t>
                      </a:r>
                      <a:r>
                        <a:rPr lang="ko-KR" altLang="en-US" sz="800" b="1" kern="0" spc="0" dirty="0">
                          <a:solidFill>
                            <a:srgbClr val="FFFFFF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직위</a:t>
                      </a:r>
                      <a:endParaRPr lang="en-US" sz="800" b="1" kern="0" spc="0" dirty="0">
                        <a:solidFill>
                          <a:srgbClr val="FFFFFF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E284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kern="0" spc="-50" dirty="0">
                          <a:solidFill>
                            <a:schemeClr val="tx2"/>
                          </a:solidFill>
                          <a:latin typeface="+mn-ea"/>
                          <a:ea typeface="+mn-ea"/>
                          <a:cs typeface="+mn-cs"/>
                        </a:rPr>
                        <a:t>/</a:t>
                      </a: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74989620"/>
                  </a:ext>
                </a:extLst>
              </a:tr>
              <a:tr h="291158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800" b="1" kern="0" spc="0" dirty="0">
                          <a:solidFill>
                            <a:srgbClr val="FFFFFF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연 </a:t>
                      </a:r>
                      <a:r>
                        <a:rPr lang="ko-KR" altLang="en-US" sz="800" b="1" kern="0" spc="0" dirty="0" err="1">
                          <a:solidFill>
                            <a:srgbClr val="FFFFFF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락</a:t>
                      </a:r>
                      <a:r>
                        <a:rPr lang="ko-KR" altLang="en-US" sz="800" b="1" kern="0" spc="0" dirty="0">
                          <a:solidFill>
                            <a:srgbClr val="FFFFFF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 처</a:t>
                      </a:r>
                    </a:p>
                  </a:txBody>
                  <a:tcPr marL="36604" marR="36604" marT="11132" marB="11132" anchor="ctr">
                    <a:lnL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indent="0" algn="l" defTabSz="685800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800" b="1" kern="0" spc="-50" dirty="0">
                          <a:solidFill>
                            <a:schemeClr val="tx2"/>
                          </a:solidFill>
                          <a:latin typeface="+mn-ea"/>
                          <a:ea typeface="+mn-ea"/>
                          <a:cs typeface="+mn-cs"/>
                        </a:rPr>
                        <a:t> (</a:t>
                      </a:r>
                      <a:r>
                        <a:rPr lang="ko-KR" altLang="en-US" sz="800" b="1" kern="0" spc="-50" dirty="0">
                          <a:solidFill>
                            <a:schemeClr val="tx2"/>
                          </a:solidFill>
                          <a:latin typeface="+mn-ea"/>
                          <a:ea typeface="+mn-ea"/>
                          <a:cs typeface="+mn-cs"/>
                        </a:rPr>
                        <a:t>전화</a:t>
                      </a:r>
                      <a:r>
                        <a:rPr lang="en-US" altLang="ko-KR" sz="800" b="1" kern="0" spc="-50" dirty="0">
                          <a:solidFill>
                            <a:schemeClr val="tx2"/>
                          </a:solidFill>
                          <a:latin typeface="+mn-ea"/>
                          <a:ea typeface="+mn-ea"/>
                          <a:cs typeface="+mn-cs"/>
                        </a:rPr>
                        <a:t>)                                                                                  (</a:t>
                      </a:r>
                      <a:r>
                        <a:rPr lang="ko-KR" altLang="en-US" sz="800" b="1" kern="0" spc="-50" dirty="0">
                          <a:solidFill>
                            <a:schemeClr val="tx2"/>
                          </a:solidFill>
                          <a:latin typeface="+mn-ea"/>
                          <a:ea typeface="+mn-ea"/>
                          <a:cs typeface="+mn-cs"/>
                        </a:rPr>
                        <a:t>휴대전화</a:t>
                      </a:r>
                      <a:r>
                        <a:rPr lang="en-US" altLang="ko-KR" sz="800" b="1" kern="0" spc="-50" dirty="0">
                          <a:solidFill>
                            <a:schemeClr val="tx2"/>
                          </a:solidFill>
                          <a:latin typeface="+mn-ea"/>
                          <a:ea typeface="+mn-ea"/>
                          <a:cs typeface="+mn-cs"/>
                        </a:rPr>
                        <a:t>)</a:t>
                      </a:r>
                      <a:endParaRPr lang="ko-KR" altLang="en-US" sz="800" b="1" kern="0" spc="0" dirty="0">
                        <a:solidFill>
                          <a:srgbClr val="FFFFFF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800" b="0" kern="0" spc="0" dirty="0">
                        <a:solidFill>
                          <a:srgbClr val="000000"/>
                        </a:solidFill>
                        <a:effectLst/>
                        <a:latin typeface="a와이드2" panose="02020600000000000000" pitchFamily="18" charset="-127"/>
                        <a:ea typeface="a와이드2" panose="02020600000000000000" pitchFamily="18" charset="-127"/>
                      </a:endParaRP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800" kern="0" spc="-50" dirty="0">
                        <a:solidFill>
                          <a:schemeClr val="tx2"/>
                        </a:solidFill>
                        <a:latin typeface="a와이드2" panose="02020600000000000000" pitchFamily="18" charset="-127"/>
                        <a:ea typeface="a와이드2" panose="02020600000000000000" pitchFamily="18" charset="-127"/>
                        <a:cs typeface="+mn-cs"/>
                      </a:endParaRP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76493258"/>
                  </a:ext>
                </a:extLst>
              </a:tr>
              <a:tr h="291158">
                <a:tc>
                  <a:txBody>
                    <a:bodyPr/>
                    <a:lstStyle/>
                    <a:p>
                      <a:pPr marL="0" marR="0" indent="0" algn="ctr" defTabSz="685800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800" b="1" kern="0" spc="0" dirty="0">
                          <a:solidFill>
                            <a:srgbClr val="FFFFFF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전시공사업체</a:t>
                      </a:r>
                    </a:p>
                  </a:txBody>
                  <a:tcPr marL="36604" marR="36604" marT="11132" marB="11132" anchor="ctr">
                    <a:lnL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900" b="1" kern="0" spc="-50" dirty="0">
                        <a:solidFill>
                          <a:schemeClr val="tx2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800" b="1" kern="0" spc="0" dirty="0">
                          <a:solidFill>
                            <a:srgbClr val="FFFFFF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카펫시공업체</a:t>
                      </a:r>
                      <a:endParaRPr lang="en-US" sz="800" b="1" kern="0" spc="0" dirty="0">
                        <a:solidFill>
                          <a:srgbClr val="FFFFFF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E284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800" b="1" kern="0" spc="-50" dirty="0">
                        <a:solidFill>
                          <a:schemeClr val="tx2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79779648"/>
                  </a:ext>
                </a:extLst>
              </a:tr>
              <a:tr h="291158">
                <a:tc>
                  <a:txBody>
                    <a:bodyPr/>
                    <a:lstStyle/>
                    <a:p>
                      <a:pPr marL="0" marR="0" indent="0" algn="ctr" defTabSz="685800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800" b="1" kern="0" spc="0" dirty="0">
                          <a:solidFill>
                            <a:srgbClr val="FFFFFF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도배시공업체</a:t>
                      </a:r>
                    </a:p>
                  </a:txBody>
                  <a:tcPr marL="36604" marR="36604" marT="11132" marB="11132" anchor="ctr">
                    <a:lnL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900" b="1" kern="0" spc="-50" dirty="0">
                        <a:solidFill>
                          <a:schemeClr val="tx2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800" b="1" kern="0" spc="0" dirty="0">
                          <a:solidFill>
                            <a:srgbClr val="FFFFFF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방염처리업체</a:t>
                      </a:r>
                      <a:endParaRPr lang="en-US" sz="800" b="1" kern="0" spc="0" dirty="0">
                        <a:solidFill>
                          <a:srgbClr val="FFFFFF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E284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800" b="1" kern="0" spc="-50" dirty="0">
                        <a:solidFill>
                          <a:schemeClr val="tx2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93695856"/>
                  </a:ext>
                </a:extLst>
              </a:tr>
            </a:tbl>
          </a:graphicData>
        </a:graphic>
      </p:graphicFrame>
      <p:sp>
        <p:nvSpPr>
          <p:cNvPr id="21" name="직사각형 20">
            <a:extLst>
              <a:ext uri="{FF2B5EF4-FFF2-40B4-BE49-F238E27FC236}">
                <a16:creationId xmlns:a16="http://schemas.microsoft.com/office/drawing/2014/main" id="{6B34FDD5-8AFD-B2A0-F0CA-433AA27DFD7D}"/>
              </a:ext>
            </a:extLst>
          </p:cNvPr>
          <p:cNvSpPr/>
          <p:nvPr/>
        </p:nvSpPr>
        <p:spPr>
          <a:xfrm>
            <a:off x="4274243" y="702540"/>
            <a:ext cx="1913684" cy="1819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ko-KR" altLang="en-US" sz="1050" b="1" kern="0" dirty="0">
                <a:solidFill>
                  <a:schemeClr val="tx1"/>
                </a:solidFill>
                <a:latin typeface="+mj-ea"/>
                <a:ea typeface="+mj-ea"/>
              </a:rPr>
              <a:t>전체 출품업체 </a:t>
            </a:r>
            <a:r>
              <a:rPr lang="ko-KR" altLang="en-US" sz="1050" b="1" kern="0" dirty="0">
                <a:solidFill>
                  <a:schemeClr val="bg1"/>
                </a:solidFill>
                <a:latin typeface="+mj-ea"/>
                <a:ea typeface="+mj-ea"/>
              </a:rPr>
              <a:t>필 수 사 항</a:t>
            </a:r>
            <a:endParaRPr lang="ko-KR" altLang="en-US" sz="1600" b="1" kern="0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2F6E1A3A-1704-CF75-1AFE-915DBB906173}"/>
              </a:ext>
            </a:extLst>
          </p:cNvPr>
          <p:cNvSpPr txBox="1"/>
          <p:nvPr/>
        </p:nvSpPr>
        <p:spPr>
          <a:xfrm>
            <a:off x="670070" y="7019979"/>
            <a:ext cx="5517857" cy="548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2720" marR="0" indent="-172720" algn="just" fontAlgn="base" latinLnBrk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ko-KR" sz="1050" b="1" kern="0" spc="-50" dirty="0">
                <a:solidFill>
                  <a:schemeClr val="tx2"/>
                </a:solidFill>
                <a:latin typeface="+mj-ea"/>
                <a:ea typeface="+mj-ea"/>
              </a:rPr>
              <a:t>※ </a:t>
            </a:r>
            <a:r>
              <a:rPr lang="ko-KR" altLang="en-US" sz="1050" b="1" kern="0" spc="-50" dirty="0">
                <a:solidFill>
                  <a:schemeClr val="tx2"/>
                </a:solidFill>
                <a:latin typeface="+mj-ea"/>
                <a:ea typeface="+mj-ea"/>
              </a:rPr>
              <a:t>출입증 신청서는 </a:t>
            </a:r>
            <a:r>
              <a:rPr lang="en-US" altLang="ko-KR" sz="1050" b="1" kern="0" spc="-50" dirty="0">
                <a:solidFill>
                  <a:schemeClr val="tx2"/>
                </a:solidFill>
                <a:latin typeface="+mj-ea"/>
                <a:ea typeface="+mj-ea"/>
              </a:rPr>
              <a:t>1</a:t>
            </a:r>
            <a:r>
              <a:rPr lang="ko-KR" altLang="en-US" sz="1050" b="1" kern="0" spc="-50" dirty="0">
                <a:solidFill>
                  <a:schemeClr val="tx2"/>
                </a:solidFill>
                <a:latin typeface="+mj-ea"/>
                <a:ea typeface="+mj-ea"/>
              </a:rPr>
              <a:t>부스 당 </a:t>
            </a:r>
            <a:r>
              <a:rPr lang="en-US" altLang="ko-KR" sz="1050" b="1" kern="0" spc="-50" dirty="0">
                <a:solidFill>
                  <a:schemeClr val="tx2"/>
                </a:solidFill>
                <a:latin typeface="+mj-ea"/>
                <a:ea typeface="+mj-ea"/>
              </a:rPr>
              <a:t>5</a:t>
            </a:r>
            <a:r>
              <a:rPr lang="ko-KR" altLang="en-US" sz="1050" b="1" kern="0" spc="-50" dirty="0">
                <a:solidFill>
                  <a:schemeClr val="tx2"/>
                </a:solidFill>
                <a:latin typeface="+mj-ea"/>
                <a:ea typeface="+mj-ea"/>
              </a:rPr>
              <a:t>매 기준 신청 및 발급 가능합니다</a:t>
            </a:r>
            <a:r>
              <a:rPr lang="en-US" altLang="ko-KR" sz="1050" b="1" kern="0" spc="-50" dirty="0">
                <a:solidFill>
                  <a:schemeClr val="tx2"/>
                </a:solidFill>
                <a:latin typeface="+mj-ea"/>
                <a:ea typeface="+mj-ea"/>
              </a:rPr>
              <a:t>.</a:t>
            </a:r>
          </a:p>
          <a:p>
            <a:pPr marL="172720" marR="0" indent="-172720" algn="just" fontAlgn="base" latinLnBrk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ko-KR" sz="1050" b="1" kern="0" spc="-50" dirty="0">
                <a:solidFill>
                  <a:schemeClr val="tx2"/>
                </a:solidFill>
                <a:latin typeface="+mj-ea"/>
                <a:ea typeface="+mj-ea"/>
              </a:rPr>
              <a:t>※ </a:t>
            </a:r>
            <a:r>
              <a:rPr lang="ko-KR" altLang="en-US" sz="1050" b="1" kern="0" spc="-50" dirty="0">
                <a:solidFill>
                  <a:schemeClr val="tx2"/>
                </a:solidFill>
                <a:latin typeface="+mj-ea"/>
                <a:ea typeface="+mj-ea"/>
              </a:rPr>
              <a:t>칸 </a:t>
            </a:r>
            <a:r>
              <a:rPr lang="ko-KR" altLang="en-US" sz="1050" b="1" kern="0" spc="-50" dirty="0" err="1">
                <a:solidFill>
                  <a:schemeClr val="tx2"/>
                </a:solidFill>
                <a:latin typeface="+mj-ea"/>
                <a:ea typeface="+mj-ea"/>
              </a:rPr>
              <a:t>부족시</a:t>
            </a:r>
            <a:r>
              <a:rPr lang="ko-KR" altLang="en-US" sz="1050" b="1" kern="0" spc="-50" dirty="0">
                <a:solidFill>
                  <a:schemeClr val="tx2"/>
                </a:solidFill>
                <a:latin typeface="+mj-ea"/>
                <a:ea typeface="+mj-ea"/>
              </a:rPr>
              <a:t> 별지사용 가능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07B1F227-9EEC-43DC-9AB9-15847FF2CFF4}"/>
              </a:ext>
            </a:extLst>
          </p:cNvPr>
          <p:cNvSpPr txBox="1"/>
          <p:nvPr/>
        </p:nvSpPr>
        <p:spPr>
          <a:xfrm>
            <a:off x="670070" y="3636515"/>
            <a:ext cx="5517857" cy="3370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fontAlgn="base" latinLnBrk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sz="1200" b="1" kern="0" spc="-50">
                <a:solidFill>
                  <a:srgbClr val="215F9A"/>
                </a:solidFill>
                <a:latin typeface="+mj-ea"/>
                <a:ea typeface="+mj-ea"/>
              </a:rPr>
              <a:t>② 출입증 발급신청 명단</a:t>
            </a:r>
            <a:endParaRPr lang="ko-KR" altLang="en-US" sz="1200" b="1" kern="0" spc="-50" dirty="0">
              <a:solidFill>
                <a:srgbClr val="215F9A"/>
              </a:solidFill>
              <a:latin typeface="+mj-ea"/>
              <a:ea typeface="+mj-ea"/>
            </a:endParaRP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F7574E42-1318-C0B4-2190-811C6033B732}"/>
              </a:ext>
            </a:extLst>
          </p:cNvPr>
          <p:cNvSpPr txBox="1"/>
          <p:nvPr/>
        </p:nvSpPr>
        <p:spPr>
          <a:xfrm>
            <a:off x="2307301" y="7979102"/>
            <a:ext cx="902214" cy="3064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2720" marR="0" indent="-172720" algn="ctr" fontAlgn="base" latinLnBrk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ko-KR" sz="1050" b="1" kern="0" spc="-50" dirty="0">
                <a:solidFill>
                  <a:schemeClr val="tx2"/>
                </a:solidFill>
                <a:latin typeface="+mj-ea"/>
                <a:ea typeface="+mj-ea"/>
              </a:rPr>
              <a:t>2024</a:t>
            </a:r>
            <a:r>
              <a:rPr lang="ko-KR" altLang="en-US" sz="1050" b="1" kern="0" spc="-50" dirty="0">
                <a:solidFill>
                  <a:schemeClr val="tx2"/>
                </a:solidFill>
                <a:latin typeface="+mj-ea"/>
                <a:ea typeface="+mj-ea"/>
              </a:rPr>
              <a:t>년 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86297716-F39A-F597-7193-9DCDCFAA8E1B}"/>
              </a:ext>
            </a:extLst>
          </p:cNvPr>
          <p:cNvSpPr txBox="1"/>
          <p:nvPr/>
        </p:nvSpPr>
        <p:spPr>
          <a:xfrm>
            <a:off x="3067714" y="7979102"/>
            <a:ext cx="902214" cy="3064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2720" marR="0" indent="-172720" algn="ctr" fontAlgn="base" latinLnBrk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sz="1050" b="1" kern="0" spc="-50" dirty="0">
                <a:solidFill>
                  <a:schemeClr val="tx2"/>
                </a:solidFill>
                <a:latin typeface="+mj-ea"/>
                <a:ea typeface="+mj-ea"/>
              </a:rPr>
              <a:t>월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15DB1B19-8E96-0FFD-06CC-C0746AFA0A65}"/>
              </a:ext>
            </a:extLst>
          </p:cNvPr>
          <p:cNvSpPr txBox="1"/>
          <p:nvPr/>
        </p:nvSpPr>
        <p:spPr>
          <a:xfrm>
            <a:off x="3648486" y="7979102"/>
            <a:ext cx="902214" cy="3064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2720" marR="0" indent="-172720" algn="ctr" fontAlgn="base" latinLnBrk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sz="1050" b="1" kern="0" spc="-50" dirty="0">
                <a:solidFill>
                  <a:schemeClr val="tx2"/>
                </a:solidFill>
                <a:latin typeface="+mj-ea"/>
                <a:ea typeface="+mj-ea"/>
              </a:rPr>
              <a:t>일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D823BC0B-3219-AE46-86CF-28A580FF534B}"/>
              </a:ext>
            </a:extLst>
          </p:cNvPr>
          <p:cNvSpPr txBox="1"/>
          <p:nvPr/>
        </p:nvSpPr>
        <p:spPr>
          <a:xfrm>
            <a:off x="3823136" y="8461510"/>
            <a:ext cx="902214" cy="3064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2720" marR="0" indent="-172720" algn="r" fontAlgn="base" latinLnBrk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sz="1050" b="1" kern="0" spc="-50" dirty="0">
                <a:solidFill>
                  <a:schemeClr val="tx2"/>
                </a:solidFill>
                <a:latin typeface="+mj-ea"/>
                <a:ea typeface="+mj-ea"/>
              </a:rPr>
              <a:t>회사명 </a:t>
            </a:r>
            <a:r>
              <a:rPr lang="en-US" altLang="ko-KR" sz="1050" b="1" kern="0" spc="-50" dirty="0">
                <a:solidFill>
                  <a:schemeClr val="tx2"/>
                </a:solidFill>
                <a:latin typeface="+mj-ea"/>
                <a:ea typeface="+mj-ea"/>
              </a:rPr>
              <a:t>:</a:t>
            </a:r>
            <a:endParaRPr lang="ko-KR" altLang="en-US" sz="1050" b="1" kern="0" spc="-50" dirty="0">
              <a:solidFill>
                <a:schemeClr val="tx2"/>
              </a:solidFill>
              <a:latin typeface="+mj-ea"/>
              <a:ea typeface="+mj-ea"/>
            </a:endParaRP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36B8A3DC-D174-0431-0536-032F440F5F5D}"/>
              </a:ext>
            </a:extLst>
          </p:cNvPr>
          <p:cNvSpPr txBox="1"/>
          <p:nvPr/>
        </p:nvSpPr>
        <p:spPr>
          <a:xfrm>
            <a:off x="3823136" y="8677664"/>
            <a:ext cx="902214" cy="3064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2720" marR="0" indent="-172720" algn="r" fontAlgn="base" latinLnBrk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sz="1050" b="1" kern="0" spc="-50" dirty="0" err="1">
                <a:solidFill>
                  <a:schemeClr val="tx2"/>
                </a:solidFill>
                <a:latin typeface="+mj-ea"/>
                <a:ea typeface="+mj-ea"/>
              </a:rPr>
              <a:t>대표명</a:t>
            </a:r>
            <a:r>
              <a:rPr lang="ko-KR" altLang="en-US" sz="1050" b="1" kern="0" spc="-50" dirty="0">
                <a:solidFill>
                  <a:schemeClr val="tx2"/>
                </a:solidFill>
                <a:latin typeface="+mj-ea"/>
                <a:ea typeface="+mj-ea"/>
              </a:rPr>
              <a:t> </a:t>
            </a:r>
            <a:r>
              <a:rPr lang="en-US" altLang="ko-KR" sz="1050" b="1" kern="0" spc="-50" dirty="0">
                <a:solidFill>
                  <a:schemeClr val="tx2"/>
                </a:solidFill>
                <a:latin typeface="+mj-ea"/>
                <a:ea typeface="+mj-ea"/>
              </a:rPr>
              <a:t>:</a:t>
            </a:r>
            <a:endParaRPr lang="ko-KR" altLang="en-US" sz="1050" b="1" kern="0" spc="-50" dirty="0">
              <a:solidFill>
                <a:schemeClr val="tx2"/>
              </a:solidFill>
              <a:latin typeface="+mj-ea"/>
              <a:ea typeface="+mj-ea"/>
            </a:endParaRP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B22D965A-0EFE-C416-AD9B-2FE4FCAD8FE7}"/>
              </a:ext>
            </a:extLst>
          </p:cNvPr>
          <p:cNvSpPr txBox="1"/>
          <p:nvPr/>
        </p:nvSpPr>
        <p:spPr>
          <a:xfrm>
            <a:off x="5517635" y="8677664"/>
            <a:ext cx="902214" cy="3064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2720" marR="0" indent="-172720" algn="ctr" fontAlgn="base" latinLnBrk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ko-KR" sz="1050" b="1" kern="0" spc="-50" dirty="0">
                <a:solidFill>
                  <a:schemeClr val="tx2"/>
                </a:solidFill>
                <a:latin typeface="+mj-ea"/>
                <a:ea typeface="+mj-ea"/>
              </a:rPr>
              <a:t>(</a:t>
            </a:r>
            <a:r>
              <a:rPr lang="ko-KR" altLang="en-US" sz="1050" b="1" kern="0" spc="-50" dirty="0">
                <a:solidFill>
                  <a:schemeClr val="tx2"/>
                </a:solidFill>
                <a:latin typeface="+mj-ea"/>
                <a:ea typeface="+mj-ea"/>
              </a:rPr>
              <a:t>인</a:t>
            </a:r>
            <a:r>
              <a:rPr lang="en-US" altLang="ko-KR" sz="1050" b="1" kern="0" spc="-50" dirty="0">
                <a:solidFill>
                  <a:schemeClr val="tx2"/>
                </a:solidFill>
                <a:latin typeface="+mj-ea"/>
                <a:ea typeface="+mj-ea"/>
              </a:rPr>
              <a:t>)</a:t>
            </a:r>
            <a:endParaRPr lang="ko-KR" altLang="en-US" sz="1050" b="1" kern="0" spc="-50" dirty="0">
              <a:solidFill>
                <a:schemeClr val="tx2"/>
              </a:solidFill>
              <a:latin typeface="+mj-ea"/>
              <a:ea typeface="+mj-ea"/>
            </a:endParaRP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602F3B97-D767-4D66-A3B3-C6774B62F25C}"/>
              </a:ext>
            </a:extLst>
          </p:cNvPr>
          <p:cNvSpPr txBox="1"/>
          <p:nvPr/>
        </p:nvSpPr>
        <p:spPr>
          <a:xfrm>
            <a:off x="2907828" y="9071318"/>
            <a:ext cx="3228827" cy="25545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172720" marR="0" indent="-172720" algn="r" fontAlgn="base" latinLnBrk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sz="800" b="1" kern="0" spc="-50" dirty="0">
                <a:solidFill>
                  <a:schemeClr val="tx2"/>
                </a:solidFill>
                <a:latin typeface="+mj-ea"/>
                <a:ea typeface="+mj-ea"/>
              </a:rPr>
              <a:t>「</a:t>
            </a:r>
            <a:r>
              <a:rPr lang="en-US" altLang="ko-KR" sz="800" b="1" kern="0" spc="-50" dirty="0">
                <a:solidFill>
                  <a:schemeClr val="tx2"/>
                </a:solidFill>
                <a:latin typeface="+mj-ea"/>
                <a:ea typeface="+mj-ea"/>
              </a:rPr>
              <a:t>2024 </a:t>
            </a:r>
            <a:r>
              <a:rPr lang="ko-KR" altLang="en-US" sz="800" b="1" kern="0" spc="-50" dirty="0">
                <a:solidFill>
                  <a:schemeClr val="tx2"/>
                </a:solidFill>
                <a:latin typeface="+mj-ea"/>
                <a:ea typeface="+mj-ea"/>
              </a:rPr>
              <a:t>대한민국 </a:t>
            </a:r>
            <a:r>
              <a:rPr lang="ko-KR" altLang="en-US" sz="800" b="1" kern="0" spc="-50" dirty="0" err="1">
                <a:solidFill>
                  <a:schemeClr val="tx2"/>
                </a:solidFill>
                <a:latin typeface="+mj-ea"/>
                <a:ea typeface="+mj-ea"/>
              </a:rPr>
              <a:t>드론박람회</a:t>
            </a:r>
            <a:r>
              <a:rPr lang="ko-KR" altLang="en-US" sz="800" b="1" kern="0" spc="-50" dirty="0">
                <a:solidFill>
                  <a:schemeClr val="tx2"/>
                </a:solidFill>
                <a:latin typeface="+mj-ea"/>
                <a:ea typeface="+mj-ea"/>
              </a:rPr>
              <a:t>」 사무국 귀중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08C8F85-B104-D8B1-B0B7-61BCF34A943E}"/>
              </a:ext>
            </a:extLst>
          </p:cNvPr>
          <p:cNvSpPr txBox="1"/>
          <p:nvPr/>
        </p:nvSpPr>
        <p:spPr>
          <a:xfrm>
            <a:off x="2907828" y="1349109"/>
            <a:ext cx="3228827" cy="2350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172720" marR="0" indent="-172720" algn="r" fontAlgn="base" latinLnBrk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ko-KR" sz="700" b="1" kern="0" spc="-50" dirty="0">
                <a:solidFill>
                  <a:schemeClr val="tx2"/>
                </a:solidFill>
                <a:latin typeface="+mj-ea"/>
                <a:ea typeface="+mj-ea"/>
              </a:rPr>
              <a:t>*</a:t>
            </a:r>
            <a:r>
              <a:rPr lang="ko-KR" altLang="en-US" sz="700" b="1" kern="0" spc="-50" dirty="0">
                <a:solidFill>
                  <a:schemeClr val="tx2"/>
                </a:solidFill>
                <a:latin typeface="+mj-ea"/>
                <a:ea typeface="+mj-ea"/>
              </a:rPr>
              <a:t>제출기한 </a:t>
            </a:r>
            <a:r>
              <a:rPr lang="en-US" altLang="ko-KR" sz="700" b="1" kern="0" spc="-50" dirty="0">
                <a:solidFill>
                  <a:schemeClr val="tx2"/>
                </a:solidFill>
                <a:latin typeface="+mj-ea"/>
                <a:ea typeface="+mj-ea"/>
              </a:rPr>
              <a:t>: 2024. 4. 24(</a:t>
            </a:r>
            <a:r>
              <a:rPr lang="ko-KR" altLang="en-US" sz="700" b="1" kern="0" spc="-50" dirty="0">
                <a:solidFill>
                  <a:schemeClr val="tx2"/>
                </a:solidFill>
                <a:latin typeface="+mj-ea"/>
                <a:ea typeface="+mj-ea"/>
              </a:rPr>
              <a:t>수</a:t>
            </a:r>
            <a:r>
              <a:rPr lang="en-US" altLang="ko-KR" sz="700" b="1" kern="0" spc="-50" dirty="0">
                <a:solidFill>
                  <a:schemeClr val="tx2"/>
                </a:solidFill>
                <a:latin typeface="+mj-ea"/>
                <a:ea typeface="+mj-ea"/>
              </a:rPr>
              <a:t>)</a:t>
            </a:r>
            <a:endParaRPr lang="ko-KR" altLang="en-US" sz="700" b="1" kern="0" spc="-50" dirty="0">
              <a:solidFill>
                <a:schemeClr val="tx2"/>
              </a:solidFill>
              <a:latin typeface="+mj-ea"/>
              <a:ea typeface="+mj-ea"/>
            </a:endParaRPr>
          </a:p>
        </p:txBody>
      </p:sp>
      <p:sp>
        <p:nvSpPr>
          <p:cNvPr id="3" name="직사각형 2">
            <a:extLst>
              <a:ext uri="{FF2B5EF4-FFF2-40B4-BE49-F238E27FC236}">
                <a16:creationId xmlns:a16="http://schemas.microsoft.com/office/drawing/2014/main" id="{C423432D-1730-BD17-F9E4-C195F1B0521C}"/>
              </a:ext>
            </a:extLst>
          </p:cNvPr>
          <p:cNvSpPr/>
          <p:nvPr/>
        </p:nvSpPr>
        <p:spPr>
          <a:xfrm>
            <a:off x="2466974" y="9417050"/>
            <a:ext cx="3952875" cy="232061"/>
          </a:xfrm>
          <a:prstGeom prst="rect">
            <a:avLst/>
          </a:prstGeom>
          <a:noFill/>
          <a:ln w="3175">
            <a:solidFill>
              <a:schemeClr val="tx2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600" b="1" kern="0" dirty="0">
                <a:solidFill>
                  <a:schemeClr val="tx2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2024 </a:t>
            </a:r>
            <a:r>
              <a:rPr lang="ko-KR" altLang="en-US" sz="600" b="1" kern="0" dirty="0">
                <a:solidFill>
                  <a:schemeClr val="tx2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대한민국 </a:t>
            </a:r>
            <a:r>
              <a:rPr lang="ko-KR" altLang="en-US" sz="600" b="1" kern="0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드론박람회</a:t>
            </a:r>
            <a:r>
              <a:rPr lang="ko-KR" altLang="en-US" sz="600" b="1" kern="0" dirty="0">
                <a:solidFill>
                  <a:schemeClr val="tx2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 운영사무국 </a:t>
            </a:r>
            <a:r>
              <a:rPr lang="ko-KR" altLang="en-US" sz="600" b="1" kern="0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ㅣ</a:t>
            </a:r>
            <a:r>
              <a:rPr lang="ko-KR" altLang="en-US" sz="600" b="1" kern="0" dirty="0">
                <a:solidFill>
                  <a:schemeClr val="tx2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 전화 </a:t>
            </a:r>
            <a:r>
              <a:rPr lang="en-US" altLang="ko-KR" sz="600" b="1" kern="0" dirty="0">
                <a:solidFill>
                  <a:schemeClr val="tx2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: 02-6464-1824 </a:t>
            </a:r>
            <a:r>
              <a:rPr lang="ko-KR" altLang="en-US" sz="600" b="1" kern="0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ㅣ</a:t>
            </a:r>
            <a:r>
              <a:rPr lang="ko-KR" altLang="en-US" sz="600" b="1" kern="0" dirty="0">
                <a:solidFill>
                  <a:schemeClr val="tx2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 이메일 </a:t>
            </a:r>
            <a:r>
              <a:rPr lang="en-US" altLang="ko-KR" sz="600" b="1" kern="0" dirty="0">
                <a:solidFill>
                  <a:schemeClr val="tx2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: droneexpo2024@gmail.com</a:t>
            </a:r>
            <a:endParaRPr lang="ko-KR" altLang="en-US" sz="600" b="1" kern="0" dirty="0">
              <a:solidFill>
                <a:schemeClr val="tx2">
                  <a:lumMod val="75000"/>
                  <a:lumOff val="25000"/>
                </a:schemeClr>
              </a:solidFill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230488815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직사각형 11">
            <a:extLst>
              <a:ext uri="{FF2B5EF4-FFF2-40B4-BE49-F238E27FC236}">
                <a16:creationId xmlns:a16="http://schemas.microsoft.com/office/drawing/2014/main" id="{12DE824C-CB98-DB3F-113B-FC4F2EB115EC}"/>
              </a:ext>
            </a:extLst>
          </p:cNvPr>
          <p:cNvSpPr/>
          <p:nvPr/>
        </p:nvSpPr>
        <p:spPr>
          <a:xfrm>
            <a:off x="670072" y="939503"/>
            <a:ext cx="1337212" cy="455423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 b="1">
              <a:latin typeface="+mj-ea"/>
              <a:ea typeface="+mj-ea"/>
            </a:endParaRPr>
          </a:p>
        </p:txBody>
      </p:sp>
      <p:sp>
        <p:nvSpPr>
          <p:cNvPr id="16" name="직사각형 15">
            <a:extLst>
              <a:ext uri="{FF2B5EF4-FFF2-40B4-BE49-F238E27FC236}">
                <a16:creationId xmlns:a16="http://schemas.microsoft.com/office/drawing/2014/main" id="{F2637A25-9523-F77E-F4C0-15AFB6306DD8}"/>
              </a:ext>
            </a:extLst>
          </p:cNvPr>
          <p:cNvSpPr/>
          <p:nvPr/>
        </p:nvSpPr>
        <p:spPr>
          <a:xfrm>
            <a:off x="670072" y="939503"/>
            <a:ext cx="5517857" cy="455423"/>
          </a:xfrm>
          <a:prstGeom prst="rect">
            <a:avLst/>
          </a:prstGeom>
          <a:noFill/>
          <a:ln>
            <a:solidFill>
              <a:schemeClr val="tx2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b="1">
              <a:latin typeface="+mj-ea"/>
              <a:ea typeface="+mj-ea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B7CEC1D-1B6B-D4CF-58A9-DE27E4E0E5DE}"/>
              </a:ext>
            </a:extLst>
          </p:cNvPr>
          <p:cNvSpPr txBox="1"/>
          <p:nvPr/>
        </p:nvSpPr>
        <p:spPr>
          <a:xfrm>
            <a:off x="854127" y="963740"/>
            <a:ext cx="9691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b="1" dirty="0">
                <a:solidFill>
                  <a:schemeClr val="bg1"/>
                </a:solidFill>
                <a:latin typeface="+mj-ea"/>
                <a:ea typeface="+mj-ea"/>
              </a:rPr>
              <a:t>Form 3</a:t>
            </a:r>
            <a:endParaRPr lang="ko-KR" altLang="en-US" sz="1400" b="1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00C725B-636E-C21C-C709-CA2FFB3FF3FF}"/>
              </a:ext>
            </a:extLst>
          </p:cNvPr>
          <p:cNvSpPr txBox="1"/>
          <p:nvPr/>
        </p:nvSpPr>
        <p:spPr>
          <a:xfrm>
            <a:off x="2081015" y="939503"/>
            <a:ext cx="4033183" cy="41780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 fontAlgn="base">
              <a:lnSpc>
                <a:spcPct val="130000"/>
              </a:lnSpc>
            </a:pPr>
            <a:r>
              <a:rPr lang="ko-KR" altLang="en-US" b="1" kern="0">
                <a:solidFill>
                  <a:schemeClr val="tx2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전시품 안내 신청서</a:t>
            </a:r>
            <a:endParaRPr lang="ko-KR" altLang="en-US" b="1" kern="0" dirty="0">
              <a:solidFill>
                <a:schemeClr val="tx2">
                  <a:lumMod val="75000"/>
                  <a:lumOff val="25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599953F-B5B0-8619-C99B-135023A5F06D}"/>
              </a:ext>
            </a:extLst>
          </p:cNvPr>
          <p:cNvSpPr txBox="1"/>
          <p:nvPr/>
        </p:nvSpPr>
        <p:spPr>
          <a:xfrm>
            <a:off x="670070" y="1449916"/>
            <a:ext cx="5517857" cy="3370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fontAlgn="base" latinLnBrk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sz="1200" b="1" kern="0" spc="-50">
                <a:solidFill>
                  <a:srgbClr val="215F9A"/>
                </a:solidFill>
                <a:latin typeface="+mj-ea"/>
                <a:ea typeface="+mj-ea"/>
              </a:rPr>
              <a:t>① 기업 개요</a:t>
            </a:r>
            <a:endParaRPr lang="ko-KR" altLang="en-US" sz="1200" b="1" kern="0" spc="-50" dirty="0">
              <a:solidFill>
                <a:srgbClr val="215F9A"/>
              </a:solidFill>
              <a:latin typeface="+mj-ea"/>
              <a:ea typeface="+mj-ea"/>
            </a:endParaRPr>
          </a:p>
        </p:txBody>
      </p:sp>
      <p:graphicFrame>
        <p:nvGraphicFramePr>
          <p:cNvPr id="23" name="표 22">
            <a:extLst>
              <a:ext uri="{FF2B5EF4-FFF2-40B4-BE49-F238E27FC236}">
                <a16:creationId xmlns:a16="http://schemas.microsoft.com/office/drawing/2014/main" id="{4F264AEC-6A7D-ECF2-34E9-2C9B8BCA010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30720621"/>
              </p:ext>
            </p:extLst>
          </p:nvPr>
        </p:nvGraphicFramePr>
        <p:xfrm>
          <a:off x="641217" y="1841921"/>
          <a:ext cx="5546711" cy="1506648"/>
        </p:xfrm>
        <a:graphic>
          <a:graphicData uri="http://schemas.openxmlformats.org/drawingml/2006/table">
            <a:tbl>
              <a:tblPr/>
              <a:tblGrid>
                <a:gridCol w="733945">
                  <a:extLst>
                    <a:ext uri="{9D8B030D-6E8A-4147-A177-3AD203B41FA5}">
                      <a16:colId xmlns:a16="http://schemas.microsoft.com/office/drawing/2014/main" val="2724803568"/>
                    </a:ext>
                  </a:extLst>
                </a:gridCol>
                <a:gridCol w="682238">
                  <a:extLst>
                    <a:ext uri="{9D8B030D-6E8A-4147-A177-3AD203B41FA5}">
                      <a16:colId xmlns:a16="http://schemas.microsoft.com/office/drawing/2014/main" val="733810316"/>
                    </a:ext>
                  </a:extLst>
                </a:gridCol>
                <a:gridCol w="1545167">
                  <a:extLst>
                    <a:ext uri="{9D8B030D-6E8A-4147-A177-3AD203B41FA5}">
                      <a16:colId xmlns:a16="http://schemas.microsoft.com/office/drawing/2014/main" val="22507348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1427755251"/>
                    </a:ext>
                  </a:extLst>
                </a:gridCol>
                <a:gridCol w="1823361">
                  <a:extLst>
                    <a:ext uri="{9D8B030D-6E8A-4147-A177-3AD203B41FA5}">
                      <a16:colId xmlns:a16="http://schemas.microsoft.com/office/drawing/2014/main" val="1000305715"/>
                    </a:ext>
                  </a:extLst>
                </a:gridCol>
              </a:tblGrid>
              <a:tr h="188331">
                <a:tc rowSpan="2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800" b="1" kern="0" spc="0" dirty="0">
                          <a:solidFill>
                            <a:srgbClr val="FFFFFF"/>
                          </a:solidFill>
                          <a:effectLst/>
                          <a:latin typeface="+mn-ea"/>
                          <a:ea typeface="+mn-ea"/>
                        </a:rPr>
                        <a:t>회 사 명</a:t>
                      </a:r>
                      <a:endParaRPr lang="ko-KR" altLang="en-US" sz="800" b="1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36604" marR="36604" marT="11132" marB="11132" anchor="ctr">
                    <a:lnL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indent="0" algn="l" defTabSz="685800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800" b="1" kern="0" spc="-50" dirty="0">
                          <a:solidFill>
                            <a:schemeClr val="tx2"/>
                          </a:solidFill>
                          <a:latin typeface="+mn-ea"/>
                          <a:ea typeface="+mn-ea"/>
                          <a:cs typeface="+mn-cs"/>
                        </a:rPr>
                        <a:t> (</a:t>
                      </a:r>
                      <a:r>
                        <a:rPr lang="ko-KR" altLang="en-US" sz="800" b="1" kern="0" spc="-50" dirty="0">
                          <a:solidFill>
                            <a:schemeClr val="tx2"/>
                          </a:solidFill>
                          <a:latin typeface="+mn-ea"/>
                          <a:ea typeface="+mn-ea"/>
                          <a:cs typeface="+mn-cs"/>
                        </a:rPr>
                        <a:t>국문</a:t>
                      </a:r>
                      <a:r>
                        <a:rPr lang="en-US" altLang="ko-KR" sz="800" b="1" kern="0" spc="-50" dirty="0">
                          <a:solidFill>
                            <a:schemeClr val="tx2"/>
                          </a:solidFill>
                          <a:latin typeface="+mn-ea"/>
                          <a:ea typeface="+mn-ea"/>
                          <a:cs typeface="+mn-cs"/>
                        </a:rPr>
                        <a:t>)</a:t>
                      </a:r>
                      <a:endParaRPr lang="ko-KR" altLang="en-US" sz="800" b="1" kern="0" spc="-50" dirty="0">
                        <a:solidFill>
                          <a:schemeClr val="tx2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800" b="1" kern="0" spc="0" dirty="0">
                          <a:solidFill>
                            <a:srgbClr val="FFFFFF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기 업 로 고</a:t>
                      </a: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E284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fontAlgn="base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800" b="1" kern="0" spc="-50" dirty="0">
                          <a:solidFill>
                            <a:schemeClr val="tx2"/>
                          </a:solidFill>
                          <a:latin typeface="+mn-ea"/>
                          <a:ea typeface="+mn-ea"/>
                          <a:cs typeface="+mn-cs"/>
                        </a:rPr>
                        <a:t>(JPG / AI)</a:t>
                      </a:r>
                      <a:endParaRPr lang="ko-KR" altLang="en-US" sz="800" b="1" kern="0" spc="-50" dirty="0">
                        <a:solidFill>
                          <a:schemeClr val="tx2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3430006"/>
                  </a:ext>
                </a:extLst>
              </a:tr>
              <a:tr h="188331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40264" marR="40264" marT="11132" marB="11132" anchor="ctr">
                    <a:lnL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indent="0" algn="l" defTabSz="685800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800" b="1" kern="0" spc="-50" dirty="0">
                          <a:solidFill>
                            <a:schemeClr val="tx2"/>
                          </a:solidFill>
                          <a:latin typeface="+mn-ea"/>
                          <a:ea typeface="+mn-ea"/>
                          <a:cs typeface="+mn-cs"/>
                        </a:rPr>
                        <a:t> (</a:t>
                      </a:r>
                      <a:r>
                        <a:rPr lang="ko-KR" altLang="en-US" sz="800" b="1" kern="0" spc="-50" dirty="0">
                          <a:solidFill>
                            <a:schemeClr val="tx2"/>
                          </a:solidFill>
                          <a:latin typeface="+mn-ea"/>
                          <a:ea typeface="+mn-ea"/>
                          <a:cs typeface="+mn-cs"/>
                        </a:rPr>
                        <a:t>영문</a:t>
                      </a:r>
                      <a:r>
                        <a:rPr lang="en-US" altLang="ko-KR" sz="800" b="1" kern="0" spc="-50" dirty="0">
                          <a:solidFill>
                            <a:schemeClr val="tx2"/>
                          </a:solidFill>
                          <a:latin typeface="+mn-ea"/>
                          <a:ea typeface="+mn-ea"/>
                          <a:cs typeface="+mn-cs"/>
                        </a:rPr>
                        <a:t>)</a:t>
                      </a:r>
                      <a:endParaRPr lang="ko-KR" altLang="en-US" sz="800" b="1" kern="0" spc="-50" dirty="0">
                        <a:solidFill>
                          <a:schemeClr val="tx2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800" b="1" kern="0" spc="0" dirty="0">
                          <a:solidFill>
                            <a:srgbClr val="FFFFFF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홈 </a:t>
                      </a:r>
                      <a:r>
                        <a:rPr lang="ko-KR" altLang="en-US" sz="800" b="1" kern="0" spc="0" dirty="0" err="1">
                          <a:solidFill>
                            <a:srgbClr val="FFFFFF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페</a:t>
                      </a:r>
                      <a:r>
                        <a:rPr lang="ko-KR" altLang="en-US" sz="800" b="1" kern="0" spc="0" dirty="0">
                          <a:solidFill>
                            <a:srgbClr val="FFFFFF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 이 지</a:t>
                      </a:r>
                      <a:endParaRPr lang="en-US" sz="800" b="1" kern="0" spc="0" dirty="0">
                        <a:solidFill>
                          <a:srgbClr val="FFFFFF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E284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fontAlgn="base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kern="0" spc="-50" dirty="0">
                          <a:solidFill>
                            <a:schemeClr val="tx2"/>
                          </a:solidFill>
                          <a:latin typeface="+mn-ea"/>
                          <a:ea typeface="+mn-ea"/>
                          <a:cs typeface="+mn-cs"/>
                        </a:rPr>
                        <a:t> Http://</a:t>
                      </a: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03418366"/>
                  </a:ext>
                </a:extLst>
              </a:tr>
              <a:tr h="188331">
                <a:tc rowSpan="2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800" b="1" kern="0" spc="0" dirty="0">
                          <a:solidFill>
                            <a:srgbClr val="FFFFFF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주     소</a:t>
                      </a:r>
                    </a:p>
                  </a:txBody>
                  <a:tcPr marL="36604" marR="36604" marT="11132" marB="11132" anchor="ctr">
                    <a:lnL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0" marR="0" indent="0" algn="l" defTabSz="685800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800" b="1" kern="0" spc="-50" dirty="0">
                          <a:solidFill>
                            <a:schemeClr val="tx2"/>
                          </a:solidFill>
                          <a:latin typeface="+mn-ea"/>
                          <a:ea typeface="+mn-ea"/>
                          <a:cs typeface="+mn-cs"/>
                        </a:rPr>
                        <a:t> (</a:t>
                      </a:r>
                      <a:r>
                        <a:rPr lang="ko-KR" altLang="en-US" sz="800" b="1" kern="0" spc="-50" dirty="0">
                          <a:solidFill>
                            <a:schemeClr val="tx2"/>
                          </a:solidFill>
                          <a:latin typeface="+mn-ea"/>
                          <a:ea typeface="+mn-ea"/>
                          <a:cs typeface="+mn-cs"/>
                        </a:rPr>
                        <a:t>국문</a:t>
                      </a:r>
                      <a:r>
                        <a:rPr lang="en-US" altLang="ko-KR" sz="800" b="1" kern="0" spc="-50" dirty="0">
                          <a:solidFill>
                            <a:schemeClr val="tx2"/>
                          </a:solidFill>
                          <a:latin typeface="+mn-ea"/>
                          <a:ea typeface="+mn-ea"/>
                          <a:cs typeface="+mn-cs"/>
                        </a:rPr>
                        <a:t>)</a:t>
                      </a:r>
                      <a:endParaRPr lang="ko-KR" altLang="en-US" sz="800" b="1" kern="0" spc="-50" dirty="0">
                        <a:solidFill>
                          <a:schemeClr val="tx2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>
                    <a:lnL w="12700" cmpd="sng">
                      <a:noFill/>
                      <a:prstDash val="solid"/>
                    </a:lnL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pPr marL="0" marR="0" indent="0" algn="l" defTabSz="685800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900" kern="0" spc="-50" dirty="0">
                        <a:solidFill>
                          <a:schemeClr val="tx2"/>
                        </a:solidFill>
                        <a:latin typeface="a와이드2" panose="02020600000000000000" pitchFamily="18" charset="-127"/>
                        <a:ea typeface="a와이드2" panose="02020600000000000000" pitchFamily="18" charset="-127"/>
                        <a:cs typeface="+mn-cs"/>
                      </a:endParaRP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67099483"/>
                  </a:ext>
                </a:extLst>
              </a:tr>
              <a:tr h="188331">
                <a:tc vMerge="1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800" b="0" kern="0" spc="0" dirty="0">
                        <a:solidFill>
                          <a:srgbClr val="FFFFFF"/>
                        </a:solidFill>
                        <a:effectLst/>
                        <a:latin typeface="a와이드2" panose="02020600000000000000" pitchFamily="18" charset="-127"/>
                        <a:ea typeface="a와이드2" panose="02020600000000000000" pitchFamily="18" charset="-127"/>
                        <a:cs typeface="+mn-cs"/>
                      </a:endParaRPr>
                    </a:p>
                  </a:txBody>
                  <a:tcPr marL="36604" marR="36604" marT="11132" marB="11132" anchor="ctr">
                    <a:lnL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0" marR="0" indent="0" algn="l" defTabSz="685800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800" b="1" kern="0" spc="-50" dirty="0">
                          <a:solidFill>
                            <a:schemeClr val="tx2"/>
                          </a:solidFill>
                          <a:latin typeface="+mn-ea"/>
                          <a:ea typeface="+mn-ea"/>
                          <a:cs typeface="+mn-cs"/>
                        </a:rPr>
                        <a:t> (</a:t>
                      </a:r>
                      <a:r>
                        <a:rPr lang="ko-KR" altLang="en-US" sz="800" b="1" kern="0" spc="-50" dirty="0">
                          <a:solidFill>
                            <a:schemeClr val="tx2"/>
                          </a:solidFill>
                          <a:latin typeface="+mn-ea"/>
                          <a:ea typeface="+mn-ea"/>
                          <a:cs typeface="+mn-cs"/>
                        </a:rPr>
                        <a:t>영문</a:t>
                      </a:r>
                      <a:r>
                        <a:rPr lang="en-US" altLang="ko-KR" sz="800" b="1" kern="0" spc="-50" dirty="0">
                          <a:solidFill>
                            <a:schemeClr val="tx2"/>
                          </a:solidFill>
                          <a:latin typeface="+mn-ea"/>
                          <a:ea typeface="+mn-ea"/>
                          <a:cs typeface="+mn-cs"/>
                        </a:rPr>
                        <a:t>)</a:t>
                      </a:r>
                      <a:endParaRPr lang="ko-KR" altLang="en-US" sz="800" b="1" kern="0" spc="-50" dirty="0">
                        <a:solidFill>
                          <a:schemeClr val="tx2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9132383"/>
                  </a:ext>
                </a:extLst>
              </a:tr>
              <a:tr h="188331">
                <a:tc rowSpan="4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800" b="1" kern="0" spc="0" dirty="0">
                          <a:solidFill>
                            <a:srgbClr val="FFFFFF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담 당 자</a:t>
                      </a:r>
                    </a:p>
                  </a:txBody>
                  <a:tcPr marL="36604" marR="36604" marT="11132" marB="11132" anchor="ctr">
                    <a:lnL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685800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800" b="1" kern="0" spc="0" dirty="0">
                          <a:solidFill>
                            <a:srgbClr val="FFFFFF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성 명</a:t>
                      </a: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E284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800" b="1" kern="0" spc="-50" dirty="0">
                          <a:solidFill>
                            <a:schemeClr val="tx2"/>
                          </a:solidFill>
                          <a:latin typeface="+mn-ea"/>
                          <a:ea typeface="+mn-ea"/>
                          <a:cs typeface="+mn-cs"/>
                        </a:rPr>
                        <a:t> (</a:t>
                      </a:r>
                      <a:r>
                        <a:rPr lang="ko-KR" altLang="en-US" sz="800" b="1" kern="0" spc="-50" dirty="0">
                          <a:solidFill>
                            <a:schemeClr val="tx2"/>
                          </a:solidFill>
                          <a:latin typeface="+mn-ea"/>
                          <a:ea typeface="+mn-ea"/>
                          <a:cs typeface="+mn-cs"/>
                        </a:rPr>
                        <a:t>국문</a:t>
                      </a:r>
                      <a:r>
                        <a:rPr lang="en-US" altLang="ko-KR" sz="800" b="1" kern="0" spc="-50" dirty="0">
                          <a:solidFill>
                            <a:schemeClr val="tx2"/>
                          </a:solidFill>
                          <a:latin typeface="+mn-ea"/>
                          <a:ea typeface="+mn-ea"/>
                          <a:cs typeface="+mn-cs"/>
                        </a:rPr>
                        <a:t>)</a:t>
                      </a:r>
                      <a:endParaRPr lang="ko-KR" altLang="en-US" sz="800" b="1" kern="0" spc="-50" dirty="0">
                        <a:solidFill>
                          <a:schemeClr val="tx2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685800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800" b="1" kern="0" spc="0" dirty="0">
                          <a:solidFill>
                            <a:srgbClr val="FFFFFF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부서 </a:t>
                      </a:r>
                      <a:r>
                        <a:rPr lang="en-US" altLang="ko-KR" sz="800" b="1" kern="0" spc="0" dirty="0">
                          <a:solidFill>
                            <a:srgbClr val="FFFFFF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/ </a:t>
                      </a:r>
                      <a:r>
                        <a:rPr lang="ko-KR" altLang="en-US" sz="800" b="1" kern="0" spc="0" dirty="0">
                          <a:solidFill>
                            <a:srgbClr val="FFFFFF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직위</a:t>
                      </a:r>
                      <a:endParaRPr lang="en-US" sz="800" b="1" kern="0" spc="0" dirty="0">
                        <a:solidFill>
                          <a:srgbClr val="FFFFFF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E284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fontAlgn="base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kern="0" spc="-50" dirty="0">
                          <a:solidFill>
                            <a:schemeClr val="tx2"/>
                          </a:solidFill>
                          <a:latin typeface="+mn-ea"/>
                          <a:ea typeface="+mn-ea"/>
                          <a:cs typeface="+mn-cs"/>
                        </a:rPr>
                        <a:t> (</a:t>
                      </a:r>
                      <a:r>
                        <a:rPr lang="ko-KR" altLang="en-US" sz="800" b="1" kern="0" spc="-50" dirty="0">
                          <a:solidFill>
                            <a:schemeClr val="tx2"/>
                          </a:solidFill>
                          <a:latin typeface="+mn-ea"/>
                          <a:ea typeface="+mn-ea"/>
                          <a:cs typeface="+mn-cs"/>
                        </a:rPr>
                        <a:t>국문</a:t>
                      </a:r>
                      <a:r>
                        <a:rPr lang="en-US" altLang="ko-KR" sz="800" b="1" kern="0" spc="-50" dirty="0">
                          <a:solidFill>
                            <a:schemeClr val="tx2"/>
                          </a:solidFill>
                          <a:latin typeface="+mn-ea"/>
                          <a:ea typeface="+mn-ea"/>
                          <a:cs typeface="+mn-cs"/>
                        </a:rPr>
                        <a:t>)</a:t>
                      </a:r>
                      <a:endParaRPr lang="en-US" sz="800" b="1" kern="0" spc="-50" dirty="0">
                        <a:solidFill>
                          <a:schemeClr val="tx2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74989620"/>
                  </a:ext>
                </a:extLst>
              </a:tr>
              <a:tr h="188331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0" marR="0" indent="0" algn="ctr" defTabSz="685800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800" b="0" kern="0" spc="0" dirty="0">
                        <a:solidFill>
                          <a:srgbClr val="FFFFFF"/>
                        </a:solidFill>
                        <a:effectLst/>
                        <a:latin typeface="a와이드2" panose="02020600000000000000" pitchFamily="18" charset="-127"/>
                        <a:ea typeface="a와이드2" panose="02020600000000000000" pitchFamily="18" charset="-127"/>
                        <a:cs typeface="+mn-cs"/>
                      </a:endParaRP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E284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800" b="1" kern="0" spc="-50" dirty="0">
                          <a:solidFill>
                            <a:schemeClr val="tx2"/>
                          </a:solidFill>
                          <a:latin typeface="+mn-ea"/>
                          <a:ea typeface="+mn-ea"/>
                          <a:cs typeface="+mn-cs"/>
                        </a:rPr>
                        <a:t> (</a:t>
                      </a:r>
                      <a:r>
                        <a:rPr lang="ko-KR" altLang="en-US" sz="800" b="1" kern="0" spc="-50" dirty="0">
                          <a:solidFill>
                            <a:schemeClr val="tx2"/>
                          </a:solidFill>
                          <a:latin typeface="+mn-ea"/>
                          <a:ea typeface="+mn-ea"/>
                          <a:cs typeface="+mn-cs"/>
                        </a:rPr>
                        <a:t>영문</a:t>
                      </a:r>
                      <a:r>
                        <a:rPr lang="en-US" altLang="ko-KR" sz="800" b="1" kern="0" spc="-50" dirty="0">
                          <a:solidFill>
                            <a:schemeClr val="tx2"/>
                          </a:solidFill>
                          <a:latin typeface="+mn-ea"/>
                          <a:ea typeface="+mn-ea"/>
                          <a:cs typeface="+mn-cs"/>
                        </a:rPr>
                        <a:t>)</a:t>
                      </a:r>
                      <a:endParaRPr lang="ko-KR" altLang="en-US" sz="800" b="1" kern="0" spc="-50" dirty="0">
                        <a:solidFill>
                          <a:schemeClr val="tx2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indent="0" algn="ctr" defTabSz="685800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800" b="0" kern="0" spc="0" dirty="0">
                        <a:solidFill>
                          <a:srgbClr val="FFFFFF"/>
                        </a:solidFill>
                        <a:effectLst/>
                        <a:latin typeface="a와이드2" panose="02020600000000000000" pitchFamily="18" charset="-127"/>
                        <a:ea typeface="a와이드2" panose="02020600000000000000" pitchFamily="18" charset="-127"/>
                        <a:cs typeface="+mn-cs"/>
                      </a:endParaRP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E284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fontAlgn="base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kern="0" spc="-50" dirty="0">
                          <a:solidFill>
                            <a:schemeClr val="tx2"/>
                          </a:solidFill>
                          <a:latin typeface="+mn-ea"/>
                          <a:ea typeface="+mn-ea"/>
                          <a:cs typeface="+mn-cs"/>
                        </a:rPr>
                        <a:t> (</a:t>
                      </a:r>
                      <a:r>
                        <a:rPr lang="ko-KR" altLang="en-US" sz="800" b="1" kern="0" spc="-50" dirty="0">
                          <a:solidFill>
                            <a:schemeClr val="tx2"/>
                          </a:solidFill>
                          <a:latin typeface="+mn-ea"/>
                          <a:ea typeface="+mn-ea"/>
                          <a:cs typeface="+mn-cs"/>
                        </a:rPr>
                        <a:t>영문</a:t>
                      </a:r>
                      <a:r>
                        <a:rPr lang="en-US" altLang="ko-KR" sz="800" b="1" kern="0" spc="-50" dirty="0">
                          <a:solidFill>
                            <a:schemeClr val="tx2"/>
                          </a:solidFill>
                          <a:latin typeface="+mn-ea"/>
                          <a:ea typeface="+mn-ea"/>
                          <a:cs typeface="+mn-cs"/>
                        </a:rPr>
                        <a:t>)</a:t>
                      </a:r>
                      <a:endParaRPr lang="en-US" sz="800" b="1" kern="0" spc="-50" dirty="0">
                        <a:solidFill>
                          <a:schemeClr val="tx2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97058879"/>
                  </a:ext>
                </a:extLst>
              </a:tr>
              <a:tr h="188331">
                <a:tc vMerge="1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900" b="0" kern="0" spc="0" dirty="0">
                        <a:solidFill>
                          <a:srgbClr val="000000"/>
                        </a:solidFill>
                        <a:effectLst/>
                        <a:latin typeface="a와이드2" panose="02020600000000000000" pitchFamily="18" charset="-127"/>
                        <a:ea typeface="a와이드2" panose="02020600000000000000" pitchFamily="18" charset="-127"/>
                      </a:endParaRPr>
                    </a:p>
                  </a:txBody>
                  <a:tcPr marL="36604" marR="36604" marT="11132" marB="11132" anchor="ctr">
                    <a:lnL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685800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800" b="1" kern="0" spc="0" dirty="0">
                          <a:solidFill>
                            <a:srgbClr val="FFFFFF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전 화</a:t>
                      </a: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E284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800" b="1" kern="0" spc="-50" dirty="0">
                          <a:solidFill>
                            <a:schemeClr val="tx2"/>
                          </a:solidFill>
                          <a:latin typeface="+mn-ea"/>
                          <a:ea typeface="+mn-ea"/>
                          <a:cs typeface="+mn-cs"/>
                        </a:rPr>
                        <a:t>(</a:t>
                      </a:r>
                      <a:r>
                        <a:rPr lang="ko-KR" altLang="en-US" sz="800" b="1" kern="0" spc="-50" dirty="0">
                          <a:solidFill>
                            <a:schemeClr val="tx2"/>
                          </a:solidFill>
                          <a:latin typeface="+mn-ea"/>
                          <a:ea typeface="+mn-ea"/>
                          <a:cs typeface="+mn-cs"/>
                        </a:rPr>
                        <a:t>사무실</a:t>
                      </a:r>
                      <a:r>
                        <a:rPr lang="en-US" altLang="ko-KR" sz="800" b="1" kern="0" spc="-50" dirty="0">
                          <a:solidFill>
                            <a:schemeClr val="tx2"/>
                          </a:solidFill>
                          <a:latin typeface="+mn-ea"/>
                          <a:ea typeface="+mn-ea"/>
                          <a:cs typeface="+mn-cs"/>
                        </a:rPr>
                        <a:t>)</a:t>
                      </a:r>
                      <a:endParaRPr lang="ko-KR" altLang="en-US" sz="800" b="1" kern="0" spc="-50" dirty="0">
                        <a:solidFill>
                          <a:schemeClr val="tx2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800" b="1" kern="0" spc="0" dirty="0">
                          <a:solidFill>
                            <a:srgbClr val="FFFFFF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팩 </a:t>
                      </a:r>
                      <a:r>
                        <a:rPr lang="ko-KR" altLang="en-US" sz="800" b="1" kern="0" spc="0" dirty="0" err="1">
                          <a:solidFill>
                            <a:srgbClr val="FFFFFF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스</a:t>
                      </a:r>
                      <a:endParaRPr lang="en-US" sz="800" b="1" kern="0" spc="0" dirty="0">
                        <a:solidFill>
                          <a:srgbClr val="FFFFFF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E284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800" b="1" kern="0" spc="-50" dirty="0">
                        <a:solidFill>
                          <a:schemeClr val="tx2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05514649"/>
                  </a:ext>
                </a:extLst>
              </a:tr>
              <a:tr h="188331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vMerge="1">
                  <a:txBody>
                    <a:bodyPr/>
                    <a:lstStyle/>
                    <a:p>
                      <a:pPr marL="0" marR="0" indent="0" algn="ctr" defTabSz="685800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900" b="0" kern="0" spc="0" dirty="0">
                        <a:solidFill>
                          <a:srgbClr val="FFFFFF"/>
                        </a:solidFill>
                        <a:effectLst/>
                        <a:latin typeface="a와이드2" panose="02020600000000000000" pitchFamily="18" charset="-127"/>
                        <a:ea typeface="a와이드2" panose="02020600000000000000" pitchFamily="18" charset="-127"/>
                        <a:cs typeface="+mn-cs"/>
                      </a:endParaRPr>
                    </a:p>
                  </a:txBody>
                  <a:tcPr marL="40264" marR="40264" marT="11132" marB="11132" anchor="ctr"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E284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800" b="1" kern="0" spc="-50" dirty="0">
                          <a:solidFill>
                            <a:schemeClr val="tx2"/>
                          </a:solidFill>
                          <a:latin typeface="+mn-ea"/>
                          <a:ea typeface="+mn-ea"/>
                          <a:cs typeface="+mn-cs"/>
                        </a:rPr>
                        <a:t>(</a:t>
                      </a:r>
                      <a:r>
                        <a:rPr lang="ko-KR" altLang="en-US" sz="800" b="1" kern="0" spc="-50" dirty="0">
                          <a:solidFill>
                            <a:schemeClr val="tx2"/>
                          </a:solidFill>
                          <a:latin typeface="+mn-ea"/>
                          <a:ea typeface="+mn-ea"/>
                          <a:cs typeface="+mn-cs"/>
                        </a:rPr>
                        <a:t>핸드폰</a:t>
                      </a:r>
                      <a:r>
                        <a:rPr lang="en-US" altLang="ko-KR" sz="800" b="1" kern="0" spc="-50" dirty="0">
                          <a:solidFill>
                            <a:schemeClr val="tx2"/>
                          </a:solidFill>
                          <a:latin typeface="+mn-ea"/>
                          <a:ea typeface="+mn-ea"/>
                          <a:cs typeface="+mn-cs"/>
                        </a:rPr>
                        <a:t>)</a:t>
                      </a:r>
                      <a:endParaRPr lang="ko-KR" altLang="en-US" sz="800" b="1" kern="0" spc="-50" dirty="0">
                        <a:solidFill>
                          <a:schemeClr val="tx2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800" b="1" kern="0" spc="0" dirty="0">
                          <a:solidFill>
                            <a:srgbClr val="FFFFFF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이 메 일</a:t>
                      </a:r>
                      <a:endParaRPr lang="en-US" sz="800" b="1" kern="0" spc="0" dirty="0">
                        <a:solidFill>
                          <a:srgbClr val="FFFFFF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E284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kern="0" spc="-50" dirty="0">
                          <a:solidFill>
                            <a:schemeClr val="tx2"/>
                          </a:solidFill>
                          <a:latin typeface="+mn-ea"/>
                          <a:ea typeface="+mn-ea"/>
                          <a:cs typeface="+mn-cs"/>
                        </a:rPr>
                        <a:t>@</a:t>
                      </a: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85087423"/>
                  </a:ext>
                </a:extLst>
              </a:tr>
            </a:tbl>
          </a:graphicData>
        </a:graphic>
      </p:graphicFrame>
      <p:sp>
        <p:nvSpPr>
          <p:cNvPr id="78" name="TextBox 77">
            <a:extLst>
              <a:ext uri="{FF2B5EF4-FFF2-40B4-BE49-F238E27FC236}">
                <a16:creationId xmlns:a16="http://schemas.microsoft.com/office/drawing/2014/main" id="{07B1F227-9EEC-43DC-9AB9-15847FF2CFF4}"/>
              </a:ext>
            </a:extLst>
          </p:cNvPr>
          <p:cNvSpPr txBox="1"/>
          <p:nvPr/>
        </p:nvSpPr>
        <p:spPr>
          <a:xfrm>
            <a:off x="670070" y="3348569"/>
            <a:ext cx="5517857" cy="3370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fontAlgn="base" latinLnBrk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sz="1200" b="1" kern="0" spc="-50" dirty="0">
                <a:solidFill>
                  <a:srgbClr val="215F9A"/>
                </a:solidFill>
                <a:latin typeface="+mj-ea"/>
                <a:ea typeface="+mj-ea"/>
              </a:rPr>
              <a:t>② 전시회 참여 정보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B23D7838-A08F-D643-3515-B6FA0B105104}"/>
              </a:ext>
            </a:extLst>
          </p:cNvPr>
          <p:cNvSpPr txBox="1"/>
          <p:nvPr/>
        </p:nvSpPr>
        <p:spPr>
          <a:xfrm>
            <a:off x="2907828" y="1349109"/>
            <a:ext cx="3228827" cy="2350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172720" marR="0" indent="-172720" algn="r" fontAlgn="base" latinLnBrk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ko-KR" sz="700" b="1" kern="0" spc="-50" dirty="0">
                <a:solidFill>
                  <a:schemeClr val="tx2"/>
                </a:solidFill>
                <a:latin typeface="+mj-ea"/>
                <a:ea typeface="+mj-ea"/>
              </a:rPr>
              <a:t>*</a:t>
            </a:r>
            <a:r>
              <a:rPr lang="ko-KR" altLang="en-US" sz="700" b="1" kern="0" spc="-50" dirty="0">
                <a:solidFill>
                  <a:schemeClr val="tx2"/>
                </a:solidFill>
                <a:latin typeface="+mj-ea"/>
                <a:ea typeface="+mj-ea"/>
              </a:rPr>
              <a:t>제출기한 </a:t>
            </a:r>
            <a:r>
              <a:rPr lang="en-US" altLang="ko-KR" sz="700" b="1" kern="0" spc="-50" dirty="0">
                <a:solidFill>
                  <a:schemeClr val="tx2"/>
                </a:solidFill>
                <a:latin typeface="+mj-ea"/>
                <a:ea typeface="+mj-ea"/>
              </a:rPr>
              <a:t>: 2024. 4. 24(</a:t>
            </a:r>
            <a:r>
              <a:rPr lang="ko-KR" altLang="en-US" sz="700" b="1" kern="0" spc="-50" dirty="0">
                <a:solidFill>
                  <a:schemeClr val="tx2"/>
                </a:solidFill>
                <a:latin typeface="+mj-ea"/>
                <a:ea typeface="+mj-ea"/>
              </a:rPr>
              <a:t>수</a:t>
            </a:r>
            <a:r>
              <a:rPr lang="en-US" altLang="ko-KR" sz="700" b="1" kern="0" spc="-50" dirty="0">
                <a:solidFill>
                  <a:schemeClr val="tx2"/>
                </a:solidFill>
                <a:latin typeface="+mj-ea"/>
                <a:ea typeface="+mj-ea"/>
              </a:rPr>
              <a:t>)</a:t>
            </a:r>
            <a:endParaRPr lang="ko-KR" altLang="en-US" sz="700" b="1" kern="0" spc="-50" dirty="0">
              <a:solidFill>
                <a:schemeClr val="tx2"/>
              </a:solidFill>
              <a:latin typeface="+mj-ea"/>
              <a:ea typeface="+mj-ea"/>
            </a:endParaRPr>
          </a:p>
        </p:txBody>
      </p:sp>
      <p:sp>
        <p:nvSpPr>
          <p:cNvPr id="2" name="직사각형 1">
            <a:extLst>
              <a:ext uri="{FF2B5EF4-FFF2-40B4-BE49-F238E27FC236}">
                <a16:creationId xmlns:a16="http://schemas.microsoft.com/office/drawing/2014/main" id="{D403EB83-0C8F-0449-63B0-1B75A9B1673D}"/>
              </a:ext>
            </a:extLst>
          </p:cNvPr>
          <p:cNvSpPr/>
          <p:nvPr/>
        </p:nvSpPr>
        <p:spPr>
          <a:xfrm>
            <a:off x="5428816" y="707303"/>
            <a:ext cx="707839" cy="181973"/>
          </a:xfrm>
          <a:prstGeom prst="rect">
            <a:avLst/>
          </a:prstGeom>
          <a:solidFill>
            <a:schemeClr val="tx2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600" b="1" kern="0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3" name="직사각형 2">
            <a:extLst>
              <a:ext uri="{FF2B5EF4-FFF2-40B4-BE49-F238E27FC236}">
                <a16:creationId xmlns:a16="http://schemas.microsoft.com/office/drawing/2014/main" id="{6BA00CED-E840-2829-579E-09893B5C30CE}"/>
              </a:ext>
            </a:extLst>
          </p:cNvPr>
          <p:cNvSpPr/>
          <p:nvPr/>
        </p:nvSpPr>
        <p:spPr>
          <a:xfrm>
            <a:off x="4274243" y="702540"/>
            <a:ext cx="1913684" cy="1819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ko-KR" altLang="en-US" sz="1050" b="1" kern="0" dirty="0">
                <a:solidFill>
                  <a:schemeClr val="tx1"/>
                </a:solidFill>
                <a:latin typeface="+mj-ea"/>
                <a:ea typeface="+mj-ea"/>
              </a:rPr>
              <a:t>전체 출품업체 </a:t>
            </a:r>
            <a:r>
              <a:rPr lang="ko-KR" altLang="en-US" sz="1050" b="1" kern="0" dirty="0">
                <a:solidFill>
                  <a:schemeClr val="bg1"/>
                </a:solidFill>
                <a:latin typeface="+mj-ea"/>
                <a:ea typeface="+mj-ea"/>
              </a:rPr>
              <a:t>필 수 사 항</a:t>
            </a:r>
            <a:endParaRPr lang="ko-KR" altLang="en-US" sz="1600" b="1" kern="0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graphicFrame>
        <p:nvGraphicFramePr>
          <p:cNvPr id="18" name="표 17">
            <a:extLst>
              <a:ext uri="{FF2B5EF4-FFF2-40B4-BE49-F238E27FC236}">
                <a16:creationId xmlns:a16="http://schemas.microsoft.com/office/drawing/2014/main" id="{83EFB3C9-4339-C8A0-78E5-F6FB776672F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26148014"/>
              </p:ext>
            </p:extLst>
          </p:nvPr>
        </p:nvGraphicFramePr>
        <p:xfrm>
          <a:off x="653061" y="3689502"/>
          <a:ext cx="5546715" cy="4766582"/>
        </p:xfrm>
        <a:graphic>
          <a:graphicData uri="http://schemas.openxmlformats.org/drawingml/2006/table">
            <a:tbl>
              <a:tblPr/>
              <a:tblGrid>
                <a:gridCol w="1142488">
                  <a:extLst>
                    <a:ext uri="{9D8B030D-6E8A-4147-A177-3AD203B41FA5}">
                      <a16:colId xmlns:a16="http://schemas.microsoft.com/office/drawing/2014/main" val="2724803568"/>
                    </a:ext>
                  </a:extLst>
                </a:gridCol>
                <a:gridCol w="3201035">
                  <a:extLst>
                    <a:ext uri="{9D8B030D-6E8A-4147-A177-3AD203B41FA5}">
                      <a16:colId xmlns:a16="http://schemas.microsoft.com/office/drawing/2014/main" val="1363684538"/>
                    </a:ext>
                  </a:extLst>
                </a:gridCol>
                <a:gridCol w="1203192">
                  <a:extLst>
                    <a:ext uri="{9D8B030D-6E8A-4147-A177-3AD203B41FA5}">
                      <a16:colId xmlns:a16="http://schemas.microsoft.com/office/drawing/2014/main" val="3153060232"/>
                    </a:ext>
                  </a:extLst>
                </a:gridCol>
              </a:tblGrid>
              <a:tr h="254720">
                <a:tc gridSpan="2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800" b="1" kern="0" spc="0" dirty="0">
                          <a:solidFill>
                            <a:srgbClr val="FFFFFF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2024</a:t>
                      </a:r>
                      <a:r>
                        <a:rPr lang="ko-KR" altLang="en-US" sz="800" b="1" kern="0" spc="0" dirty="0">
                          <a:solidFill>
                            <a:srgbClr val="FFFFFF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 대한민국 </a:t>
                      </a:r>
                      <a:r>
                        <a:rPr lang="ko-KR" altLang="en-US" sz="800" b="1" kern="0" spc="0" dirty="0" err="1">
                          <a:solidFill>
                            <a:srgbClr val="FFFFFF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드론박람회</a:t>
                      </a:r>
                      <a:endParaRPr lang="ko-KR" altLang="en-US" sz="800" b="1" kern="0" spc="0" dirty="0">
                        <a:solidFill>
                          <a:srgbClr val="FFFFFF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36604" marR="36604" marT="11132" marB="11132" anchor="ctr">
                    <a:lnL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E2841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altLang="ko-KR" sz="800" b="1" kern="0" spc="0" dirty="0">
                        <a:solidFill>
                          <a:srgbClr val="FFFFFF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E284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430006"/>
                  </a:ext>
                </a:extLst>
              </a:tr>
              <a:tr h="277147">
                <a:tc gridSpan="2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b="1" kern="0" spc="0" dirty="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회사이름</a:t>
                      </a:r>
                    </a:p>
                  </a:txBody>
                  <a:tcPr marL="36604" marR="36604" marT="11132" marB="11132" anchor="ctr">
                    <a:lnL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800" b="1" kern="0" spc="-50" dirty="0">
                          <a:solidFill>
                            <a:schemeClr val="tx2"/>
                          </a:solidFill>
                          <a:latin typeface="+mn-ea"/>
                          <a:ea typeface="+mn-ea"/>
                          <a:cs typeface="+mn-cs"/>
                        </a:rPr>
                        <a:t>회사 로고</a:t>
                      </a:r>
                      <a:endParaRPr lang="en-US" altLang="ko-KR" sz="800" b="1" kern="0" spc="-50" dirty="0">
                        <a:solidFill>
                          <a:schemeClr val="tx2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6150729"/>
                  </a:ext>
                </a:extLst>
              </a:tr>
              <a:tr h="289629">
                <a:tc gridSpan="3">
                  <a:txBody>
                    <a:bodyPr/>
                    <a:lstStyle/>
                    <a:p>
                      <a:pPr marL="0" marR="0" indent="0" algn="ctr" defTabSz="685800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50" b="1" kern="0" spc="-50" dirty="0">
                          <a:solidFill>
                            <a:schemeClr val="tx2"/>
                          </a:solidFill>
                          <a:latin typeface="+mn-ea"/>
                          <a:ea typeface="+mn-ea"/>
                          <a:cs typeface="+mn-cs"/>
                        </a:rPr>
                        <a:t>회사소개 </a:t>
                      </a:r>
                      <a:r>
                        <a:rPr lang="en-US" altLang="ko-KR" sz="1050" b="1" kern="0" spc="-50" dirty="0">
                          <a:solidFill>
                            <a:schemeClr val="tx2"/>
                          </a:solidFill>
                          <a:latin typeface="+mn-ea"/>
                          <a:ea typeface="+mn-ea"/>
                          <a:cs typeface="+mn-cs"/>
                        </a:rPr>
                        <a:t>(</a:t>
                      </a:r>
                      <a:r>
                        <a:rPr lang="ko-KR" altLang="en-US" sz="1050" b="1" kern="0" spc="-50" dirty="0">
                          <a:solidFill>
                            <a:schemeClr val="tx2"/>
                          </a:solidFill>
                          <a:latin typeface="+mn-ea"/>
                          <a:ea typeface="+mn-ea"/>
                          <a:cs typeface="+mn-cs"/>
                        </a:rPr>
                        <a:t>경쟁강점위주</a:t>
                      </a:r>
                      <a:r>
                        <a:rPr lang="en-US" altLang="ko-KR" sz="1050" b="1" kern="0" spc="-50" dirty="0">
                          <a:solidFill>
                            <a:schemeClr val="tx2"/>
                          </a:solidFill>
                          <a:latin typeface="+mn-ea"/>
                          <a:ea typeface="+mn-ea"/>
                          <a:cs typeface="+mn-cs"/>
                        </a:rPr>
                        <a:t>)</a:t>
                      </a:r>
                      <a:endParaRPr lang="ko-KR" altLang="en-US" sz="1050" b="1" kern="0" spc="-50" dirty="0">
                        <a:solidFill>
                          <a:schemeClr val="tx2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36604" marR="36604" marT="11132" marB="11132" anchor="ctr">
                    <a:lnL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indent="0" algn="ctr" defTabSz="685800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altLang="ko-KR" sz="800" kern="0" spc="-50" dirty="0">
                        <a:solidFill>
                          <a:schemeClr val="tx2"/>
                        </a:solidFill>
                        <a:latin typeface="a와이드2" panose="02020600000000000000" pitchFamily="18" charset="-127"/>
                        <a:ea typeface="a와이드2" panose="02020600000000000000" pitchFamily="18" charset="-127"/>
                        <a:cs typeface="+mn-cs"/>
                      </a:endParaRP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06337049"/>
                  </a:ext>
                </a:extLst>
              </a:tr>
              <a:tr h="1221917">
                <a:tc gridSpan="3">
                  <a:txBody>
                    <a:bodyPr/>
                    <a:lstStyle/>
                    <a:p>
                      <a:pPr marL="0" marR="0" lvl="0" indent="0" algn="ctr" defTabSz="685800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50" b="1" kern="0" spc="0" dirty="0" err="1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설립년도</a:t>
                      </a:r>
                      <a:r>
                        <a:rPr lang="ko-KR" altLang="en-US" sz="1050" b="1" kern="0" spc="0" dirty="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ko-KR" sz="1050" b="1" kern="0" spc="0" dirty="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/ </a:t>
                      </a:r>
                      <a:r>
                        <a:rPr lang="ko-KR" altLang="en-US" sz="1050" b="1" kern="0" spc="0" dirty="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고용인수 </a:t>
                      </a:r>
                      <a:r>
                        <a:rPr lang="en-US" altLang="ko-KR" sz="1050" b="1" kern="0" spc="0" dirty="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/ </a:t>
                      </a:r>
                      <a:r>
                        <a:rPr lang="ko-KR" altLang="en-US" sz="1050" b="1" kern="0" spc="0" dirty="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연구인력</a:t>
                      </a:r>
                      <a:endParaRPr lang="en-US" altLang="ko-KR" sz="1050" b="1" kern="0" spc="0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685800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50" b="1" kern="0" spc="0" dirty="0" err="1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연매출</a:t>
                      </a:r>
                      <a:r>
                        <a:rPr lang="en-US" altLang="ko-KR" sz="1050" b="1" kern="0" spc="0" dirty="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(2023) / </a:t>
                      </a:r>
                      <a:r>
                        <a:rPr lang="ko-KR" altLang="en-US" sz="1050" b="1" kern="0" spc="0" dirty="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수출량 </a:t>
                      </a:r>
                      <a:r>
                        <a:rPr lang="en-US" altLang="ko-KR" sz="1050" b="1" kern="0" spc="0" dirty="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(2023)</a:t>
                      </a:r>
                      <a:endParaRPr lang="ko-KR" altLang="en-US" sz="1050" b="1" kern="0" spc="0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36604" marR="36604" marT="11132" marB="11132" anchor="ctr">
                    <a:lnL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>
                    <a:lnT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097191927"/>
                  </a:ext>
                </a:extLst>
              </a:tr>
              <a:tr h="289629">
                <a:tc gridSpan="3">
                  <a:txBody>
                    <a:bodyPr/>
                    <a:lstStyle/>
                    <a:p>
                      <a:pPr marL="0" marR="0" lvl="0" indent="0" algn="ctr" defTabSz="685800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50" b="1" kern="0" spc="-50" dirty="0">
                          <a:solidFill>
                            <a:schemeClr val="tx2"/>
                          </a:solidFill>
                          <a:latin typeface="+mn-ea"/>
                          <a:ea typeface="+mn-ea"/>
                          <a:cs typeface="+mn-cs"/>
                        </a:rPr>
                        <a:t>비즈니스 및 제품 카테고리</a:t>
                      </a:r>
                    </a:p>
                  </a:txBody>
                  <a:tcPr marL="36604" marR="36604" marT="11132" marB="11132" anchor="ctr">
                    <a:lnL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>
                    <a:lnL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473849613"/>
                  </a:ext>
                </a:extLst>
              </a:tr>
              <a:tr h="1102317">
                <a:tc>
                  <a:txBody>
                    <a:bodyPr/>
                    <a:lstStyle/>
                    <a:p>
                      <a:pPr marL="0" marR="0" lvl="0" indent="0" algn="ctr" defTabSz="685800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50" b="1" kern="0" spc="-50" dirty="0">
                          <a:solidFill>
                            <a:schemeClr val="tx2"/>
                          </a:solidFill>
                          <a:latin typeface="+mn-ea"/>
                          <a:ea typeface="+mn-ea"/>
                          <a:cs typeface="+mn-cs"/>
                        </a:rPr>
                        <a:t>사업 유형</a:t>
                      </a:r>
                    </a:p>
                  </a:txBody>
                  <a:tcPr marL="36604" marR="36604" marT="11132" marB="11132" anchor="ctr">
                    <a:lnL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685800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50" b="1" kern="0" spc="-50" dirty="0">
                          <a:solidFill>
                            <a:schemeClr val="tx2"/>
                          </a:solidFill>
                          <a:latin typeface="+mn-ea"/>
                          <a:ea typeface="+mn-ea"/>
                          <a:cs typeface="+mn-cs"/>
                        </a:rPr>
                        <a:t>  </a:t>
                      </a:r>
                      <a:r>
                        <a:rPr lang="ko-KR" altLang="en-US" sz="1600" b="1" kern="0" spc="-50" dirty="0">
                          <a:solidFill>
                            <a:schemeClr val="tx2"/>
                          </a:solidFill>
                          <a:latin typeface="+mn-ea"/>
                          <a:ea typeface="+mn-ea"/>
                          <a:cs typeface="+mn-cs"/>
                        </a:rPr>
                        <a:t>□</a:t>
                      </a:r>
                      <a:r>
                        <a:rPr lang="ko-KR" altLang="en-US" sz="1200" b="1" kern="0" spc="-50" dirty="0">
                          <a:solidFill>
                            <a:schemeClr val="tx2"/>
                          </a:solidFill>
                          <a:latin typeface="+mn-ea"/>
                          <a:ea typeface="+mn-ea"/>
                          <a:cs typeface="+mn-cs"/>
                        </a:rPr>
                        <a:t>제조사  </a:t>
                      </a:r>
                      <a:r>
                        <a:rPr lang="ko-KR" altLang="en-US" sz="1600" b="1" kern="0" spc="-50" dirty="0">
                          <a:solidFill>
                            <a:schemeClr val="tx2"/>
                          </a:solidFill>
                          <a:latin typeface="+mn-ea"/>
                          <a:ea typeface="+mn-ea"/>
                          <a:cs typeface="+mn-cs"/>
                        </a:rPr>
                        <a:t>□</a:t>
                      </a:r>
                      <a:r>
                        <a:rPr lang="ko-KR" altLang="en-US" sz="1200" b="1" kern="0" spc="-50" dirty="0">
                          <a:solidFill>
                            <a:schemeClr val="tx2"/>
                          </a:solidFill>
                          <a:latin typeface="+mn-ea"/>
                          <a:ea typeface="+mn-ea"/>
                          <a:cs typeface="+mn-cs"/>
                        </a:rPr>
                        <a:t>서비스 제공자   </a:t>
                      </a:r>
                      <a:r>
                        <a:rPr lang="ko-KR" altLang="en-US" sz="1600" b="1" kern="0" spc="-50" dirty="0">
                          <a:solidFill>
                            <a:schemeClr val="tx2"/>
                          </a:solidFill>
                          <a:latin typeface="+mn-ea"/>
                          <a:ea typeface="+mn-ea"/>
                          <a:cs typeface="+mn-cs"/>
                        </a:rPr>
                        <a:t>□</a:t>
                      </a:r>
                      <a:r>
                        <a:rPr lang="ko-KR" altLang="en-US" sz="1200" b="1" kern="0" spc="-50" dirty="0">
                          <a:solidFill>
                            <a:schemeClr val="tx2"/>
                          </a:solidFill>
                          <a:latin typeface="+mn-ea"/>
                          <a:ea typeface="+mn-ea"/>
                          <a:cs typeface="+mn-cs"/>
                        </a:rPr>
                        <a:t>무역   </a:t>
                      </a:r>
                      <a:r>
                        <a:rPr lang="ko-KR" altLang="en-US" sz="1600" b="1" kern="0" spc="-50" dirty="0">
                          <a:solidFill>
                            <a:schemeClr val="tx2"/>
                          </a:solidFill>
                          <a:latin typeface="+mn-ea"/>
                          <a:ea typeface="+mn-ea"/>
                          <a:cs typeface="+mn-cs"/>
                        </a:rPr>
                        <a:t>□</a:t>
                      </a:r>
                      <a:r>
                        <a:rPr lang="ko-KR" altLang="en-US" sz="1200" b="1" kern="0" spc="-50" dirty="0">
                          <a:solidFill>
                            <a:schemeClr val="tx2"/>
                          </a:solidFill>
                          <a:latin typeface="+mn-ea"/>
                          <a:ea typeface="+mn-ea"/>
                          <a:cs typeface="+mn-cs"/>
                        </a:rPr>
                        <a:t>기타</a:t>
                      </a:r>
                      <a:endParaRPr lang="ko-KR" altLang="en-US" sz="1050" b="1" kern="0" spc="-50" dirty="0">
                        <a:solidFill>
                          <a:schemeClr val="tx2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36604" marR="36604" marT="11132" marB="11132" anchor="ctr">
                    <a:lnL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>
                    <a:lnL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3489462475"/>
                  </a:ext>
                </a:extLst>
              </a:tr>
              <a:tr h="1331223">
                <a:tc>
                  <a:txBody>
                    <a:bodyPr/>
                    <a:lstStyle/>
                    <a:p>
                      <a:pPr marL="0" marR="0" lvl="0" indent="0" algn="ctr" defTabSz="685800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50" b="1" kern="0" spc="-50" dirty="0">
                          <a:solidFill>
                            <a:schemeClr val="tx2"/>
                          </a:solidFill>
                          <a:latin typeface="+mn-ea"/>
                          <a:ea typeface="+mn-ea"/>
                          <a:cs typeface="+mn-cs"/>
                        </a:rPr>
                        <a:t>전시</a:t>
                      </a:r>
                      <a:endParaRPr lang="en-US" altLang="ko-KR" sz="1050" b="1" kern="0" spc="-50" dirty="0">
                        <a:solidFill>
                          <a:schemeClr val="tx2"/>
                        </a:solidFill>
                        <a:latin typeface="+mn-ea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685800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50" b="1" kern="0" spc="-50" dirty="0">
                          <a:solidFill>
                            <a:schemeClr val="tx2"/>
                          </a:solidFill>
                          <a:latin typeface="+mn-ea"/>
                          <a:ea typeface="+mn-ea"/>
                          <a:cs typeface="+mn-cs"/>
                        </a:rPr>
                        <a:t>카테고리</a:t>
                      </a:r>
                    </a:p>
                  </a:txBody>
                  <a:tcPr marL="36604" marR="36604" marT="11132" marB="11132" anchor="ctr">
                    <a:lnL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685800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600" b="1" kern="0" spc="-50" dirty="0">
                          <a:solidFill>
                            <a:schemeClr val="tx2"/>
                          </a:solidFill>
                          <a:latin typeface="+mn-ea"/>
                          <a:ea typeface="+mn-ea"/>
                          <a:cs typeface="+mn-cs"/>
                        </a:rPr>
                        <a:t> □</a:t>
                      </a:r>
                      <a:r>
                        <a:rPr lang="ko-KR" altLang="en-US" sz="1050" b="1" kern="0" spc="-50" dirty="0" err="1">
                          <a:solidFill>
                            <a:schemeClr val="tx2"/>
                          </a:solidFill>
                          <a:latin typeface="+mn-ea"/>
                          <a:ea typeface="+mn-ea"/>
                          <a:cs typeface="+mn-cs"/>
                        </a:rPr>
                        <a:t>드론인프라</a:t>
                      </a:r>
                      <a:r>
                        <a:rPr lang="ko-KR" altLang="en-US" sz="1050" b="1" kern="0" spc="-50" dirty="0">
                          <a:solidFill>
                            <a:schemeClr val="tx2"/>
                          </a:solidFill>
                          <a:latin typeface="+mn-ea"/>
                          <a:ea typeface="+mn-ea"/>
                          <a:cs typeface="+mn-cs"/>
                        </a:rPr>
                        <a:t>  </a:t>
                      </a:r>
                      <a:r>
                        <a:rPr lang="ko-KR" altLang="en-US" sz="1600" b="1" kern="0" spc="-50" dirty="0">
                          <a:solidFill>
                            <a:schemeClr val="tx2"/>
                          </a:solidFill>
                          <a:latin typeface="+mn-ea"/>
                          <a:ea typeface="+mn-ea"/>
                          <a:cs typeface="+mn-cs"/>
                        </a:rPr>
                        <a:t>□</a:t>
                      </a:r>
                      <a:r>
                        <a:rPr lang="ko-KR" altLang="en-US" sz="1050" b="1" kern="0" spc="-50" dirty="0">
                          <a:solidFill>
                            <a:schemeClr val="tx2"/>
                          </a:solidFill>
                          <a:latin typeface="+mn-ea"/>
                          <a:ea typeface="+mn-ea"/>
                          <a:cs typeface="+mn-cs"/>
                        </a:rPr>
                        <a:t>항공   </a:t>
                      </a:r>
                      <a:r>
                        <a:rPr lang="ko-KR" altLang="en-US" sz="1600" b="1" kern="0" spc="-50" dirty="0">
                          <a:solidFill>
                            <a:schemeClr val="tx2"/>
                          </a:solidFill>
                          <a:latin typeface="+mn-ea"/>
                          <a:ea typeface="+mn-ea"/>
                          <a:cs typeface="+mn-cs"/>
                        </a:rPr>
                        <a:t>□</a:t>
                      </a:r>
                      <a:r>
                        <a:rPr lang="ko-KR" altLang="en-US" sz="1050" b="1" kern="0" spc="-50" dirty="0">
                          <a:solidFill>
                            <a:schemeClr val="tx2"/>
                          </a:solidFill>
                          <a:latin typeface="+mn-ea"/>
                          <a:ea typeface="+mn-ea"/>
                          <a:cs typeface="+mn-cs"/>
                        </a:rPr>
                        <a:t>지리정보   </a:t>
                      </a:r>
                      <a:r>
                        <a:rPr lang="ko-KR" altLang="en-US" sz="1600" b="1" kern="0" spc="-50" dirty="0">
                          <a:solidFill>
                            <a:schemeClr val="tx2"/>
                          </a:solidFill>
                          <a:latin typeface="+mn-ea"/>
                          <a:ea typeface="+mn-ea"/>
                          <a:cs typeface="+mn-cs"/>
                        </a:rPr>
                        <a:t>□</a:t>
                      </a:r>
                      <a:r>
                        <a:rPr lang="ko-KR" altLang="en-US" sz="1050" b="1" kern="0" spc="-50" dirty="0">
                          <a:solidFill>
                            <a:schemeClr val="tx2"/>
                          </a:solidFill>
                          <a:latin typeface="+mn-ea"/>
                          <a:ea typeface="+mn-ea"/>
                          <a:cs typeface="+mn-cs"/>
                        </a:rPr>
                        <a:t>건설   </a:t>
                      </a:r>
                      <a:r>
                        <a:rPr lang="ko-KR" altLang="en-US" sz="1600" b="1" kern="0" spc="-50" dirty="0">
                          <a:solidFill>
                            <a:schemeClr val="tx2"/>
                          </a:solidFill>
                          <a:latin typeface="+mn-ea"/>
                          <a:ea typeface="+mn-ea"/>
                          <a:cs typeface="+mn-cs"/>
                        </a:rPr>
                        <a:t>□</a:t>
                      </a:r>
                      <a:r>
                        <a:rPr lang="ko-KR" altLang="en-US" sz="1050" b="1" kern="0" spc="-50" dirty="0">
                          <a:solidFill>
                            <a:schemeClr val="tx2"/>
                          </a:solidFill>
                          <a:latin typeface="+mn-ea"/>
                          <a:ea typeface="+mn-ea"/>
                          <a:cs typeface="+mn-cs"/>
                        </a:rPr>
                        <a:t>도로교통</a:t>
                      </a:r>
                      <a:endParaRPr lang="en-US" altLang="ko-KR" sz="1050" b="1" kern="0" spc="-50" dirty="0">
                        <a:solidFill>
                          <a:schemeClr val="tx2"/>
                        </a:solidFill>
                        <a:latin typeface="+mn-ea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685800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600" b="1" kern="0" spc="-50" dirty="0">
                          <a:solidFill>
                            <a:schemeClr val="tx2"/>
                          </a:solidFill>
                          <a:latin typeface="+mn-ea"/>
                          <a:ea typeface="+mn-ea"/>
                          <a:cs typeface="+mn-cs"/>
                        </a:rPr>
                        <a:t> □</a:t>
                      </a:r>
                      <a:r>
                        <a:rPr lang="ko-KR" altLang="en-US" sz="1050" b="1" kern="0" spc="-50" dirty="0">
                          <a:solidFill>
                            <a:schemeClr val="tx2"/>
                          </a:solidFill>
                          <a:latin typeface="+mn-ea"/>
                          <a:ea typeface="+mn-ea"/>
                          <a:cs typeface="+mn-cs"/>
                        </a:rPr>
                        <a:t>소방 </a:t>
                      </a:r>
                      <a:r>
                        <a:rPr lang="ko-KR" altLang="en-US" sz="1600" b="1" kern="0" spc="-50" dirty="0">
                          <a:solidFill>
                            <a:schemeClr val="tx2"/>
                          </a:solidFill>
                          <a:latin typeface="+mn-ea"/>
                          <a:ea typeface="+mn-ea"/>
                          <a:cs typeface="+mn-cs"/>
                        </a:rPr>
                        <a:t>□</a:t>
                      </a:r>
                      <a:r>
                        <a:rPr lang="ko-KR" altLang="en-US" sz="1050" b="1" kern="0" spc="-50" dirty="0">
                          <a:solidFill>
                            <a:schemeClr val="tx2"/>
                          </a:solidFill>
                          <a:latin typeface="+mn-ea"/>
                          <a:ea typeface="+mn-ea"/>
                          <a:cs typeface="+mn-cs"/>
                        </a:rPr>
                        <a:t>산림   </a:t>
                      </a:r>
                      <a:r>
                        <a:rPr lang="ko-KR" altLang="en-US" sz="1600" b="1" kern="0" spc="-50" dirty="0">
                          <a:solidFill>
                            <a:schemeClr val="tx2"/>
                          </a:solidFill>
                          <a:latin typeface="+mn-ea"/>
                          <a:ea typeface="+mn-ea"/>
                          <a:cs typeface="+mn-cs"/>
                        </a:rPr>
                        <a:t>□</a:t>
                      </a:r>
                      <a:r>
                        <a:rPr lang="ko-KR" altLang="en-US" sz="1050" b="1" kern="0" spc="-50" dirty="0">
                          <a:solidFill>
                            <a:schemeClr val="tx2"/>
                          </a:solidFill>
                          <a:latin typeface="+mn-ea"/>
                          <a:ea typeface="+mn-ea"/>
                          <a:cs typeface="+mn-cs"/>
                        </a:rPr>
                        <a:t>방산   </a:t>
                      </a:r>
                      <a:r>
                        <a:rPr lang="ko-KR" altLang="en-US" sz="1600" b="1" kern="0" spc="-50" dirty="0">
                          <a:solidFill>
                            <a:schemeClr val="tx2"/>
                          </a:solidFill>
                          <a:latin typeface="+mn-ea"/>
                          <a:ea typeface="+mn-ea"/>
                          <a:cs typeface="+mn-cs"/>
                        </a:rPr>
                        <a:t>□</a:t>
                      </a:r>
                      <a:r>
                        <a:rPr lang="ko-KR" altLang="en-US" sz="1050" b="1" kern="0" spc="-50" dirty="0" err="1">
                          <a:solidFill>
                            <a:schemeClr val="tx2"/>
                          </a:solidFill>
                          <a:latin typeface="+mn-ea"/>
                          <a:ea typeface="+mn-ea"/>
                          <a:cs typeface="+mn-cs"/>
                        </a:rPr>
                        <a:t>안티드론</a:t>
                      </a:r>
                      <a:r>
                        <a:rPr lang="ko-KR" altLang="en-US" sz="1050" b="1" kern="0" spc="-50" dirty="0">
                          <a:solidFill>
                            <a:schemeClr val="tx2"/>
                          </a:solidFill>
                          <a:latin typeface="+mn-ea"/>
                          <a:ea typeface="+mn-ea"/>
                          <a:cs typeface="+mn-cs"/>
                        </a:rPr>
                        <a:t>   </a:t>
                      </a:r>
                      <a:r>
                        <a:rPr lang="ko-KR" altLang="en-US" sz="1600" b="1" kern="0" spc="-50" dirty="0">
                          <a:solidFill>
                            <a:schemeClr val="tx2"/>
                          </a:solidFill>
                          <a:latin typeface="+mn-ea"/>
                          <a:ea typeface="+mn-ea"/>
                          <a:cs typeface="+mn-cs"/>
                        </a:rPr>
                        <a:t>□</a:t>
                      </a:r>
                      <a:r>
                        <a:rPr lang="ko-KR" altLang="en-US" sz="1050" b="1" kern="0" spc="-50" dirty="0" err="1">
                          <a:solidFill>
                            <a:schemeClr val="tx2"/>
                          </a:solidFill>
                          <a:latin typeface="+mn-ea"/>
                          <a:ea typeface="+mn-ea"/>
                          <a:cs typeface="+mn-cs"/>
                        </a:rPr>
                        <a:t>드론교통체계</a:t>
                      </a:r>
                      <a:endParaRPr lang="en-US" altLang="ko-KR" sz="1050" b="1" kern="0" spc="-50" dirty="0">
                        <a:solidFill>
                          <a:schemeClr val="tx2"/>
                        </a:solidFill>
                        <a:latin typeface="+mn-ea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685800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600" b="1" kern="0" spc="-50" dirty="0">
                          <a:solidFill>
                            <a:schemeClr val="tx2"/>
                          </a:solidFill>
                          <a:latin typeface="+mn-ea"/>
                          <a:ea typeface="+mn-ea"/>
                          <a:cs typeface="+mn-cs"/>
                        </a:rPr>
                        <a:t> □</a:t>
                      </a:r>
                      <a:r>
                        <a:rPr lang="ko-KR" altLang="en-US" sz="1050" b="1" kern="0" spc="-50" dirty="0">
                          <a:solidFill>
                            <a:schemeClr val="tx2"/>
                          </a:solidFill>
                          <a:latin typeface="+mn-ea"/>
                          <a:ea typeface="+mn-ea"/>
                          <a:cs typeface="+mn-cs"/>
                        </a:rPr>
                        <a:t>관제시스템  </a:t>
                      </a:r>
                      <a:r>
                        <a:rPr lang="ko-KR" altLang="en-US" sz="1600" b="1" kern="0" spc="-50" dirty="0">
                          <a:solidFill>
                            <a:schemeClr val="tx2"/>
                          </a:solidFill>
                          <a:latin typeface="+mn-ea"/>
                          <a:ea typeface="+mn-ea"/>
                          <a:cs typeface="+mn-cs"/>
                        </a:rPr>
                        <a:t>□</a:t>
                      </a:r>
                      <a:r>
                        <a:rPr lang="ko-KR" altLang="en-US" sz="1050" b="1" kern="0" spc="-50" dirty="0">
                          <a:solidFill>
                            <a:schemeClr val="tx2"/>
                          </a:solidFill>
                          <a:latin typeface="+mn-ea"/>
                          <a:ea typeface="+mn-ea"/>
                          <a:cs typeface="+mn-cs"/>
                        </a:rPr>
                        <a:t>도심항공교통   </a:t>
                      </a:r>
                      <a:r>
                        <a:rPr lang="ko-KR" altLang="en-US" sz="1600" b="1" kern="0" spc="-50" dirty="0">
                          <a:solidFill>
                            <a:schemeClr val="tx2"/>
                          </a:solidFill>
                          <a:latin typeface="+mn-ea"/>
                          <a:ea typeface="+mn-ea"/>
                          <a:cs typeface="+mn-cs"/>
                        </a:rPr>
                        <a:t>□</a:t>
                      </a:r>
                      <a:r>
                        <a:rPr lang="en-US" altLang="ko-KR" sz="1050" b="1" kern="0" spc="-50" dirty="0">
                          <a:solidFill>
                            <a:schemeClr val="tx2"/>
                          </a:solidFill>
                          <a:latin typeface="+mn-ea"/>
                          <a:ea typeface="+mn-ea"/>
                          <a:cs typeface="+mn-cs"/>
                        </a:rPr>
                        <a:t>K-</a:t>
                      </a:r>
                      <a:r>
                        <a:rPr lang="ko-KR" altLang="en-US" sz="1050" b="1" kern="0" spc="-50" dirty="0" err="1">
                          <a:solidFill>
                            <a:schemeClr val="tx2"/>
                          </a:solidFill>
                          <a:latin typeface="+mn-ea"/>
                          <a:ea typeface="+mn-ea"/>
                          <a:cs typeface="+mn-cs"/>
                        </a:rPr>
                        <a:t>드론시스템</a:t>
                      </a:r>
                      <a:r>
                        <a:rPr lang="ko-KR" altLang="en-US" sz="1050" b="1" kern="0" spc="-50" dirty="0">
                          <a:solidFill>
                            <a:schemeClr val="tx2"/>
                          </a:solidFill>
                          <a:latin typeface="+mn-ea"/>
                          <a:ea typeface="+mn-ea"/>
                          <a:cs typeface="+mn-cs"/>
                        </a:rPr>
                        <a:t>   </a:t>
                      </a:r>
                      <a:r>
                        <a:rPr lang="ko-KR" altLang="en-US" sz="1600" b="1" kern="0" spc="-50" dirty="0">
                          <a:solidFill>
                            <a:schemeClr val="tx2"/>
                          </a:solidFill>
                          <a:latin typeface="+mn-ea"/>
                          <a:ea typeface="+mn-ea"/>
                          <a:cs typeface="+mn-cs"/>
                        </a:rPr>
                        <a:t>□</a:t>
                      </a:r>
                      <a:r>
                        <a:rPr lang="ko-KR" altLang="en-US" sz="1050" b="1" kern="0" spc="-50" dirty="0" err="1">
                          <a:solidFill>
                            <a:schemeClr val="tx2"/>
                          </a:solidFill>
                          <a:latin typeface="+mn-ea"/>
                          <a:ea typeface="+mn-ea"/>
                          <a:cs typeface="+mn-cs"/>
                        </a:rPr>
                        <a:t>드론공연</a:t>
                      </a:r>
                      <a:r>
                        <a:rPr lang="ko-KR" altLang="en-US" sz="1050" b="1" kern="0" spc="-50" dirty="0">
                          <a:solidFill>
                            <a:schemeClr val="tx2"/>
                          </a:solidFill>
                          <a:latin typeface="+mn-ea"/>
                          <a:ea typeface="+mn-ea"/>
                          <a:cs typeface="+mn-cs"/>
                        </a:rPr>
                        <a:t>  </a:t>
                      </a:r>
                      <a:endParaRPr lang="en-US" altLang="ko-KR" sz="1050" b="1" kern="0" spc="-50" dirty="0">
                        <a:solidFill>
                          <a:schemeClr val="tx2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36604" marR="36604" marT="11132" marB="11132" anchor="ctr">
                    <a:lnL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>
                    <a:lnL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2856958406"/>
                  </a:ext>
                </a:extLst>
              </a:tr>
            </a:tbl>
          </a:graphicData>
        </a:graphic>
      </p:graphicFrame>
      <p:pic>
        <p:nvPicPr>
          <p:cNvPr id="19" name="그림 18" descr="텍스트, 포스터, 그래픽 디자인, 일러스트레이션이(가) 표시된 사진&#10;&#10;자동 생성된 설명">
            <a:extLst>
              <a:ext uri="{FF2B5EF4-FFF2-40B4-BE49-F238E27FC236}">
                <a16:creationId xmlns:a16="http://schemas.microsoft.com/office/drawing/2014/main" id="{2E815353-FEBC-AF82-3CE2-B00A197CA14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85000"/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52" b="64088"/>
          <a:stretch/>
        </p:blipFill>
        <p:spPr>
          <a:xfrm>
            <a:off x="5195545" y="3684431"/>
            <a:ext cx="781870" cy="216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102319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>
            <a:extLst>
              <a:ext uri="{FF2B5EF4-FFF2-40B4-BE49-F238E27FC236}">
                <a16:creationId xmlns:a16="http://schemas.microsoft.com/office/drawing/2014/main" id="{5599953F-B5B0-8619-C99B-135023A5F06D}"/>
              </a:ext>
            </a:extLst>
          </p:cNvPr>
          <p:cNvSpPr txBox="1"/>
          <p:nvPr/>
        </p:nvSpPr>
        <p:spPr>
          <a:xfrm>
            <a:off x="670070" y="980453"/>
            <a:ext cx="5517857" cy="3370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fontAlgn="base" latinLnBrk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sz="1200" b="1" kern="0" spc="-50" dirty="0">
                <a:solidFill>
                  <a:srgbClr val="215F9A"/>
                </a:solidFill>
                <a:latin typeface="+mj-ea"/>
                <a:ea typeface="+mj-ea"/>
              </a:rPr>
              <a:t>③ 제품 정보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32471C1F-2FA3-005D-7ED2-739189B8DCDC}"/>
              </a:ext>
            </a:extLst>
          </p:cNvPr>
          <p:cNvSpPr txBox="1"/>
          <p:nvPr/>
        </p:nvSpPr>
        <p:spPr>
          <a:xfrm>
            <a:off x="2761273" y="5155833"/>
            <a:ext cx="5517857" cy="1275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2720" marR="0" indent="-172720" algn="just" fontAlgn="base" latinLnBrk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ko-KR" sz="1050" b="1" kern="0" spc="-50" dirty="0">
                <a:solidFill>
                  <a:schemeClr val="tx2"/>
                </a:solidFill>
                <a:latin typeface="+mj-ea"/>
                <a:ea typeface="+mj-ea"/>
              </a:rPr>
              <a:t>※ </a:t>
            </a:r>
            <a:r>
              <a:rPr lang="ko-KR" altLang="en-US" sz="1050" b="1" kern="0" spc="-50" dirty="0">
                <a:solidFill>
                  <a:schemeClr val="tx2"/>
                </a:solidFill>
                <a:latin typeface="+mj-ea"/>
                <a:ea typeface="+mj-ea"/>
              </a:rPr>
              <a:t>제품 사진은 반드시 별도 첨부파일로 제품명과 파일명을 </a:t>
            </a:r>
            <a:endParaRPr lang="en-US" altLang="ko-KR" sz="1050" b="1" kern="0" spc="-50" dirty="0">
              <a:solidFill>
                <a:schemeClr val="tx2"/>
              </a:solidFill>
              <a:latin typeface="+mj-ea"/>
              <a:ea typeface="+mj-ea"/>
            </a:endParaRPr>
          </a:p>
          <a:p>
            <a:pPr marL="172720" marR="0" indent="-172720" algn="just" fontAlgn="base" latinLnBrk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ko-KR" sz="1050" b="1" kern="0" spc="-50" dirty="0">
                <a:solidFill>
                  <a:schemeClr val="tx2"/>
                </a:solidFill>
                <a:latin typeface="+mj-ea"/>
                <a:ea typeface="+mj-ea"/>
              </a:rPr>
              <a:t>     </a:t>
            </a:r>
            <a:r>
              <a:rPr lang="ko-KR" altLang="en-US" sz="1050" b="1" kern="0" spc="-50" dirty="0">
                <a:solidFill>
                  <a:schemeClr val="tx2"/>
                </a:solidFill>
                <a:latin typeface="+mj-ea"/>
                <a:ea typeface="+mj-ea"/>
              </a:rPr>
              <a:t>통일하여 회신 주시기 바랍니다</a:t>
            </a:r>
            <a:r>
              <a:rPr lang="en-US" altLang="ko-KR" sz="1050" b="1" kern="0" spc="-50" dirty="0">
                <a:solidFill>
                  <a:schemeClr val="tx2"/>
                </a:solidFill>
                <a:latin typeface="+mj-ea"/>
                <a:ea typeface="+mj-ea"/>
              </a:rPr>
              <a:t>.</a:t>
            </a:r>
          </a:p>
          <a:p>
            <a:pPr marL="172720" indent="-172720" algn="just" fontAlgn="base" latinLnBrk="1">
              <a:lnSpc>
                <a:spcPct val="150000"/>
              </a:lnSpc>
            </a:pPr>
            <a:r>
              <a:rPr lang="en-US" altLang="ko-KR" sz="1050" b="1" kern="0" spc="-50" dirty="0">
                <a:solidFill>
                  <a:schemeClr val="tx2"/>
                </a:solidFill>
                <a:latin typeface="+mj-ea"/>
                <a:ea typeface="+mj-ea"/>
              </a:rPr>
              <a:t>※ </a:t>
            </a:r>
            <a:r>
              <a:rPr lang="ko-KR" altLang="en-US" sz="1050" b="1" kern="0" spc="-50" dirty="0">
                <a:solidFill>
                  <a:schemeClr val="tx2"/>
                </a:solidFill>
                <a:latin typeface="+mj-ea"/>
                <a:ea typeface="+mj-ea"/>
              </a:rPr>
              <a:t>첨부하시는 사진은 출력용으로 사용되기 때문에 반드시 </a:t>
            </a:r>
            <a:endParaRPr lang="en-US" altLang="ko-KR" sz="1050" b="1" kern="0" spc="-50" dirty="0">
              <a:solidFill>
                <a:schemeClr val="tx2"/>
              </a:solidFill>
              <a:latin typeface="+mj-ea"/>
              <a:ea typeface="+mj-ea"/>
            </a:endParaRPr>
          </a:p>
          <a:p>
            <a:pPr marL="172720" indent="-172720" algn="just" fontAlgn="base" latinLnBrk="1">
              <a:lnSpc>
                <a:spcPct val="150000"/>
              </a:lnSpc>
            </a:pPr>
            <a:r>
              <a:rPr lang="ko-KR" altLang="en-US" sz="1050" b="1" kern="0" spc="-50" dirty="0">
                <a:solidFill>
                  <a:schemeClr val="tx2"/>
                </a:solidFill>
                <a:latin typeface="+mj-ea"/>
                <a:ea typeface="+mj-ea"/>
              </a:rPr>
              <a:t>     고해상도</a:t>
            </a:r>
            <a:r>
              <a:rPr lang="en-US" altLang="ko-KR" sz="1050" b="1" kern="0" spc="-50" dirty="0">
                <a:solidFill>
                  <a:schemeClr val="tx2"/>
                </a:solidFill>
                <a:latin typeface="+mj-ea"/>
                <a:ea typeface="+mj-ea"/>
              </a:rPr>
              <a:t>(300dpi </a:t>
            </a:r>
            <a:r>
              <a:rPr lang="ko-KR" altLang="en-US" sz="1050" b="1" kern="0" spc="-50" dirty="0">
                <a:solidFill>
                  <a:schemeClr val="tx2"/>
                </a:solidFill>
                <a:latin typeface="+mj-ea"/>
                <a:ea typeface="+mj-ea"/>
              </a:rPr>
              <a:t>이상 또는 </a:t>
            </a:r>
            <a:r>
              <a:rPr lang="en-US" altLang="ko-KR" sz="1050" b="1" kern="0" spc="-50" dirty="0">
                <a:solidFill>
                  <a:schemeClr val="tx2"/>
                </a:solidFill>
                <a:latin typeface="+mj-ea"/>
                <a:ea typeface="+mj-ea"/>
              </a:rPr>
              <a:t>10Mb </a:t>
            </a:r>
            <a:r>
              <a:rPr lang="ko-KR" altLang="en-US" sz="1050" b="1" kern="0" spc="-50" dirty="0">
                <a:solidFill>
                  <a:schemeClr val="tx2"/>
                </a:solidFill>
                <a:latin typeface="+mj-ea"/>
                <a:ea typeface="+mj-ea"/>
              </a:rPr>
              <a:t>크기 이상</a:t>
            </a:r>
            <a:r>
              <a:rPr lang="en-US" altLang="ko-KR" sz="1050" b="1" kern="0" spc="-50" dirty="0">
                <a:solidFill>
                  <a:schemeClr val="tx2"/>
                </a:solidFill>
                <a:latin typeface="+mj-ea"/>
                <a:ea typeface="+mj-ea"/>
              </a:rPr>
              <a:t>) </a:t>
            </a:r>
            <a:r>
              <a:rPr lang="ko-KR" altLang="en-US" sz="1050" b="1" kern="0" spc="-50" dirty="0">
                <a:solidFill>
                  <a:schemeClr val="tx2"/>
                </a:solidFill>
                <a:latin typeface="+mj-ea"/>
                <a:ea typeface="+mj-ea"/>
              </a:rPr>
              <a:t>이미지를 </a:t>
            </a:r>
            <a:endParaRPr lang="en-US" altLang="ko-KR" sz="1050" b="1" kern="0" spc="-50" dirty="0">
              <a:solidFill>
                <a:schemeClr val="tx2"/>
              </a:solidFill>
              <a:latin typeface="+mj-ea"/>
              <a:ea typeface="+mj-ea"/>
            </a:endParaRPr>
          </a:p>
          <a:p>
            <a:pPr marL="172720" indent="-172720" algn="just" fontAlgn="base" latinLnBrk="1">
              <a:lnSpc>
                <a:spcPct val="150000"/>
              </a:lnSpc>
            </a:pPr>
            <a:r>
              <a:rPr lang="en-US" altLang="ko-KR" sz="1050" b="1" kern="0" spc="-50" dirty="0">
                <a:solidFill>
                  <a:schemeClr val="tx2"/>
                </a:solidFill>
                <a:latin typeface="+mj-ea"/>
                <a:ea typeface="+mj-ea"/>
              </a:rPr>
              <a:t>     </a:t>
            </a:r>
            <a:r>
              <a:rPr lang="ko-KR" altLang="en-US" sz="1050" b="1" kern="0" spc="-50" dirty="0">
                <a:solidFill>
                  <a:schemeClr val="tx2"/>
                </a:solidFill>
                <a:latin typeface="+mj-ea"/>
                <a:ea typeface="+mj-ea"/>
              </a:rPr>
              <a:t>첨부해주시기 바랍니다</a:t>
            </a:r>
            <a:r>
              <a:rPr lang="en-US" altLang="ko-KR" sz="1050" b="1" kern="0" spc="-50" dirty="0">
                <a:solidFill>
                  <a:schemeClr val="tx2"/>
                </a:solidFill>
                <a:latin typeface="+mj-ea"/>
                <a:ea typeface="+mj-ea"/>
              </a:rPr>
              <a:t>.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06033462-3C41-E484-3E02-85AB430375CB}"/>
              </a:ext>
            </a:extLst>
          </p:cNvPr>
          <p:cNvSpPr txBox="1"/>
          <p:nvPr/>
        </p:nvSpPr>
        <p:spPr>
          <a:xfrm>
            <a:off x="2307301" y="7979102"/>
            <a:ext cx="902214" cy="3064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2720" marR="0" indent="-172720" algn="ctr" fontAlgn="base" latinLnBrk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ko-KR" sz="1050" b="1" kern="0" spc="-50" dirty="0">
                <a:solidFill>
                  <a:schemeClr val="tx2"/>
                </a:solidFill>
                <a:latin typeface="+mj-ea"/>
                <a:ea typeface="+mj-ea"/>
              </a:rPr>
              <a:t>2024</a:t>
            </a:r>
            <a:r>
              <a:rPr lang="ko-KR" altLang="en-US" sz="1050" b="1" kern="0" spc="-50" dirty="0">
                <a:solidFill>
                  <a:schemeClr val="tx2"/>
                </a:solidFill>
                <a:latin typeface="+mj-ea"/>
                <a:ea typeface="+mj-ea"/>
              </a:rPr>
              <a:t>년 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F38612BD-05DE-9C73-0A0D-B4409FB0FA7C}"/>
              </a:ext>
            </a:extLst>
          </p:cNvPr>
          <p:cNvSpPr txBox="1"/>
          <p:nvPr/>
        </p:nvSpPr>
        <p:spPr>
          <a:xfrm>
            <a:off x="3067714" y="7979102"/>
            <a:ext cx="902214" cy="3064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2720" marR="0" indent="-172720" algn="ctr" fontAlgn="base" latinLnBrk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sz="1050" b="1" kern="0" spc="-50" dirty="0">
                <a:solidFill>
                  <a:schemeClr val="tx2"/>
                </a:solidFill>
                <a:latin typeface="+mj-ea"/>
                <a:ea typeface="+mj-ea"/>
              </a:rPr>
              <a:t>월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3FD49EBD-411D-5B82-1EA6-00426F542975}"/>
              </a:ext>
            </a:extLst>
          </p:cNvPr>
          <p:cNvSpPr txBox="1"/>
          <p:nvPr/>
        </p:nvSpPr>
        <p:spPr>
          <a:xfrm>
            <a:off x="3648486" y="7979102"/>
            <a:ext cx="902214" cy="3064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2720" marR="0" indent="-172720" algn="ctr" fontAlgn="base" latinLnBrk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sz="1050" b="1" kern="0" spc="-50" dirty="0">
                <a:solidFill>
                  <a:schemeClr val="tx2"/>
                </a:solidFill>
                <a:latin typeface="+mj-ea"/>
                <a:ea typeface="+mj-ea"/>
              </a:rPr>
              <a:t>일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B9B3E5F7-F0AB-EFE4-278C-3083A4DD41B1}"/>
              </a:ext>
            </a:extLst>
          </p:cNvPr>
          <p:cNvSpPr txBox="1"/>
          <p:nvPr/>
        </p:nvSpPr>
        <p:spPr>
          <a:xfrm>
            <a:off x="3823136" y="8461510"/>
            <a:ext cx="902214" cy="3064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2720" marR="0" indent="-172720" algn="r" fontAlgn="base" latinLnBrk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sz="1050" b="1" kern="0" spc="-50" dirty="0">
                <a:solidFill>
                  <a:schemeClr val="tx2"/>
                </a:solidFill>
                <a:latin typeface="+mj-ea"/>
                <a:ea typeface="+mj-ea"/>
              </a:rPr>
              <a:t>회사명 </a:t>
            </a:r>
            <a:r>
              <a:rPr lang="en-US" altLang="ko-KR" sz="1050" b="1" kern="0" spc="-50" dirty="0">
                <a:solidFill>
                  <a:schemeClr val="tx2"/>
                </a:solidFill>
                <a:latin typeface="+mj-ea"/>
                <a:ea typeface="+mj-ea"/>
              </a:rPr>
              <a:t>:</a:t>
            </a:r>
            <a:endParaRPr lang="ko-KR" altLang="en-US" sz="1050" b="1" kern="0" spc="-50" dirty="0">
              <a:solidFill>
                <a:schemeClr val="tx2"/>
              </a:solidFill>
              <a:latin typeface="+mj-ea"/>
              <a:ea typeface="+mj-ea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E38E4638-DDD5-E833-3690-E5FE3920ED58}"/>
              </a:ext>
            </a:extLst>
          </p:cNvPr>
          <p:cNvSpPr txBox="1"/>
          <p:nvPr/>
        </p:nvSpPr>
        <p:spPr>
          <a:xfrm>
            <a:off x="3823136" y="8677664"/>
            <a:ext cx="902214" cy="3064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2720" marR="0" indent="-172720" algn="r" fontAlgn="base" latinLnBrk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sz="1050" b="1" kern="0" spc="-50" dirty="0" err="1">
                <a:solidFill>
                  <a:schemeClr val="tx2"/>
                </a:solidFill>
                <a:latin typeface="+mj-ea"/>
                <a:ea typeface="+mj-ea"/>
              </a:rPr>
              <a:t>대표명</a:t>
            </a:r>
            <a:r>
              <a:rPr lang="ko-KR" altLang="en-US" sz="1050" b="1" kern="0" spc="-50" dirty="0">
                <a:solidFill>
                  <a:schemeClr val="tx2"/>
                </a:solidFill>
                <a:latin typeface="+mj-ea"/>
                <a:ea typeface="+mj-ea"/>
              </a:rPr>
              <a:t> </a:t>
            </a:r>
            <a:r>
              <a:rPr lang="en-US" altLang="ko-KR" sz="1050" b="1" kern="0" spc="-50" dirty="0">
                <a:solidFill>
                  <a:schemeClr val="tx2"/>
                </a:solidFill>
                <a:latin typeface="+mj-ea"/>
                <a:ea typeface="+mj-ea"/>
              </a:rPr>
              <a:t>:</a:t>
            </a:r>
            <a:endParaRPr lang="ko-KR" altLang="en-US" sz="1050" b="1" kern="0" spc="-50" dirty="0">
              <a:solidFill>
                <a:schemeClr val="tx2"/>
              </a:solidFill>
              <a:latin typeface="+mj-ea"/>
              <a:ea typeface="+mj-ea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1190B73A-390B-7CAE-6611-0F912FDA7D52}"/>
              </a:ext>
            </a:extLst>
          </p:cNvPr>
          <p:cNvSpPr txBox="1"/>
          <p:nvPr/>
        </p:nvSpPr>
        <p:spPr>
          <a:xfrm>
            <a:off x="5517635" y="8677664"/>
            <a:ext cx="902214" cy="3064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2720" marR="0" indent="-172720" algn="ctr" fontAlgn="base" latinLnBrk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ko-KR" sz="1050" b="1" kern="0" spc="-50" dirty="0">
                <a:solidFill>
                  <a:schemeClr val="tx2"/>
                </a:solidFill>
                <a:latin typeface="+mj-ea"/>
                <a:ea typeface="+mj-ea"/>
              </a:rPr>
              <a:t>(</a:t>
            </a:r>
            <a:r>
              <a:rPr lang="ko-KR" altLang="en-US" sz="1050" b="1" kern="0" spc="-50" dirty="0">
                <a:solidFill>
                  <a:schemeClr val="tx2"/>
                </a:solidFill>
                <a:latin typeface="+mj-ea"/>
                <a:ea typeface="+mj-ea"/>
              </a:rPr>
              <a:t>인</a:t>
            </a:r>
            <a:r>
              <a:rPr lang="en-US" altLang="ko-KR" sz="1050" b="1" kern="0" spc="-50" dirty="0">
                <a:solidFill>
                  <a:schemeClr val="tx2"/>
                </a:solidFill>
                <a:latin typeface="+mj-ea"/>
                <a:ea typeface="+mj-ea"/>
              </a:rPr>
              <a:t>)</a:t>
            </a:r>
            <a:endParaRPr lang="ko-KR" altLang="en-US" sz="1050" b="1" kern="0" spc="-50" dirty="0">
              <a:solidFill>
                <a:schemeClr val="tx2"/>
              </a:solidFill>
              <a:latin typeface="+mj-ea"/>
              <a:ea typeface="+mj-ea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C8B17BF2-B7DE-A000-B70F-5CDCA94CF673}"/>
              </a:ext>
            </a:extLst>
          </p:cNvPr>
          <p:cNvSpPr txBox="1"/>
          <p:nvPr/>
        </p:nvSpPr>
        <p:spPr>
          <a:xfrm>
            <a:off x="2907828" y="9071318"/>
            <a:ext cx="3228827" cy="25545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172720" marR="0" indent="-172720" algn="r" fontAlgn="base" latinLnBrk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sz="800" b="1" kern="0" spc="-50" dirty="0">
                <a:solidFill>
                  <a:schemeClr val="tx2"/>
                </a:solidFill>
                <a:latin typeface="+mj-ea"/>
                <a:ea typeface="+mj-ea"/>
              </a:rPr>
              <a:t>「</a:t>
            </a:r>
            <a:r>
              <a:rPr lang="en-US" altLang="ko-KR" sz="800" b="1" kern="0" spc="-50" dirty="0">
                <a:solidFill>
                  <a:schemeClr val="tx2"/>
                </a:solidFill>
                <a:latin typeface="+mj-ea"/>
                <a:ea typeface="+mj-ea"/>
              </a:rPr>
              <a:t>2024 </a:t>
            </a:r>
            <a:r>
              <a:rPr lang="ko-KR" altLang="en-US" sz="800" b="1" kern="0" spc="-50" dirty="0">
                <a:solidFill>
                  <a:schemeClr val="tx2"/>
                </a:solidFill>
                <a:latin typeface="+mj-ea"/>
                <a:ea typeface="+mj-ea"/>
              </a:rPr>
              <a:t>대한민국 </a:t>
            </a:r>
            <a:r>
              <a:rPr lang="ko-KR" altLang="en-US" sz="800" b="1" kern="0" spc="-50" dirty="0" err="1">
                <a:solidFill>
                  <a:schemeClr val="tx2"/>
                </a:solidFill>
                <a:latin typeface="+mj-ea"/>
                <a:ea typeface="+mj-ea"/>
              </a:rPr>
              <a:t>드론박람회</a:t>
            </a:r>
            <a:r>
              <a:rPr lang="ko-KR" altLang="en-US" sz="800" b="1" kern="0" spc="-50" dirty="0">
                <a:solidFill>
                  <a:schemeClr val="tx2"/>
                </a:solidFill>
                <a:latin typeface="+mj-ea"/>
                <a:ea typeface="+mj-ea"/>
              </a:rPr>
              <a:t>」 사무국 귀중</a:t>
            </a:r>
          </a:p>
        </p:txBody>
      </p:sp>
      <p:graphicFrame>
        <p:nvGraphicFramePr>
          <p:cNvPr id="4" name="표 3">
            <a:extLst>
              <a:ext uri="{FF2B5EF4-FFF2-40B4-BE49-F238E27FC236}">
                <a16:creationId xmlns:a16="http://schemas.microsoft.com/office/drawing/2014/main" id="{79D034B5-399C-37E2-8751-FD17BA0024C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43734367"/>
              </p:ext>
            </p:extLst>
          </p:nvPr>
        </p:nvGraphicFramePr>
        <p:xfrm>
          <a:off x="641214" y="1404691"/>
          <a:ext cx="5546715" cy="3467957"/>
        </p:xfrm>
        <a:graphic>
          <a:graphicData uri="http://schemas.openxmlformats.org/drawingml/2006/table">
            <a:tbl>
              <a:tblPr/>
              <a:tblGrid>
                <a:gridCol w="444611">
                  <a:extLst>
                    <a:ext uri="{9D8B030D-6E8A-4147-A177-3AD203B41FA5}">
                      <a16:colId xmlns:a16="http://schemas.microsoft.com/office/drawing/2014/main" val="2724803568"/>
                    </a:ext>
                  </a:extLst>
                </a:gridCol>
                <a:gridCol w="728872">
                  <a:extLst>
                    <a:ext uri="{9D8B030D-6E8A-4147-A177-3AD203B41FA5}">
                      <a16:colId xmlns:a16="http://schemas.microsoft.com/office/drawing/2014/main" val="733810316"/>
                    </a:ext>
                  </a:extLst>
                </a:gridCol>
                <a:gridCol w="1457744">
                  <a:extLst>
                    <a:ext uri="{9D8B030D-6E8A-4147-A177-3AD203B41FA5}">
                      <a16:colId xmlns:a16="http://schemas.microsoft.com/office/drawing/2014/main" val="2043899916"/>
                    </a:ext>
                  </a:extLst>
                </a:gridCol>
                <a:gridCol w="728872">
                  <a:extLst>
                    <a:ext uri="{9D8B030D-6E8A-4147-A177-3AD203B41FA5}">
                      <a16:colId xmlns:a16="http://schemas.microsoft.com/office/drawing/2014/main" val="3153060232"/>
                    </a:ext>
                  </a:extLst>
                </a:gridCol>
                <a:gridCol w="728872">
                  <a:extLst>
                    <a:ext uri="{9D8B030D-6E8A-4147-A177-3AD203B41FA5}">
                      <a16:colId xmlns:a16="http://schemas.microsoft.com/office/drawing/2014/main" val="44784387"/>
                    </a:ext>
                  </a:extLst>
                </a:gridCol>
                <a:gridCol w="728872">
                  <a:extLst>
                    <a:ext uri="{9D8B030D-6E8A-4147-A177-3AD203B41FA5}">
                      <a16:colId xmlns:a16="http://schemas.microsoft.com/office/drawing/2014/main" val="103145390"/>
                    </a:ext>
                  </a:extLst>
                </a:gridCol>
                <a:gridCol w="728872">
                  <a:extLst>
                    <a:ext uri="{9D8B030D-6E8A-4147-A177-3AD203B41FA5}">
                      <a16:colId xmlns:a16="http://schemas.microsoft.com/office/drawing/2014/main" val="1669309188"/>
                    </a:ext>
                  </a:extLst>
                </a:gridCol>
              </a:tblGrid>
              <a:tr h="157138">
                <a:tc rowSpan="2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800" b="1" kern="0" spc="0" dirty="0">
                          <a:solidFill>
                            <a:srgbClr val="FFFFFF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순번</a:t>
                      </a:r>
                    </a:p>
                  </a:txBody>
                  <a:tcPr marL="36604" marR="36604" marT="11132" marB="11132" anchor="ctr">
                    <a:lnL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E284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685800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800" b="1" kern="0" spc="0" dirty="0">
                          <a:solidFill>
                            <a:srgbClr val="FFFFFF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제품명</a:t>
                      </a: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E284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685800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800" b="1" kern="0" spc="0" dirty="0">
                          <a:solidFill>
                            <a:srgbClr val="FFFFFF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제품 설명</a:t>
                      </a: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E2841"/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0" marR="0" indent="0" algn="ctr" defTabSz="685800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800" b="1" kern="0" spc="0" dirty="0">
                          <a:solidFill>
                            <a:srgbClr val="FFFFFF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제품 규격</a:t>
                      </a:r>
                      <a:endParaRPr lang="en-US" altLang="ko-KR" sz="800" b="1" kern="0" spc="0" dirty="0">
                        <a:solidFill>
                          <a:srgbClr val="FFFFFF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E284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685800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altLang="ko-KR" sz="800" b="0" kern="0" spc="0" dirty="0">
                        <a:solidFill>
                          <a:srgbClr val="FFFFFF"/>
                        </a:solidFill>
                        <a:effectLst/>
                        <a:latin typeface="a와이드2" panose="02020600000000000000" pitchFamily="18" charset="-127"/>
                        <a:ea typeface="a와이드2" panose="02020600000000000000" pitchFamily="18" charset="-127"/>
                        <a:cs typeface="+mn-cs"/>
                      </a:endParaRP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E284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685800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altLang="ko-KR" sz="800" b="0" kern="0" spc="0" dirty="0">
                        <a:solidFill>
                          <a:srgbClr val="FFFFFF"/>
                        </a:solidFill>
                        <a:effectLst/>
                        <a:latin typeface="a와이드2" panose="02020600000000000000" pitchFamily="18" charset="-127"/>
                        <a:ea typeface="a와이드2" panose="02020600000000000000" pitchFamily="18" charset="-127"/>
                        <a:cs typeface="+mn-cs"/>
                      </a:endParaRP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E284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685800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altLang="ko-KR" sz="800" b="0" kern="0" spc="0" dirty="0">
                        <a:solidFill>
                          <a:srgbClr val="FFFFFF"/>
                        </a:solidFill>
                        <a:effectLst/>
                        <a:latin typeface="a와이드2" panose="02020600000000000000" pitchFamily="18" charset="-127"/>
                        <a:ea typeface="a와이드2" panose="02020600000000000000" pitchFamily="18" charset="-127"/>
                        <a:cs typeface="+mn-cs"/>
                      </a:endParaRP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E284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430006"/>
                  </a:ext>
                </a:extLst>
              </a:tr>
              <a:tr h="341901">
                <a:tc vMerge="1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800" b="0" kern="0" spc="0" dirty="0">
                        <a:solidFill>
                          <a:srgbClr val="FFFFFF"/>
                        </a:solidFill>
                        <a:effectLst/>
                        <a:latin typeface="a와이드2" panose="02020600000000000000" pitchFamily="18" charset="-127"/>
                        <a:ea typeface="a와이드2" panose="02020600000000000000" pitchFamily="18" charset="-127"/>
                        <a:cs typeface="+mn-cs"/>
                      </a:endParaRPr>
                    </a:p>
                  </a:txBody>
                  <a:tcPr marL="36604" marR="36604" marT="11132" marB="11132" anchor="ctr">
                    <a:lnL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E2841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indent="0" algn="ctr" defTabSz="685800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altLang="ko-KR" sz="800" b="0" kern="0" spc="0" dirty="0">
                        <a:solidFill>
                          <a:srgbClr val="FFFFFF"/>
                        </a:solidFill>
                        <a:effectLst/>
                        <a:latin typeface="a와이드2" panose="02020600000000000000" pitchFamily="18" charset="-127"/>
                        <a:ea typeface="a와이드2" panose="02020600000000000000" pitchFamily="18" charset="-127"/>
                        <a:cs typeface="+mn-cs"/>
                      </a:endParaRP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E2841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indent="0" algn="ctr" defTabSz="685800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altLang="ko-KR" sz="800" b="0" kern="0" spc="0" dirty="0">
                        <a:solidFill>
                          <a:srgbClr val="FFFFFF"/>
                        </a:solidFill>
                        <a:effectLst/>
                        <a:latin typeface="a와이드2" panose="02020600000000000000" pitchFamily="18" charset="-127"/>
                        <a:ea typeface="a와이드2" panose="02020600000000000000" pitchFamily="18" charset="-127"/>
                        <a:cs typeface="+mn-cs"/>
                      </a:endParaRP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E284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800" b="1" kern="0" spc="0" dirty="0">
                          <a:solidFill>
                            <a:srgbClr val="FFFFFF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가로</a:t>
                      </a:r>
                      <a:r>
                        <a:rPr lang="en-US" altLang="ko-KR" sz="800" b="1" kern="0" spc="0" dirty="0">
                          <a:solidFill>
                            <a:srgbClr val="FFFFFF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(M)</a:t>
                      </a: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E284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800" b="1" kern="0" spc="0" dirty="0">
                          <a:solidFill>
                            <a:srgbClr val="FFFFFF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세로</a:t>
                      </a:r>
                      <a:r>
                        <a:rPr lang="en-US" altLang="ko-KR" sz="800" b="1" kern="0" spc="0" dirty="0">
                          <a:solidFill>
                            <a:srgbClr val="FFFFFF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(M)</a:t>
                      </a: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E284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800" b="1" kern="0" spc="0" dirty="0">
                          <a:solidFill>
                            <a:srgbClr val="FFFFFF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높이</a:t>
                      </a:r>
                      <a:r>
                        <a:rPr lang="en-US" altLang="ko-KR" sz="800" b="1" kern="0" spc="0" dirty="0">
                          <a:solidFill>
                            <a:srgbClr val="FFFFFF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(M)</a:t>
                      </a: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E284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800" b="1" kern="0" spc="0" dirty="0">
                          <a:solidFill>
                            <a:srgbClr val="FFFFFF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무게</a:t>
                      </a:r>
                      <a:r>
                        <a:rPr lang="en-US" altLang="ko-KR" sz="800" b="1" kern="0" spc="0" dirty="0">
                          <a:solidFill>
                            <a:srgbClr val="FFFFFF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(Kg)</a:t>
                      </a: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E284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0689246"/>
                  </a:ext>
                </a:extLst>
              </a:tr>
              <a:tr h="588894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800" b="1" kern="0" spc="-50" dirty="0">
                          <a:solidFill>
                            <a:schemeClr val="tx2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1</a:t>
                      </a:r>
                      <a:endParaRPr lang="ko-KR" altLang="en-US" sz="800" b="1" kern="0" spc="0" dirty="0">
                        <a:solidFill>
                          <a:srgbClr val="FFFFFF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36604" marR="36604" marT="11132" marB="11132" anchor="ctr">
                    <a:lnL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altLang="ko-KR" sz="800" b="1" kern="0" spc="-50" dirty="0">
                        <a:solidFill>
                          <a:schemeClr val="tx2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altLang="ko-KR" sz="800" b="1" kern="0" spc="-50" dirty="0">
                        <a:solidFill>
                          <a:schemeClr val="tx2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altLang="ko-KR" sz="800" b="1" kern="0" spc="-50" dirty="0">
                        <a:solidFill>
                          <a:schemeClr val="tx2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altLang="ko-KR" sz="800" b="1" kern="0" spc="-50" dirty="0">
                        <a:solidFill>
                          <a:schemeClr val="tx2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altLang="ko-KR" sz="800" b="1" kern="0" spc="-50" dirty="0">
                        <a:solidFill>
                          <a:schemeClr val="tx2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altLang="ko-KR" sz="800" b="1" kern="0" spc="-50" dirty="0">
                        <a:solidFill>
                          <a:schemeClr val="tx2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6150729"/>
                  </a:ext>
                </a:extLst>
              </a:tr>
              <a:tr h="588894">
                <a:tc>
                  <a:txBody>
                    <a:bodyPr/>
                    <a:lstStyle/>
                    <a:p>
                      <a:pPr marL="0" marR="0" indent="0" algn="ctr" defTabSz="685800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800" b="1" kern="0" spc="-50" dirty="0">
                          <a:solidFill>
                            <a:schemeClr val="tx2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2</a:t>
                      </a:r>
                      <a:endParaRPr lang="ko-KR" altLang="en-US" sz="800" b="1" kern="0" spc="-50" dirty="0">
                        <a:solidFill>
                          <a:schemeClr val="tx2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36604" marR="36604" marT="11132" marB="11132" anchor="ctr">
                    <a:lnL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altLang="ko-KR" sz="800" b="1" kern="0" spc="-50" dirty="0">
                        <a:solidFill>
                          <a:schemeClr val="tx2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altLang="ko-KR" sz="800" b="1" kern="0" spc="-50" dirty="0">
                        <a:solidFill>
                          <a:schemeClr val="tx2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altLang="ko-KR" sz="800" b="1" kern="0" spc="-50" dirty="0">
                        <a:solidFill>
                          <a:schemeClr val="tx2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altLang="ko-KR" sz="800" b="1" kern="0" spc="-50" dirty="0">
                        <a:solidFill>
                          <a:schemeClr val="tx2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altLang="ko-KR" sz="800" b="1" kern="0" spc="-50" dirty="0">
                        <a:solidFill>
                          <a:schemeClr val="tx2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altLang="ko-KR" sz="800" b="1" kern="0" spc="-50" dirty="0">
                        <a:solidFill>
                          <a:schemeClr val="tx2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733711"/>
                  </a:ext>
                </a:extLst>
              </a:tr>
              <a:tr h="588894">
                <a:tc>
                  <a:txBody>
                    <a:bodyPr/>
                    <a:lstStyle/>
                    <a:p>
                      <a:pPr marL="0" marR="0" indent="0" algn="ctr" defTabSz="685800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800" b="1" kern="0" spc="-50" dirty="0">
                          <a:solidFill>
                            <a:schemeClr val="tx2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3</a:t>
                      </a:r>
                      <a:endParaRPr lang="ko-KR" altLang="en-US" sz="800" b="1" kern="0" spc="-50" dirty="0">
                        <a:solidFill>
                          <a:schemeClr val="tx2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36604" marR="36604" marT="11132" marB="11132" anchor="ctr">
                    <a:lnL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altLang="ko-KR" sz="800" b="1" kern="0" spc="-50" dirty="0">
                        <a:solidFill>
                          <a:schemeClr val="tx2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altLang="ko-KR" sz="800" b="1" kern="0" spc="-50" dirty="0">
                        <a:solidFill>
                          <a:schemeClr val="tx2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altLang="ko-KR" sz="800" b="1" kern="0" spc="-50" dirty="0">
                        <a:solidFill>
                          <a:schemeClr val="tx2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altLang="ko-KR" sz="800" b="1" kern="0" spc="-50" dirty="0">
                        <a:solidFill>
                          <a:schemeClr val="tx2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altLang="ko-KR" sz="800" b="1" kern="0" spc="-50" dirty="0">
                        <a:solidFill>
                          <a:schemeClr val="tx2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altLang="ko-KR" sz="800" b="1" kern="0" spc="-50" dirty="0">
                        <a:solidFill>
                          <a:schemeClr val="tx2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35615243"/>
                  </a:ext>
                </a:extLst>
              </a:tr>
              <a:tr h="588894">
                <a:tc>
                  <a:txBody>
                    <a:bodyPr/>
                    <a:lstStyle/>
                    <a:p>
                      <a:pPr marL="0" marR="0" indent="0" algn="ctr" defTabSz="685800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800" b="1" kern="0" spc="-50" dirty="0">
                          <a:solidFill>
                            <a:schemeClr val="tx2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4</a:t>
                      </a:r>
                      <a:endParaRPr lang="ko-KR" altLang="en-US" sz="800" b="1" kern="0" spc="-50" dirty="0">
                        <a:solidFill>
                          <a:schemeClr val="tx2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36604" marR="36604" marT="11132" marB="11132" anchor="ctr">
                    <a:lnL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altLang="ko-KR" sz="800" b="1" kern="0" spc="-50" dirty="0">
                        <a:solidFill>
                          <a:schemeClr val="tx2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altLang="ko-KR" sz="800" b="1" kern="0" spc="-50" dirty="0">
                        <a:solidFill>
                          <a:schemeClr val="tx2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altLang="ko-KR" sz="800" b="1" kern="0" spc="-50" dirty="0">
                        <a:solidFill>
                          <a:schemeClr val="tx2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altLang="ko-KR" sz="800" b="1" kern="0" spc="-50" dirty="0">
                        <a:solidFill>
                          <a:schemeClr val="tx2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altLang="ko-KR" sz="800" b="1" kern="0" spc="-50" dirty="0">
                        <a:solidFill>
                          <a:schemeClr val="tx2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altLang="ko-KR" sz="800" b="1" kern="0" spc="-50" dirty="0">
                        <a:solidFill>
                          <a:schemeClr val="tx2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4148168"/>
                  </a:ext>
                </a:extLst>
              </a:tr>
              <a:tr h="588894">
                <a:tc>
                  <a:txBody>
                    <a:bodyPr/>
                    <a:lstStyle/>
                    <a:p>
                      <a:pPr marL="0" marR="0" indent="0" algn="ctr" defTabSz="685800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800" b="1" kern="0" spc="-50" dirty="0">
                          <a:solidFill>
                            <a:schemeClr val="tx2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5</a:t>
                      </a:r>
                      <a:endParaRPr lang="ko-KR" altLang="en-US" sz="800" b="1" kern="0" spc="-50" dirty="0">
                        <a:solidFill>
                          <a:schemeClr val="tx2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36604" marR="36604" marT="11132" marB="11132" anchor="ctr">
                    <a:lnL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altLang="ko-KR" sz="800" b="1" kern="0" spc="-50" dirty="0">
                        <a:solidFill>
                          <a:schemeClr val="tx2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altLang="ko-KR" sz="800" b="1" kern="0" spc="-50" dirty="0">
                        <a:solidFill>
                          <a:schemeClr val="tx2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altLang="ko-KR" sz="800" b="1" kern="0" spc="-50" dirty="0">
                        <a:solidFill>
                          <a:schemeClr val="tx2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altLang="ko-KR" sz="800" b="1" kern="0" spc="-50" dirty="0">
                        <a:solidFill>
                          <a:schemeClr val="tx2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altLang="ko-KR" sz="800" b="1" kern="0" spc="-50" dirty="0">
                        <a:solidFill>
                          <a:schemeClr val="tx2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altLang="ko-KR" sz="800" b="1" kern="0" spc="-50" dirty="0">
                        <a:solidFill>
                          <a:schemeClr val="tx2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1728447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4D241423-9F56-D6F4-83EE-DDD84997F56D}"/>
              </a:ext>
            </a:extLst>
          </p:cNvPr>
          <p:cNvSpPr txBox="1"/>
          <p:nvPr/>
        </p:nvSpPr>
        <p:spPr>
          <a:xfrm>
            <a:off x="670070" y="5140755"/>
            <a:ext cx="5517857" cy="3064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2720" marR="0" indent="-172720" algn="just" fontAlgn="base" latinLnBrk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ko-KR" sz="1050" b="1" kern="0" spc="-50" dirty="0">
                <a:solidFill>
                  <a:schemeClr val="tx2"/>
                </a:solidFill>
                <a:latin typeface="+mj-ea"/>
                <a:ea typeface="+mj-ea"/>
              </a:rPr>
              <a:t>※ </a:t>
            </a:r>
            <a:r>
              <a:rPr lang="ko-KR" altLang="en-US" sz="1050" b="1" kern="0" spc="-50" dirty="0">
                <a:solidFill>
                  <a:schemeClr val="tx2"/>
                </a:solidFill>
                <a:latin typeface="+mj-ea"/>
                <a:ea typeface="+mj-ea"/>
              </a:rPr>
              <a:t>제품</a:t>
            </a:r>
            <a:r>
              <a:rPr lang="en-US" altLang="ko-KR" sz="1050" b="1" kern="0" spc="-50" dirty="0">
                <a:solidFill>
                  <a:schemeClr val="tx2"/>
                </a:solidFill>
                <a:latin typeface="+mj-ea"/>
                <a:ea typeface="+mj-ea"/>
              </a:rPr>
              <a:t> </a:t>
            </a:r>
            <a:r>
              <a:rPr lang="ko-KR" altLang="en-US" sz="1050" b="1" kern="0" spc="-50" dirty="0">
                <a:solidFill>
                  <a:schemeClr val="tx2"/>
                </a:solidFill>
                <a:latin typeface="+mj-ea"/>
                <a:ea typeface="+mj-ea"/>
              </a:rPr>
              <a:t>규격 예시</a:t>
            </a:r>
            <a:endParaRPr lang="en-US" altLang="ko-KR" sz="1050" b="1" kern="0" spc="-50" dirty="0">
              <a:solidFill>
                <a:schemeClr val="tx2"/>
              </a:solidFill>
              <a:latin typeface="+mj-ea"/>
              <a:ea typeface="+mj-ea"/>
            </a:endParaRPr>
          </a:p>
        </p:txBody>
      </p:sp>
      <p:grpSp>
        <p:nvGrpSpPr>
          <p:cNvPr id="34" name="그룹 33">
            <a:extLst>
              <a:ext uri="{FF2B5EF4-FFF2-40B4-BE49-F238E27FC236}">
                <a16:creationId xmlns:a16="http://schemas.microsoft.com/office/drawing/2014/main" id="{AC2FB9AD-BFDD-5038-D55C-E8E61F443D3C}"/>
              </a:ext>
            </a:extLst>
          </p:cNvPr>
          <p:cNvGrpSpPr/>
          <p:nvPr/>
        </p:nvGrpSpPr>
        <p:grpSpPr>
          <a:xfrm>
            <a:off x="641214" y="5484551"/>
            <a:ext cx="2213507" cy="1697854"/>
            <a:chOff x="3790792" y="5097938"/>
            <a:chExt cx="2213507" cy="1697854"/>
          </a:xfrm>
        </p:grpSpPr>
        <p:pic>
          <p:nvPicPr>
            <p:cNvPr id="21" name="그림 20">
              <a:extLst>
                <a:ext uri="{FF2B5EF4-FFF2-40B4-BE49-F238E27FC236}">
                  <a16:creationId xmlns:a16="http://schemas.microsoft.com/office/drawing/2014/main" id="{97B7BF6C-AE42-8C56-0F76-EC00F6D92D9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-20000"/>
                      </a14:imgEffect>
                    </a14:imgLayer>
                  </a14:imgProps>
                </a:ext>
              </a:extLst>
            </a:blip>
            <a:srcRect l="6181" r="12761" b="4975"/>
            <a:stretch/>
          </p:blipFill>
          <p:spPr>
            <a:xfrm>
              <a:off x="3906399" y="5170813"/>
              <a:ext cx="1765302" cy="1552103"/>
            </a:xfrm>
            <a:prstGeom prst="rect">
              <a:avLst/>
            </a:prstGeom>
          </p:spPr>
        </p:pic>
        <p:sp>
          <p:nvSpPr>
            <p:cNvPr id="24" name="직사각형 23">
              <a:extLst>
                <a:ext uri="{FF2B5EF4-FFF2-40B4-BE49-F238E27FC236}">
                  <a16:creationId xmlns:a16="http://schemas.microsoft.com/office/drawing/2014/main" id="{DC64D272-1F8B-3F3E-F742-807CDF51F4E7}"/>
                </a:ext>
              </a:extLst>
            </p:cNvPr>
            <p:cNvSpPr/>
            <p:nvPr/>
          </p:nvSpPr>
          <p:spPr>
            <a:xfrm>
              <a:off x="3790792" y="5097938"/>
              <a:ext cx="1996516" cy="1697854"/>
            </a:xfrm>
            <a:prstGeom prst="rect">
              <a:avLst/>
            </a:prstGeom>
            <a:noFill/>
            <a:ln>
              <a:solidFill>
                <a:schemeClr val="tx2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b="1" dirty="0">
                <a:latin typeface="+mj-ea"/>
                <a:ea typeface="+mj-ea"/>
              </a:endParaRPr>
            </a:p>
          </p:txBody>
        </p:sp>
        <p:sp>
          <p:nvSpPr>
            <p:cNvPr id="26" name="자유형: 도형 25">
              <a:extLst>
                <a:ext uri="{FF2B5EF4-FFF2-40B4-BE49-F238E27FC236}">
                  <a16:creationId xmlns:a16="http://schemas.microsoft.com/office/drawing/2014/main" id="{3C4DA35E-3120-CCA5-E267-61236925CE22}"/>
                </a:ext>
              </a:extLst>
            </p:cNvPr>
            <p:cNvSpPr/>
            <p:nvPr/>
          </p:nvSpPr>
          <p:spPr>
            <a:xfrm>
              <a:off x="4130675" y="6045147"/>
              <a:ext cx="1374775" cy="23812"/>
            </a:xfrm>
            <a:custGeom>
              <a:avLst/>
              <a:gdLst>
                <a:gd name="connsiteX0" fmla="*/ 0 w 1374775"/>
                <a:gd name="connsiteY0" fmla="*/ 23812 h 23812"/>
                <a:gd name="connsiteX1" fmla="*/ 1374775 w 1374775"/>
                <a:gd name="connsiteY1" fmla="*/ 0 h 238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374775" h="23812">
                  <a:moveTo>
                    <a:pt x="0" y="23812"/>
                  </a:moveTo>
                  <a:lnTo>
                    <a:pt x="1374775" y="0"/>
                  </a:lnTo>
                </a:path>
              </a:pathLst>
            </a:custGeom>
            <a:noFill/>
            <a:ln>
              <a:solidFill>
                <a:schemeClr val="bg1"/>
              </a:solidFill>
              <a:headEnd type="triangle" w="med" len="med"/>
              <a:tailEnd type="triangle" w="med" len="me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b="1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F600723C-4929-2A94-4B60-F93B01C39119}"/>
                </a:ext>
              </a:extLst>
            </p:cNvPr>
            <p:cNvSpPr txBox="1"/>
            <p:nvPr/>
          </p:nvSpPr>
          <p:spPr>
            <a:xfrm>
              <a:off x="4416234" y="6032768"/>
              <a:ext cx="745632" cy="3064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72720" marR="0" indent="-172720" algn="ctr" fontAlgn="base" latinLnBrk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ko-KR" altLang="en-US" sz="1050" b="1" kern="0" spc="-50" dirty="0">
                  <a:solidFill>
                    <a:schemeClr val="bg1"/>
                  </a:solidFill>
                  <a:latin typeface="+mj-ea"/>
                  <a:ea typeface="+mj-ea"/>
                </a:rPr>
                <a:t>가로</a:t>
              </a:r>
              <a:endParaRPr lang="en-US" altLang="ko-KR" sz="1050" b="1" kern="0" spc="-50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30" name="자유형: 도형 29">
              <a:extLst>
                <a:ext uri="{FF2B5EF4-FFF2-40B4-BE49-F238E27FC236}">
                  <a16:creationId xmlns:a16="http://schemas.microsoft.com/office/drawing/2014/main" id="{E0FDCD6C-2195-EE3A-5840-1CDDCBE1F677}"/>
                </a:ext>
              </a:extLst>
            </p:cNvPr>
            <p:cNvSpPr/>
            <p:nvPr/>
          </p:nvSpPr>
          <p:spPr>
            <a:xfrm>
              <a:off x="5204883" y="5710767"/>
              <a:ext cx="205317" cy="266700"/>
            </a:xfrm>
            <a:custGeom>
              <a:avLst/>
              <a:gdLst>
                <a:gd name="connsiteX0" fmla="*/ 0 w 205317"/>
                <a:gd name="connsiteY0" fmla="*/ 0 h 266700"/>
                <a:gd name="connsiteX1" fmla="*/ 205317 w 205317"/>
                <a:gd name="connsiteY1" fmla="*/ 266700 h 266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5317" h="266700">
                  <a:moveTo>
                    <a:pt x="0" y="0"/>
                  </a:moveTo>
                  <a:lnTo>
                    <a:pt x="205317" y="266700"/>
                  </a:lnTo>
                </a:path>
              </a:pathLst>
            </a:custGeom>
            <a:noFill/>
            <a:ln>
              <a:solidFill>
                <a:schemeClr val="bg1"/>
              </a:solidFill>
              <a:headEnd type="triangle" w="med" len="med"/>
              <a:tailEnd type="triangle" w="med" len="me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b="1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0BB1892F-2526-412C-D0B1-C8EDAE3CBEC7}"/>
                </a:ext>
              </a:extLst>
            </p:cNvPr>
            <p:cNvSpPr txBox="1"/>
            <p:nvPr/>
          </p:nvSpPr>
          <p:spPr>
            <a:xfrm>
              <a:off x="5258667" y="5587027"/>
              <a:ext cx="745632" cy="3064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72720" marR="0" indent="-172720" fontAlgn="base" latinLnBrk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ko-KR" altLang="en-US" sz="1050" b="1" kern="0" spc="-50" dirty="0">
                  <a:solidFill>
                    <a:schemeClr val="bg1"/>
                  </a:solidFill>
                  <a:latin typeface="+mj-ea"/>
                  <a:ea typeface="+mj-ea"/>
                </a:rPr>
                <a:t>세로</a:t>
              </a:r>
              <a:endParaRPr lang="en-US" altLang="ko-KR" sz="1050" b="1" kern="0" spc="-50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32" name="자유형: 도형 31">
              <a:extLst>
                <a:ext uri="{FF2B5EF4-FFF2-40B4-BE49-F238E27FC236}">
                  <a16:creationId xmlns:a16="http://schemas.microsoft.com/office/drawing/2014/main" id="{AEF54FC0-7639-B845-32A4-0600670B7D2D}"/>
                </a:ext>
              </a:extLst>
            </p:cNvPr>
            <p:cNvSpPr/>
            <p:nvPr/>
          </p:nvSpPr>
          <p:spPr>
            <a:xfrm>
              <a:off x="4130675" y="5368925"/>
              <a:ext cx="11112" cy="574675"/>
            </a:xfrm>
            <a:custGeom>
              <a:avLst/>
              <a:gdLst>
                <a:gd name="connsiteX0" fmla="*/ 11112 w 11112"/>
                <a:gd name="connsiteY0" fmla="*/ 574675 h 574675"/>
                <a:gd name="connsiteX1" fmla="*/ 0 w 11112"/>
                <a:gd name="connsiteY1" fmla="*/ 0 h 574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112" h="574675">
                  <a:moveTo>
                    <a:pt x="11112" y="574675"/>
                  </a:moveTo>
                  <a:lnTo>
                    <a:pt x="0" y="0"/>
                  </a:lnTo>
                </a:path>
              </a:pathLst>
            </a:custGeom>
            <a:noFill/>
            <a:ln>
              <a:solidFill>
                <a:schemeClr val="bg1"/>
              </a:solidFill>
              <a:headEnd type="triangle" w="med" len="med"/>
              <a:tailEnd type="triangle" w="med" len="me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b="1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B578999E-1C10-A7F9-C0E1-26EF0AFDCDE7}"/>
                </a:ext>
              </a:extLst>
            </p:cNvPr>
            <p:cNvSpPr txBox="1"/>
            <p:nvPr/>
          </p:nvSpPr>
          <p:spPr>
            <a:xfrm>
              <a:off x="4102123" y="5587027"/>
              <a:ext cx="745632" cy="3064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72720" marR="0" indent="-172720" fontAlgn="base" latinLnBrk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ko-KR" altLang="en-US" sz="1050" b="1" kern="0" spc="-50">
                  <a:solidFill>
                    <a:schemeClr val="bg1"/>
                  </a:solidFill>
                  <a:latin typeface="+mj-ea"/>
                  <a:ea typeface="+mj-ea"/>
                </a:rPr>
                <a:t>높이</a:t>
              </a:r>
              <a:endParaRPr lang="en-US" altLang="ko-KR" sz="1050" b="1" kern="0" spc="-50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</p:grpSp>
      <p:sp>
        <p:nvSpPr>
          <p:cNvPr id="2" name="직사각형 1">
            <a:extLst>
              <a:ext uri="{FF2B5EF4-FFF2-40B4-BE49-F238E27FC236}">
                <a16:creationId xmlns:a16="http://schemas.microsoft.com/office/drawing/2014/main" id="{79DD96CE-5CF5-52A4-4C13-AE921D5111F4}"/>
              </a:ext>
            </a:extLst>
          </p:cNvPr>
          <p:cNvSpPr/>
          <p:nvPr/>
        </p:nvSpPr>
        <p:spPr>
          <a:xfrm>
            <a:off x="2466974" y="9417050"/>
            <a:ext cx="3952875" cy="232061"/>
          </a:xfrm>
          <a:prstGeom prst="rect">
            <a:avLst/>
          </a:prstGeom>
          <a:noFill/>
          <a:ln w="3175">
            <a:solidFill>
              <a:schemeClr val="tx2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600" b="1" kern="0" dirty="0">
                <a:solidFill>
                  <a:schemeClr val="tx2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2024 </a:t>
            </a:r>
            <a:r>
              <a:rPr lang="ko-KR" altLang="en-US" sz="600" b="1" kern="0" dirty="0">
                <a:solidFill>
                  <a:schemeClr val="tx2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대한민국 </a:t>
            </a:r>
            <a:r>
              <a:rPr lang="ko-KR" altLang="en-US" sz="600" b="1" kern="0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드론박람회</a:t>
            </a:r>
            <a:r>
              <a:rPr lang="ko-KR" altLang="en-US" sz="600" b="1" kern="0" dirty="0">
                <a:solidFill>
                  <a:schemeClr val="tx2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 운영사무국 </a:t>
            </a:r>
            <a:r>
              <a:rPr lang="ko-KR" altLang="en-US" sz="600" b="1" kern="0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ㅣ</a:t>
            </a:r>
            <a:r>
              <a:rPr lang="ko-KR" altLang="en-US" sz="600" b="1" kern="0" dirty="0">
                <a:solidFill>
                  <a:schemeClr val="tx2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 전화 </a:t>
            </a:r>
            <a:r>
              <a:rPr lang="en-US" altLang="ko-KR" sz="600" b="1" kern="0" dirty="0">
                <a:solidFill>
                  <a:schemeClr val="tx2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: 02-6464-1824 </a:t>
            </a:r>
            <a:r>
              <a:rPr lang="ko-KR" altLang="en-US" sz="600" b="1" kern="0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ㅣ</a:t>
            </a:r>
            <a:r>
              <a:rPr lang="ko-KR" altLang="en-US" sz="600" b="1" kern="0" dirty="0">
                <a:solidFill>
                  <a:schemeClr val="tx2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 이메일 </a:t>
            </a:r>
            <a:r>
              <a:rPr lang="en-US" altLang="ko-KR" sz="600" b="1" kern="0" dirty="0">
                <a:solidFill>
                  <a:schemeClr val="tx2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: droneexpo2024@gmail.com</a:t>
            </a:r>
            <a:endParaRPr lang="ko-KR" altLang="en-US" sz="600" b="1" kern="0" dirty="0">
              <a:solidFill>
                <a:schemeClr val="tx2">
                  <a:lumMod val="75000"/>
                  <a:lumOff val="25000"/>
                </a:schemeClr>
              </a:solidFill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86412729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직사각형 11">
            <a:extLst>
              <a:ext uri="{FF2B5EF4-FFF2-40B4-BE49-F238E27FC236}">
                <a16:creationId xmlns:a16="http://schemas.microsoft.com/office/drawing/2014/main" id="{12DE824C-CB98-DB3F-113B-FC4F2EB115EC}"/>
              </a:ext>
            </a:extLst>
          </p:cNvPr>
          <p:cNvSpPr/>
          <p:nvPr/>
        </p:nvSpPr>
        <p:spPr>
          <a:xfrm>
            <a:off x="670072" y="939503"/>
            <a:ext cx="1337212" cy="455423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 b="1">
              <a:latin typeface="+mj-ea"/>
              <a:ea typeface="+mj-ea"/>
            </a:endParaRPr>
          </a:p>
        </p:txBody>
      </p:sp>
      <p:sp>
        <p:nvSpPr>
          <p:cNvPr id="16" name="직사각형 15">
            <a:extLst>
              <a:ext uri="{FF2B5EF4-FFF2-40B4-BE49-F238E27FC236}">
                <a16:creationId xmlns:a16="http://schemas.microsoft.com/office/drawing/2014/main" id="{F2637A25-9523-F77E-F4C0-15AFB6306DD8}"/>
              </a:ext>
            </a:extLst>
          </p:cNvPr>
          <p:cNvSpPr/>
          <p:nvPr/>
        </p:nvSpPr>
        <p:spPr>
          <a:xfrm>
            <a:off x="670072" y="939503"/>
            <a:ext cx="5517857" cy="455423"/>
          </a:xfrm>
          <a:prstGeom prst="rect">
            <a:avLst/>
          </a:prstGeom>
          <a:noFill/>
          <a:ln>
            <a:solidFill>
              <a:schemeClr val="tx2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b="1">
              <a:latin typeface="+mj-ea"/>
              <a:ea typeface="+mj-ea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B7CEC1D-1B6B-D4CF-58A9-DE27E4E0E5DE}"/>
              </a:ext>
            </a:extLst>
          </p:cNvPr>
          <p:cNvSpPr txBox="1"/>
          <p:nvPr/>
        </p:nvSpPr>
        <p:spPr>
          <a:xfrm>
            <a:off x="854127" y="963740"/>
            <a:ext cx="9691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b="1" dirty="0">
                <a:solidFill>
                  <a:schemeClr val="bg1"/>
                </a:solidFill>
                <a:latin typeface="+mj-ea"/>
                <a:ea typeface="+mj-ea"/>
              </a:rPr>
              <a:t>Form 4</a:t>
            </a:r>
            <a:endParaRPr lang="ko-KR" altLang="en-US" sz="1400" b="1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00C725B-636E-C21C-C709-CA2FFB3FF3FF}"/>
              </a:ext>
            </a:extLst>
          </p:cNvPr>
          <p:cNvSpPr txBox="1"/>
          <p:nvPr/>
        </p:nvSpPr>
        <p:spPr>
          <a:xfrm>
            <a:off x="2081015" y="939503"/>
            <a:ext cx="4033183" cy="41780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 fontAlgn="base">
              <a:lnSpc>
                <a:spcPct val="130000"/>
              </a:lnSpc>
            </a:pPr>
            <a:r>
              <a:rPr lang="ko-KR" altLang="en-US" b="1" kern="0" dirty="0">
                <a:solidFill>
                  <a:schemeClr val="tx2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독립부스 시공업체 신청서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599953F-B5B0-8619-C99B-135023A5F06D}"/>
              </a:ext>
            </a:extLst>
          </p:cNvPr>
          <p:cNvSpPr txBox="1"/>
          <p:nvPr/>
        </p:nvSpPr>
        <p:spPr>
          <a:xfrm>
            <a:off x="670070" y="1449916"/>
            <a:ext cx="5517857" cy="3370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fontAlgn="base" latinLnBrk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sz="1200" b="1" kern="0" spc="-50" dirty="0">
                <a:solidFill>
                  <a:srgbClr val="215F9A"/>
                </a:solidFill>
                <a:latin typeface="+mj-ea"/>
                <a:ea typeface="+mj-ea"/>
              </a:rPr>
              <a:t>① 신청자 기본 정보</a:t>
            </a:r>
          </a:p>
        </p:txBody>
      </p:sp>
      <p:graphicFrame>
        <p:nvGraphicFramePr>
          <p:cNvPr id="23" name="표 22">
            <a:extLst>
              <a:ext uri="{FF2B5EF4-FFF2-40B4-BE49-F238E27FC236}">
                <a16:creationId xmlns:a16="http://schemas.microsoft.com/office/drawing/2014/main" id="{4F264AEC-6A7D-ECF2-34E9-2C9B8BCA010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177397"/>
              </p:ext>
            </p:extLst>
          </p:nvPr>
        </p:nvGraphicFramePr>
        <p:xfrm>
          <a:off x="641217" y="1841921"/>
          <a:ext cx="5546711" cy="1296320"/>
        </p:xfrm>
        <a:graphic>
          <a:graphicData uri="http://schemas.openxmlformats.org/drawingml/2006/table">
            <a:tbl>
              <a:tblPr/>
              <a:tblGrid>
                <a:gridCol w="733945">
                  <a:extLst>
                    <a:ext uri="{9D8B030D-6E8A-4147-A177-3AD203B41FA5}">
                      <a16:colId xmlns:a16="http://schemas.microsoft.com/office/drawing/2014/main" val="2724803568"/>
                    </a:ext>
                  </a:extLst>
                </a:gridCol>
                <a:gridCol w="682238">
                  <a:extLst>
                    <a:ext uri="{9D8B030D-6E8A-4147-A177-3AD203B41FA5}">
                      <a16:colId xmlns:a16="http://schemas.microsoft.com/office/drawing/2014/main" val="733810316"/>
                    </a:ext>
                  </a:extLst>
                </a:gridCol>
                <a:gridCol w="1545167">
                  <a:extLst>
                    <a:ext uri="{9D8B030D-6E8A-4147-A177-3AD203B41FA5}">
                      <a16:colId xmlns:a16="http://schemas.microsoft.com/office/drawing/2014/main" val="22507348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1427755251"/>
                    </a:ext>
                  </a:extLst>
                </a:gridCol>
                <a:gridCol w="1823361">
                  <a:extLst>
                    <a:ext uri="{9D8B030D-6E8A-4147-A177-3AD203B41FA5}">
                      <a16:colId xmlns:a16="http://schemas.microsoft.com/office/drawing/2014/main" val="1000305715"/>
                    </a:ext>
                  </a:extLst>
                </a:gridCol>
              </a:tblGrid>
              <a:tr h="188331">
                <a:tc rowSpan="2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800" b="1" kern="0" spc="0" dirty="0">
                          <a:solidFill>
                            <a:srgbClr val="FFFFFF"/>
                          </a:solidFill>
                          <a:effectLst/>
                          <a:latin typeface="+mn-ea"/>
                          <a:ea typeface="+mn-ea"/>
                        </a:rPr>
                        <a:t>회 사 명</a:t>
                      </a:r>
                      <a:endParaRPr lang="ko-KR" altLang="en-US" sz="800" b="1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36604" marR="36604" marT="11132" marB="11132" anchor="ctr">
                    <a:lnL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indent="0" algn="l" defTabSz="685800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800" b="1" kern="0" spc="-50" dirty="0">
                          <a:solidFill>
                            <a:schemeClr val="tx2"/>
                          </a:solidFill>
                          <a:latin typeface="+mn-ea"/>
                          <a:ea typeface="+mn-ea"/>
                          <a:cs typeface="+mn-cs"/>
                        </a:rPr>
                        <a:t> (</a:t>
                      </a:r>
                      <a:r>
                        <a:rPr lang="ko-KR" altLang="en-US" sz="800" b="1" kern="0" spc="-50" dirty="0">
                          <a:solidFill>
                            <a:schemeClr val="tx2"/>
                          </a:solidFill>
                          <a:latin typeface="+mn-ea"/>
                          <a:ea typeface="+mn-ea"/>
                          <a:cs typeface="+mn-cs"/>
                        </a:rPr>
                        <a:t>국문</a:t>
                      </a:r>
                      <a:r>
                        <a:rPr lang="en-US" altLang="ko-KR" sz="800" b="1" kern="0" spc="-50" dirty="0">
                          <a:solidFill>
                            <a:schemeClr val="tx2"/>
                          </a:solidFill>
                          <a:latin typeface="+mn-ea"/>
                          <a:ea typeface="+mn-ea"/>
                          <a:cs typeface="+mn-cs"/>
                        </a:rPr>
                        <a:t>)</a:t>
                      </a:r>
                      <a:endParaRPr lang="ko-KR" altLang="en-US" sz="800" b="1" kern="0" spc="-50" dirty="0">
                        <a:solidFill>
                          <a:schemeClr val="tx2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800" b="1" kern="0" spc="0" dirty="0">
                          <a:solidFill>
                            <a:srgbClr val="FFFFFF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대 표 자 명</a:t>
                      </a: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E284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fontAlgn="base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800" b="1" kern="0" spc="-50" dirty="0">
                        <a:solidFill>
                          <a:schemeClr val="tx2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3430006"/>
                  </a:ext>
                </a:extLst>
              </a:tr>
              <a:tr h="188331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40264" marR="40264" marT="11132" marB="11132" anchor="ctr">
                    <a:lnL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indent="0" algn="l" defTabSz="685800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800" b="1" kern="0" spc="-50" dirty="0">
                          <a:solidFill>
                            <a:schemeClr val="tx2"/>
                          </a:solidFill>
                          <a:latin typeface="+mn-ea"/>
                          <a:ea typeface="+mn-ea"/>
                          <a:cs typeface="+mn-cs"/>
                        </a:rPr>
                        <a:t> (</a:t>
                      </a:r>
                      <a:r>
                        <a:rPr lang="ko-KR" altLang="en-US" sz="800" b="1" kern="0" spc="-50" dirty="0">
                          <a:solidFill>
                            <a:schemeClr val="tx2"/>
                          </a:solidFill>
                          <a:latin typeface="+mn-ea"/>
                          <a:ea typeface="+mn-ea"/>
                          <a:cs typeface="+mn-cs"/>
                        </a:rPr>
                        <a:t>영문</a:t>
                      </a:r>
                      <a:r>
                        <a:rPr lang="en-US" altLang="ko-KR" sz="800" b="1" kern="0" spc="-50" dirty="0">
                          <a:solidFill>
                            <a:schemeClr val="tx2"/>
                          </a:solidFill>
                          <a:latin typeface="+mn-ea"/>
                          <a:ea typeface="+mn-ea"/>
                          <a:cs typeface="+mn-cs"/>
                        </a:rPr>
                        <a:t>)</a:t>
                      </a:r>
                      <a:endParaRPr lang="ko-KR" altLang="en-US" sz="800" b="1" kern="0" spc="-50" dirty="0">
                        <a:solidFill>
                          <a:schemeClr val="tx2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800" b="1" kern="0" spc="0" dirty="0">
                          <a:solidFill>
                            <a:srgbClr val="FFFFFF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홈 </a:t>
                      </a:r>
                      <a:r>
                        <a:rPr lang="ko-KR" altLang="en-US" sz="800" b="1" kern="0" spc="0" dirty="0" err="1">
                          <a:solidFill>
                            <a:srgbClr val="FFFFFF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페</a:t>
                      </a:r>
                      <a:r>
                        <a:rPr lang="ko-KR" altLang="en-US" sz="800" b="1" kern="0" spc="0" dirty="0">
                          <a:solidFill>
                            <a:srgbClr val="FFFFFF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 이 지</a:t>
                      </a:r>
                      <a:endParaRPr lang="en-US" sz="800" b="1" kern="0" spc="0" dirty="0">
                        <a:solidFill>
                          <a:srgbClr val="FFFFFF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E284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fontAlgn="base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kern="0" spc="-50" dirty="0">
                          <a:solidFill>
                            <a:schemeClr val="tx2"/>
                          </a:solidFill>
                          <a:latin typeface="+mn-ea"/>
                          <a:ea typeface="+mn-ea"/>
                          <a:cs typeface="+mn-cs"/>
                        </a:rPr>
                        <a:t> Http://</a:t>
                      </a: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03418366"/>
                  </a:ext>
                </a:extLst>
              </a:tr>
              <a:tr h="188331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800" b="1" kern="0" spc="0" dirty="0">
                          <a:solidFill>
                            <a:srgbClr val="FFFFFF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주     소</a:t>
                      </a:r>
                    </a:p>
                  </a:txBody>
                  <a:tcPr marL="36604" marR="36604" marT="11132" marB="11132" anchor="ctr">
                    <a:lnL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0" marR="0" indent="0" algn="l" defTabSz="685800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800" b="1" kern="0" spc="-50" dirty="0">
                        <a:solidFill>
                          <a:schemeClr val="tx2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>
                    <a:lnL w="12700" cmpd="sng">
                      <a:noFill/>
                      <a:prstDash val="solid"/>
                    </a:lnL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pPr marL="0" marR="0" indent="0" algn="l" defTabSz="685800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900" kern="0" spc="-50" dirty="0">
                        <a:solidFill>
                          <a:schemeClr val="tx2"/>
                        </a:solidFill>
                        <a:latin typeface="a와이드2" panose="02020600000000000000" pitchFamily="18" charset="-127"/>
                        <a:ea typeface="a와이드2" panose="02020600000000000000" pitchFamily="18" charset="-127"/>
                        <a:cs typeface="+mn-cs"/>
                      </a:endParaRP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67099483"/>
                  </a:ext>
                </a:extLst>
              </a:tr>
              <a:tr h="251108">
                <a:tc rowSpan="3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800" b="1" kern="0" spc="0" dirty="0">
                          <a:solidFill>
                            <a:srgbClr val="FFFFFF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담 당 자</a:t>
                      </a:r>
                    </a:p>
                  </a:txBody>
                  <a:tcPr marL="36604" marR="36604" marT="11132" marB="11132" anchor="ctr">
                    <a:lnL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800" b="1" kern="0" spc="0" dirty="0">
                          <a:solidFill>
                            <a:srgbClr val="FFFFFF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성 명</a:t>
                      </a: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E284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800" b="1" kern="0" spc="-50" dirty="0">
                        <a:solidFill>
                          <a:schemeClr val="tx2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800" b="1" kern="0" spc="0" dirty="0">
                          <a:solidFill>
                            <a:srgbClr val="FFFFFF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부서 </a:t>
                      </a:r>
                      <a:r>
                        <a:rPr lang="en-US" altLang="ko-KR" sz="800" b="1" kern="0" spc="0" dirty="0">
                          <a:solidFill>
                            <a:srgbClr val="FFFFFF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/ </a:t>
                      </a:r>
                      <a:r>
                        <a:rPr lang="ko-KR" altLang="en-US" sz="800" b="1" kern="0" spc="0" dirty="0">
                          <a:solidFill>
                            <a:srgbClr val="FFFFFF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직위</a:t>
                      </a:r>
                      <a:endParaRPr lang="en-US" sz="800" b="1" kern="0" spc="0" dirty="0">
                        <a:solidFill>
                          <a:srgbClr val="FFFFFF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E284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fontAlgn="base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altLang="ko-KR" sz="800" b="1" kern="0" spc="-50" dirty="0">
                        <a:solidFill>
                          <a:schemeClr val="tx2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74989620"/>
                  </a:ext>
                </a:extLst>
              </a:tr>
              <a:tr h="229111">
                <a:tc vMerge="1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900" b="0" kern="0" spc="0" dirty="0">
                        <a:solidFill>
                          <a:srgbClr val="000000"/>
                        </a:solidFill>
                        <a:effectLst/>
                        <a:latin typeface="a와이드2" panose="02020600000000000000" pitchFamily="18" charset="-127"/>
                        <a:ea typeface="a와이드2" panose="02020600000000000000" pitchFamily="18" charset="-127"/>
                      </a:endParaRPr>
                    </a:p>
                  </a:txBody>
                  <a:tcPr marL="36604" marR="36604" marT="11132" marB="11132" anchor="ctr">
                    <a:lnL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685800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800" b="1" kern="0" spc="0" dirty="0">
                          <a:solidFill>
                            <a:srgbClr val="FFFFFF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전 화</a:t>
                      </a: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E284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800" b="1" kern="0" spc="-50" dirty="0">
                          <a:solidFill>
                            <a:schemeClr val="tx2"/>
                          </a:solidFill>
                          <a:latin typeface="+mn-ea"/>
                          <a:ea typeface="+mn-ea"/>
                          <a:cs typeface="+mn-cs"/>
                        </a:rPr>
                        <a:t>(</a:t>
                      </a:r>
                      <a:r>
                        <a:rPr lang="ko-KR" altLang="en-US" sz="800" b="1" kern="0" spc="-50" dirty="0">
                          <a:solidFill>
                            <a:schemeClr val="tx2"/>
                          </a:solidFill>
                          <a:latin typeface="+mn-ea"/>
                          <a:ea typeface="+mn-ea"/>
                          <a:cs typeface="+mn-cs"/>
                        </a:rPr>
                        <a:t>사무실</a:t>
                      </a:r>
                      <a:r>
                        <a:rPr lang="en-US" altLang="ko-KR" sz="800" b="1" kern="0" spc="-50" dirty="0">
                          <a:solidFill>
                            <a:schemeClr val="tx2"/>
                          </a:solidFill>
                          <a:latin typeface="+mn-ea"/>
                          <a:ea typeface="+mn-ea"/>
                          <a:cs typeface="+mn-cs"/>
                        </a:rPr>
                        <a:t>)</a:t>
                      </a:r>
                      <a:endParaRPr lang="ko-KR" altLang="en-US" sz="800" b="1" kern="0" spc="-50" dirty="0">
                        <a:solidFill>
                          <a:schemeClr val="tx2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800" b="1" kern="0" spc="0" dirty="0">
                          <a:solidFill>
                            <a:srgbClr val="FFFFFF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팩 </a:t>
                      </a:r>
                      <a:r>
                        <a:rPr lang="ko-KR" altLang="en-US" sz="800" b="1" kern="0" spc="0" dirty="0" err="1">
                          <a:solidFill>
                            <a:srgbClr val="FFFFFF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스</a:t>
                      </a:r>
                      <a:endParaRPr lang="en-US" sz="800" b="1" kern="0" spc="0" dirty="0">
                        <a:solidFill>
                          <a:srgbClr val="FFFFFF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E284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800" b="1" kern="0" spc="-50" dirty="0">
                        <a:solidFill>
                          <a:schemeClr val="tx2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05514649"/>
                  </a:ext>
                </a:extLst>
              </a:tr>
              <a:tr h="251108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vMerge="1">
                  <a:txBody>
                    <a:bodyPr/>
                    <a:lstStyle/>
                    <a:p>
                      <a:pPr marL="0" marR="0" indent="0" algn="ctr" defTabSz="685800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900" b="0" kern="0" spc="0" dirty="0">
                        <a:solidFill>
                          <a:srgbClr val="FFFFFF"/>
                        </a:solidFill>
                        <a:effectLst/>
                        <a:latin typeface="a와이드2" panose="02020600000000000000" pitchFamily="18" charset="-127"/>
                        <a:ea typeface="a와이드2" panose="02020600000000000000" pitchFamily="18" charset="-127"/>
                        <a:cs typeface="+mn-cs"/>
                      </a:endParaRPr>
                    </a:p>
                  </a:txBody>
                  <a:tcPr marL="40264" marR="40264" marT="11132" marB="11132" anchor="ctr"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E284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800" b="1" kern="0" spc="-50" dirty="0">
                          <a:solidFill>
                            <a:schemeClr val="tx2"/>
                          </a:solidFill>
                          <a:latin typeface="+mn-ea"/>
                          <a:ea typeface="+mn-ea"/>
                          <a:cs typeface="+mn-cs"/>
                        </a:rPr>
                        <a:t>(</a:t>
                      </a:r>
                      <a:r>
                        <a:rPr lang="ko-KR" altLang="en-US" sz="800" b="1" kern="0" spc="-50" dirty="0">
                          <a:solidFill>
                            <a:schemeClr val="tx2"/>
                          </a:solidFill>
                          <a:latin typeface="+mn-ea"/>
                          <a:ea typeface="+mn-ea"/>
                          <a:cs typeface="+mn-cs"/>
                        </a:rPr>
                        <a:t>핸드폰</a:t>
                      </a:r>
                      <a:r>
                        <a:rPr lang="en-US" altLang="ko-KR" sz="800" b="1" kern="0" spc="-50" dirty="0">
                          <a:solidFill>
                            <a:schemeClr val="tx2"/>
                          </a:solidFill>
                          <a:latin typeface="+mn-ea"/>
                          <a:ea typeface="+mn-ea"/>
                          <a:cs typeface="+mn-cs"/>
                        </a:rPr>
                        <a:t>)</a:t>
                      </a:r>
                      <a:endParaRPr lang="ko-KR" altLang="en-US" sz="800" b="1" kern="0" spc="-50" dirty="0">
                        <a:solidFill>
                          <a:schemeClr val="tx2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800" b="1" kern="0" spc="0" dirty="0">
                          <a:solidFill>
                            <a:srgbClr val="FFFFFF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이 메 일</a:t>
                      </a:r>
                      <a:endParaRPr lang="en-US" sz="800" b="1" kern="0" spc="0" dirty="0">
                        <a:solidFill>
                          <a:srgbClr val="FFFFFF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E284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kern="0" spc="-50" dirty="0">
                          <a:solidFill>
                            <a:schemeClr val="tx2"/>
                          </a:solidFill>
                          <a:latin typeface="+mn-ea"/>
                          <a:ea typeface="+mn-ea"/>
                          <a:cs typeface="+mn-cs"/>
                        </a:rPr>
                        <a:t>@</a:t>
                      </a: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85087423"/>
                  </a:ext>
                </a:extLst>
              </a:tr>
            </a:tbl>
          </a:graphicData>
        </a:graphic>
      </p:graphicFrame>
      <p:sp>
        <p:nvSpPr>
          <p:cNvPr id="78" name="TextBox 77">
            <a:extLst>
              <a:ext uri="{FF2B5EF4-FFF2-40B4-BE49-F238E27FC236}">
                <a16:creationId xmlns:a16="http://schemas.microsoft.com/office/drawing/2014/main" id="{07B1F227-9EEC-43DC-9AB9-15847FF2CFF4}"/>
              </a:ext>
            </a:extLst>
          </p:cNvPr>
          <p:cNvSpPr txBox="1"/>
          <p:nvPr/>
        </p:nvSpPr>
        <p:spPr>
          <a:xfrm>
            <a:off x="670070" y="3820280"/>
            <a:ext cx="5517857" cy="3370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fontAlgn="base" latinLnBrk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sz="1200" b="1" kern="0" spc="-50" dirty="0">
                <a:solidFill>
                  <a:srgbClr val="215F9A"/>
                </a:solidFill>
                <a:latin typeface="+mj-ea"/>
                <a:ea typeface="+mj-ea"/>
              </a:rPr>
              <a:t>② </a:t>
            </a:r>
            <a:r>
              <a:rPr lang="ko-KR" altLang="en-US" sz="1200" b="1" kern="0" spc="-50">
                <a:solidFill>
                  <a:srgbClr val="215F9A"/>
                </a:solidFill>
                <a:latin typeface="+mj-ea"/>
                <a:ea typeface="+mj-ea"/>
              </a:rPr>
              <a:t>독립부스 시공 담당 업체</a:t>
            </a:r>
            <a:endParaRPr lang="ko-KR" altLang="en-US" sz="1200" b="1" kern="0" spc="-50" dirty="0">
              <a:solidFill>
                <a:srgbClr val="215F9A"/>
              </a:solidFill>
              <a:latin typeface="+mj-ea"/>
              <a:ea typeface="+mj-ea"/>
            </a:endParaRP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B23D7838-A08F-D643-3515-B6FA0B105104}"/>
              </a:ext>
            </a:extLst>
          </p:cNvPr>
          <p:cNvSpPr txBox="1"/>
          <p:nvPr/>
        </p:nvSpPr>
        <p:spPr>
          <a:xfrm>
            <a:off x="2907828" y="1349109"/>
            <a:ext cx="3228827" cy="2350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172720" marR="0" indent="-172720" algn="r" fontAlgn="base" latinLnBrk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ko-KR" sz="700" b="1" kern="0" spc="-50" dirty="0">
                <a:solidFill>
                  <a:schemeClr val="tx2"/>
                </a:solidFill>
                <a:latin typeface="+mj-ea"/>
                <a:ea typeface="+mj-ea"/>
              </a:rPr>
              <a:t>*</a:t>
            </a:r>
            <a:r>
              <a:rPr lang="ko-KR" altLang="en-US" sz="700" b="1" kern="0" spc="-50" dirty="0">
                <a:solidFill>
                  <a:schemeClr val="tx2"/>
                </a:solidFill>
                <a:latin typeface="+mj-ea"/>
                <a:ea typeface="+mj-ea"/>
              </a:rPr>
              <a:t>제출기한 </a:t>
            </a:r>
            <a:r>
              <a:rPr lang="en-US" altLang="ko-KR" sz="700" b="1" kern="0" spc="-50" dirty="0">
                <a:solidFill>
                  <a:schemeClr val="tx2"/>
                </a:solidFill>
                <a:latin typeface="+mj-ea"/>
                <a:ea typeface="+mj-ea"/>
              </a:rPr>
              <a:t>: 2024. 4. 24(</a:t>
            </a:r>
            <a:r>
              <a:rPr lang="ko-KR" altLang="en-US" sz="700" b="1" kern="0" spc="-50" dirty="0">
                <a:solidFill>
                  <a:schemeClr val="tx2"/>
                </a:solidFill>
                <a:latin typeface="+mj-ea"/>
                <a:ea typeface="+mj-ea"/>
              </a:rPr>
              <a:t>수</a:t>
            </a:r>
            <a:r>
              <a:rPr lang="en-US" altLang="ko-KR" sz="700" b="1" kern="0" spc="-50" dirty="0">
                <a:solidFill>
                  <a:schemeClr val="tx2"/>
                </a:solidFill>
                <a:latin typeface="+mj-ea"/>
                <a:ea typeface="+mj-ea"/>
              </a:rPr>
              <a:t>)</a:t>
            </a:r>
            <a:endParaRPr lang="ko-KR" altLang="en-US" sz="700" b="1" kern="0" spc="-50" dirty="0">
              <a:solidFill>
                <a:schemeClr val="tx2"/>
              </a:solidFill>
              <a:latin typeface="+mj-ea"/>
              <a:ea typeface="+mj-ea"/>
            </a:endParaRPr>
          </a:p>
        </p:txBody>
      </p:sp>
      <p:sp>
        <p:nvSpPr>
          <p:cNvPr id="2" name="직사각형 1">
            <a:extLst>
              <a:ext uri="{FF2B5EF4-FFF2-40B4-BE49-F238E27FC236}">
                <a16:creationId xmlns:a16="http://schemas.microsoft.com/office/drawing/2014/main" id="{D403EB83-0C8F-0449-63B0-1B75A9B1673D}"/>
              </a:ext>
            </a:extLst>
          </p:cNvPr>
          <p:cNvSpPr/>
          <p:nvPr/>
        </p:nvSpPr>
        <p:spPr>
          <a:xfrm>
            <a:off x="5428816" y="707303"/>
            <a:ext cx="707839" cy="181973"/>
          </a:xfrm>
          <a:prstGeom prst="rect">
            <a:avLst/>
          </a:prstGeom>
          <a:solidFill>
            <a:schemeClr val="tx2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600" b="1" kern="0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3" name="직사각형 2">
            <a:extLst>
              <a:ext uri="{FF2B5EF4-FFF2-40B4-BE49-F238E27FC236}">
                <a16:creationId xmlns:a16="http://schemas.microsoft.com/office/drawing/2014/main" id="{6BA00CED-E840-2829-579E-09893B5C30CE}"/>
              </a:ext>
            </a:extLst>
          </p:cNvPr>
          <p:cNvSpPr/>
          <p:nvPr/>
        </p:nvSpPr>
        <p:spPr>
          <a:xfrm>
            <a:off x="4274243" y="702540"/>
            <a:ext cx="1913684" cy="1819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ko-KR" altLang="en-US" sz="1050" b="1" kern="0" dirty="0">
                <a:solidFill>
                  <a:schemeClr val="tx1"/>
                </a:solidFill>
                <a:latin typeface="+mj-ea"/>
                <a:ea typeface="+mj-ea"/>
              </a:rPr>
              <a:t>독 립 부 </a:t>
            </a:r>
            <a:r>
              <a:rPr lang="ko-KR" altLang="en-US" sz="1050" b="1" kern="0" dirty="0" err="1">
                <a:solidFill>
                  <a:schemeClr val="tx1"/>
                </a:solidFill>
                <a:latin typeface="+mj-ea"/>
                <a:ea typeface="+mj-ea"/>
              </a:rPr>
              <a:t>스</a:t>
            </a:r>
            <a:r>
              <a:rPr lang="ko-KR" altLang="en-US" sz="1050" b="1" kern="0" dirty="0">
                <a:solidFill>
                  <a:schemeClr val="tx1"/>
                </a:solidFill>
                <a:latin typeface="+mj-ea"/>
                <a:ea typeface="+mj-ea"/>
              </a:rPr>
              <a:t> </a:t>
            </a:r>
            <a:r>
              <a:rPr lang="ko-KR" altLang="en-US" sz="1050" b="1" kern="0" dirty="0">
                <a:solidFill>
                  <a:schemeClr val="bg1"/>
                </a:solidFill>
                <a:latin typeface="+mj-ea"/>
                <a:ea typeface="+mj-ea"/>
              </a:rPr>
              <a:t>필 수 사 항</a:t>
            </a:r>
            <a:endParaRPr lang="ko-KR" altLang="en-US" sz="1600" b="1" kern="0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32471C1F-2FA3-005D-7ED2-739189B8DCDC}"/>
              </a:ext>
            </a:extLst>
          </p:cNvPr>
          <p:cNvSpPr txBox="1"/>
          <p:nvPr/>
        </p:nvSpPr>
        <p:spPr>
          <a:xfrm>
            <a:off x="670070" y="7287169"/>
            <a:ext cx="5517857" cy="3064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2720" marR="0" indent="-172720" algn="just" fontAlgn="base" latinLnBrk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ko-KR" sz="1050" b="1" kern="0" spc="-50" dirty="0">
                <a:solidFill>
                  <a:schemeClr val="tx2"/>
                </a:solidFill>
                <a:latin typeface="+mj-ea"/>
                <a:ea typeface="+mj-ea"/>
              </a:rPr>
              <a:t>※ </a:t>
            </a:r>
            <a:r>
              <a:rPr lang="ko-KR" altLang="en-US" sz="1050" b="1" kern="0" spc="-50" dirty="0">
                <a:solidFill>
                  <a:schemeClr val="tx2"/>
                </a:solidFill>
                <a:latin typeface="+mj-ea"/>
                <a:ea typeface="+mj-ea"/>
              </a:rPr>
              <a:t>별첨 </a:t>
            </a:r>
            <a:r>
              <a:rPr lang="en-US" altLang="ko-KR" sz="1050" b="1" kern="0" spc="-50" dirty="0">
                <a:solidFill>
                  <a:schemeClr val="tx2"/>
                </a:solidFill>
                <a:latin typeface="+mj-ea"/>
                <a:ea typeface="+mj-ea"/>
              </a:rPr>
              <a:t>: </a:t>
            </a:r>
            <a:r>
              <a:rPr lang="ko-KR" altLang="en-US" sz="1050" b="1" kern="0" spc="-50" dirty="0">
                <a:solidFill>
                  <a:schemeClr val="tx2"/>
                </a:solidFill>
                <a:latin typeface="+mj-ea"/>
                <a:ea typeface="+mj-ea"/>
              </a:rPr>
              <a:t>독립부스 부스시안</a:t>
            </a:r>
            <a:r>
              <a:rPr lang="en-US" altLang="ko-KR" sz="1050" b="1" kern="0" spc="-50" dirty="0">
                <a:solidFill>
                  <a:schemeClr val="tx2"/>
                </a:solidFill>
                <a:latin typeface="+mj-ea"/>
                <a:ea typeface="+mj-ea"/>
              </a:rPr>
              <a:t>, </a:t>
            </a:r>
            <a:r>
              <a:rPr lang="ko-KR" altLang="en-US" sz="1050" b="1" kern="0" spc="-50" dirty="0">
                <a:solidFill>
                  <a:schemeClr val="tx2"/>
                </a:solidFill>
                <a:latin typeface="+mj-ea"/>
                <a:ea typeface="+mj-ea"/>
              </a:rPr>
              <a:t>평면도 및 입면도</a:t>
            </a:r>
            <a:r>
              <a:rPr lang="en-US" altLang="ko-KR" sz="1050" b="1" kern="0" spc="-50" dirty="0">
                <a:solidFill>
                  <a:schemeClr val="tx2"/>
                </a:solidFill>
                <a:latin typeface="+mj-ea"/>
                <a:ea typeface="+mj-ea"/>
              </a:rPr>
              <a:t>, </a:t>
            </a:r>
            <a:r>
              <a:rPr lang="ko-KR" altLang="en-US" sz="1050" b="1" kern="0" spc="-50" dirty="0">
                <a:solidFill>
                  <a:schemeClr val="tx2"/>
                </a:solidFill>
                <a:latin typeface="+mj-ea"/>
                <a:ea typeface="+mj-ea"/>
              </a:rPr>
              <a:t>부대시설 위치 표시도 각 </a:t>
            </a:r>
            <a:r>
              <a:rPr lang="en-US" altLang="ko-KR" sz="1050" b="1" kern="0" spc="-50" dirty="0">
                <a:solidFill>
                  <a:schemeClr val="tx2"/>
                </a:solidFill>
                <a:latin typeface="+mj-ea"/>
                <a:ea typeface="+mj-ea"/>
              </a:rPr>
              <a:t>1</a:t>
            </a:r>
            <a:r>
              <a:rPr lang="ko-KR" altLang="en-US" sz="1050" b="1" kern="0" spc="-50" dirty="0">
                <a:solidFill>
                  <a:schemeClr val="tx2"/>
                </a:solidFill>
                <a:latin typeface="+mj-ea"/>
                <a:ea typeface="+mj-ea"/>
              </a:rPr>
              <a:t>부</a:t>
            </a:r>
            <a:endParaRPr lang="en-US" altLang="ko-KR" sz="1050" b="1" kern="0" spc="-50" dirty="0">
              <a:solidFill>
                <a:schemeClr val="tx2"/>
              </a:solidFill>
              <a:latin typeface="+mj-ea"/>
              <a:ea typeface="+mj-ea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06033462-3C41-E484-3E02-85AB430375CB}"/>
              </a:ext>
            </a:extLst>
          </p:cNvPr>
          <p:cNvSpPr txBox="1"/>
          <p:nvPr/>
        </p:nvSpPr>
        <p:spPr>
          <a:xfrm>
            <a:off x="2307301" y="7979102"/>
            <a:ext cx="902214" cy="3064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2720" marR="0" indent="-172720" algn="ctr" fontAlgn="base" latinLnBrk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ko-KR" sz="1050" b="1" kern="0" spc="-50" dirty="0">
                <a:solidFill>
                  <a:schemeClr val="tx2"/>
                </a:solidFill>
                <a:latin typeface="+mj-ea"/>
                <a:ea typeface="+mj-ea"/>
              </a:rPr>
              <a:t>2024</a:t>
            </a:r>
            <a:r>
              <a:rPr lang="ko-KR" altLang="en-US" sz="1050" b="1" kern="0" spc="-50" dirty="0">
                <a:solidFill>
                  <a:schemeClr val="tx2"/>
                </a:solidFill>
                <a:latin typeface="+mj-ea"/>
                <a:ea typeface="+mj-ea"/>
              </a:rPr>
              <a:t>년 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F38612BD-05DE-9C73-0A0D-B4409FB0FA7C}"/>
              </a:ext>
            </a:extLst>
          </p:cNvPr>
          <p:cNvSpPr txBox="1"/>
          <p:nvPr/>
        </p:nvSpPr>
        <p:spPr>
          <a:xfrm>
            <a:off x="3067714" y="7979102"/>
            <a:ext cx="902214" cy="3064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2720" marR="0" indent="-172720" algn="ctr" fontAlgn="base" latinLnBrk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sz="1050" b="1" kern="0" spc="-50" dirty="0">
                <a:solidFill>
                  <a:schemeClr val="tx2"/>
                </a:solidFill>
                <a:latin typeface="+mj-ea"/>
                <a:ea typeface="+mj-ea"/>
              </a:rPr>
              <a:t>월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3FD49EBD-411D-5B82-1EA6-00426F542975}"/>
              </a:ext>
            </a:extLst>
          </p:cNvPr>
          <p:cNvSpPr txBox="1"/>
          <p:nvPr/>
        </p:nvSpPr>
        <p:spPr>
          <a:xfrm>
            <a:off x="3648486" y="7979102"/>
            <a:ext cx="902214" cy="3064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2720" marR="0" indent="-172720" algn="ctr" fontAlgn="base" latinLnBrk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sz="1050" b="1" kern="0" spc="-50" dirty="0">
                <a:solidFill>
                  <a:schemeClr val="tx2"/>
                </a:solidFill>
                <a:latin typeface="+mj-ea"/>
                <a:ea typeface="+mj-ea"/>
              </a:rPr>
              <a:t>일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B9B3E5F7-F0AB-EFE4-278C-3083A4DD41B1}"/>
              </a:ext>
            </a:extLst>
          </p:cNvPr>
          <p:cNvSpPr txBox="1"/>
          <p:nvPr/>
        </p:nvSpPr>
        <p:spPr>
          <a:xfrm>
            <a:off x="3823136" y="8461510"/>
            <a:ext cx="902214" cy="3064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2720" marR="0" indent="-172720" algn="r" fontAlgn="base" latinLnBrk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sz="1050" b="1" kern="0" spc="-50" dirty="0">
                <a:solidFill>
                  <a:schemeClr val="tx2"/>
                </a:solidFill>
                <a:latin typeface="+mj-ea"/>
                <a:ea typeface="+mj-ea"/>
              </a:rPr>
              <a:t>회사명 </a:t>
            </a:r>
            <a:r>
              <a:rPr lang="en-US" altLang="ko-KR" sz="1050" b="1" kern="0" spc="-50" dirty="0">
                <a:solidFill>
                  <a:schemeClr val="tx2"/>
                </a:solidFill>
                <a:latin typeface="+mj-ea"/>
                <a:ea typeface="+mj-ea"/>
              </a:rPr>
              <a:t>:</a:t>
            </a:r>
            <a:endParaRPr lang="ko-KR" altLang="en-US" sz="1050" b="1" kern="0" spc="-50" dirty="0">
              <a:solidFill>
                <a:schemeClr val="tx2"/>
              </a:solidFill>
              <a:latin typeface="+mj-ea"/>
              <a:ea typeface="+mj-ea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E38E4638-DDD5-E833-3690-E5FE3920ED58}"/>
              </a:ext>
            </a:extLst>
          </p:cNvPr>
          <p:cNvSpPr txBox="1"/>
          <p:nvPr/>
        </p:nvSpPr>
        <p:spPr>
          <a:xfrm>
            <a:off x="3823136" y="8677664"/>
            <a:ext cx="902214" cy="3064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2720" marR="0" indent="-172720" algn="r" fontAlgn="base" latinLnBrk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sz="1050" b="1" kern="0" spc="-50" dirty="0" err="1">
                <a:solidFill>
                  <a:schemeClr val="tx2"/>
                </a:solidFill>
                <a:latin typeface="+mj-ea"/>
                <a:ea typeface="+mj-ea"/>
              </a:rPr>
              <a:t>대표명</a:t>
            </a:r>
            <a:r>
              <a:rPr lang="ko-KR" altLang="en-US" sz="1050" b="1" kern="0" spc="-50" dirty="0">
                <a:solidFill>
                  <a:schemeClr val="tx2"/>
                </a:solidFill>
                <a:latin typeface="+mj-ea"/>
                <a:ea typeface="+mj-ea"/>
              </a:rPr>
              <a:t> </a:t>
            </a:r>
            <a:r>
              <a:rPr lang="en-US" altLang="ko-KR" sz="1050" b="1" kern="0" spc="-50" dirty="0">
                <a:solidFill>
                  <a:schemeClr val="tx2"/>
                </a:solidFill>
                <a:latin typeface="+mj-ea"/>
                <a:ea typeface="+mj-ea"/>
              </a:rPr>
              <a:t>:</a:t>
            </a:r>
            <a:endParaRPr lang="ko-KR" altLang="en-US" sz="1050" b="1" kern="0" spc="-50" dirty="0">
              <a:solidFill>
                <a:schemeClr val="tx2"/>
              </a:solidFill>
              <a:latin typeface="+mj-ea"/>
              <a:ea typeface="+mj-ea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1190B73A-390B-7CAE-6611-0F912FDA7D52}"/>
              </a:ext>
            </a:extLst>
          </p:cNvPr>
          <p:cNvSpPr txBox="1"/>
          <p:nvPr/>
        </p:nvSpPr>
        <p:spPr>
          <a:xfrm>
            <a:off x="5517635" y="8677664"/>
            <a:ext cx="902214" cy="3064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2720" marR="0" indent="-172720" algn="ctr" fontAlgn="base" latinLnBrk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ko-KR" sz="1050" b="1" kern="0" spc="-50" dirty="0">
                <a:solidFill>
                  <a:schemeClr val="tx2"/>
                </a:solidFill>
                <a:latin typeface="+mj-ea"/>
                <a:ea typeface="+mj-ea"/>
              </a:rPr>
              <a:t>(</a:t>
            </a:r>
            <a:r>
              <a:rPr lang="ko-KR" altLang="en-US" sz="1050" b="1" kern="0" spc="-50" dirty="0">
                <a:solidFill>
                  <a:schemeClr val="tx2"/>
                </a:solidFill>
                <a:latin typeface="+mj-ea"/>
                <a:ea typeface="+mj-ea"/>
              </a:rPr>
              <a:t>인</a:t>
            </a:r>
            <a:r>
              <a:rPr lang="en-US" altLang="ko-KR" sz="1050" b="1" kern="0" spc="-50" dirty="0">
                <a:solidFill>
                  <a:schemeClr val="tx2"/>
                </a:solidFill>
                <a:latin typeface="+mj-ea"/>
                <a:ea typeface="+mj-ea"/>
              </a:rPr>
              <a:t>)</a:t>
            </a:r>
            <a:endParaRPr lang="ko-KR" altLang="en-US" sz="1050" b="1" kern="0" spc="-50" dirty="0">
              <a:solidFill>
                <a:schemeClr val="tx2"/>
              </a:solidFill>
              <a:latin typeface="+mj-ea"/>
              <a:ea typeface="+mj-ea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C8B17BF2-B7DE-A000-B70F-5CDCA94CF673}"/>
              </a:ext>
            </a:extLst>
          </p:cNvPr>
          <p:cNvSpPr txBox="1"/>
          <p:nvPr/>
        </p:nvSpPr>
        <p:spPr>
          <a:xfrm>
            <a:off x="2907828" y="9071318"/>
            <a:ext cx="3228827" cy="25545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172720" marR="0" indent="-172720" algn="r" fontAlgn="base" latinLnBrk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sz="800" b="1" kern="0" spc="-50" dirty="0">
                <a:solidFill>
                  <a:schemeClr val="tx2"/>
                </a:solidFill>
                <a:latin typeface="+mj-ea"/>
                <a:ea typeface="+mj-ea"/>
              </a:rPr>
              <a:t>「</a:t>
            </a:r>
            <a:r>
              <a:rPr lang="en-US" altLang="ko-KR" sz="800" b="1" kern="0" spc="-50" dirty="0">
                <a:solidFill>
                  <a:schemeClr val="tx2"/>
                </a:solidFill>
                <a:latin typeface="+mj-ea"/>
                <a:ea typeface="+mj-ea"/>
              </a:rPr>
              <a:t>2024 </a:t>
            </a:r>
            <a:r>
              <a:rPr lang="ko-KR" altLang="en-US" sz="800" b="1" kern="0" spc="-50" dirty="0">
                <a:solidFill>
                  <a:schemeClr val="tx2"/>
                </a:solidFill>
                <a:latin typeface="+mj-ea"/>
                <a:ea typeface="+mj-ea"/>
              </a:rPr>
              <a:t>대한민국 </a:t>
            </a:r>
            <a:r>
              <a:rPr lang="ko-KR" altLang="en-US" sz="800" b="1" kern="0" spc="-50" dirty="0" err="1">
                <a:solidFill>
                  <a:schemeClr val="tx2"/>
                </a:solidFill>
                <a:latin typeface="+mj-ea"/>
                <a:ea typeface="+mj-ea"/>
              </a:rPr>
              <a:t>드론박람회</a:t>
            </a:r>
            <a:r>
              <a:rPr lang="ko-KR" altLang="en-US" sz="800" b="1" kern="0" spc="-50" dirty="0">
                <a:solidFill>
                  <a:schemeClr val="tx2"/>
                </a:solidFill>
                <a:latin typeface="+mj-ea"/>
                <a:ea typeface="+mj-ea"/>
              </a:rPr>
              <a:t>」 사무국 귀중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6DD5780-1B8E-9DC3-4E61-5A42A720E4CB}"/>
              </a:ext>
            </a:extLst>
          </p:cNvPr>
          <p:cNvSpPr txBox="1"/>
          <p:nvPr/>
        </p:nvSpPr>
        <p:spPr>
          <a:xfrm>
            <a:off x="670070" y="3177191"/>
            <a:ext cx="5517857" cy="548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2720" marR="0" indent="-172720" algn="just" fontAlgn="base" latinLnBrk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ko-KR" sz="1050" b="1" kern="0" spc="-50" dirty="0">
                <a:solidFill>
                  <a:schemeClr val="tx2"/>
                </a:solidFill>
                <a:latin typeface="+mj-ea"/>
                <a:ea typeface="+mj-ea"/>
              </a:rPr>
              <a:t>※ </a:t>
            </a:r>
            <a:r>
              <a:rPr lang="ko-KR" altLang="en-US" sz="1050" b="1" u="sng" kern="0" spc="-50" dirty="0">
                <a:solidFill>
                  <a:schemeClr val="tx2"/>
                </a:solidFill>
                <a:latin typeface="+mj-ea"/>
                <a:ea typeface="+mj-ea"/>
              </a:rPr>
              <a:t>독립부스 시공업체 신청서</a:t>
            </a:r>
            <a:r>
              <a:rPr lang="ko-KR" altLang="en-US" sz="1050" b="1" kern="0" spc="-50" dirty="0">
                <a:solidFill>
                  <a:schemeClr val="tx2"/>
                </a:solidFill>
                <a:latin typeface="+mj-ea"/>
                <a:ea typeface="+mj-ea"/>
              </a:rPr>
              <a:t>와 함께 </a:t>
            </a:r>
            <a:r>
              <a:rPr lang="ko-KR" altLang="en-US" sz="1050" b="1" u="sng" kern="0" spc="-50" dirty="0">
                <a:solidFill>
                  <a:schemeClr val="tx2"/>
                </a:solidFill>
                <a:latin typeface="+mj-ea"/>
                <a:ea typeface="+mj-ea"/>
              </a:rPr>
              <a:t>부스시안</a:t>
            </a:r>
            <a:r>
              <a:rPr lang="en-US" altLang="ko-KR" sz="1050" b="1" u="sng" kern="0" spc="-50" dirty="0">
                <a:solidFill>
                  <a:schemeClr val="tx2"/>
                </a:solidFill>
                <a:latin typeface="+mj-ea"/>
                <a:ea typeface="+mj-ea"/>
              </a:rPr>
              <a:t>, </a:t>
            </a:r>
            <a:r>
              <a:rPr lang="ko-KR" altLang="en-US" sz="1050" b="1" u="sng" kern="0" spc="-50" dirty="0">
                <a:solidFill>
                  <a:schemeClr val="tx2"/>
                </a:solidFill>
                <a:latin typeface="+mj-ea"/>
                <a:ea typeface="+mj-ea"/>
              </a:rPr>
              <a:t>평면도</a:t>
            </a:r>
            <a:r>
              <a:rPr lang="en-US" altLang="ko-KR" sz="1050" b="1" u="sng" kern="0" spc="-50" dirty="0">
                <a:solidFill>
                  <a:schemeClr val="tx2"/>
                </a:solidFill>
                <a:latin typeface="+mj-ea"/>
                <a:ea typeface="+mj-ea"/>
              </a:rPr>
              <a:t>, </a:t>
            </a:r>
            <a:r>
              <a:rPr lang="ko-KR" altLang="en-US" sz="1050" b="1" u="sng" kern="0" spc="-50" dirty="0">
                <a:solidFill>
                  <a:schemeClr val="tx2"/>
                </a:solidFill>
                <a:latin typeface="+mj-ea"/>
                <a:ea typeface="+mj-ea"/>
              </a:rPr>
              <a:t>입면도</a:t>
            </a:r>
            <a:r>
              <a:rPr lang="en-US" altLang="ko-KR" sz="1050" b="1" u="sng" kern="0" spc="-50" dirty="0">
                <a:solidFill>
                  <a:schemeClr val="tx2"/>
                </a:solidFill>
                <a:latin typeface="+mj-ea"/>
                <a:ea typeface="+mj-ea"/>
              </a:rPr>
              <a:t>, </a:t>
            </a:r>
            <a:r>
              <a:rPr lang="ko-KR" altLang="en-US" sz="1050" b="1" u="sng" kern="0" spc="-50" dirty="0">
                <a:solidFill>
                  <a:schemeClr val="tx2"/>
                </a:solidFill>
                <a:latin typeface="+mj-ea"/>
                <a:ea typeface="+mj-ea"/>
              </a:rPr>
              <a:t>전기도면</a:t>
            </a:r>
            <a:r>
              <a:rPr lang="ko-KR" altLang="en-US" sz="1050" b="1" kern="0" spc="-50" dirty="0">
                <a:solidFill>
                  <a:schemeClr val="tx2"/>
                </a:solidFill>
                <a:latin typeface="+mj-ea"/>
                <a:ea typeface="+mj-ea"/>
              </a:rPr>
              <a:t>을 각 </a:t>
            </a:r>
            <a:r>
              <a:rPr lang="en-US" altLang="ko-KR" sz="1050" b="1" kern="0" spc="-50" dirty="0">
                <a:solidFill>
                  <a:schemeClr val="tx2"/>
                </a:solidFill>
                <a:latin typeface="+mj-ea"/>
                <a:ea typeface="+mj-ea"/>
              </a:rPr>
              <a:t>1</a:t>
            </a:r>
            <a:r>
              <a:rPr lang="ko-KR" altLang="en-US" sz="1050" b="1" kern="0" spc="-50" dirty="0" err="1">
                <a:solidFill>
                  <a:schemeClr val="tx2"/>
                </a:solidFill>
                <a:latin typeface="+mj-ea"/>
                <a:ea typeface="+mj-ea"/>
              </a:rPr>
              <a:t>부씩</a:t>
            </a:r>
            <a:r>
              <a:rPr lang="ko-KR" altLang="en-US" sz="1050" b="1" kern="0" spc="-50" dirty="0">
                <a:solidFill>
                  <a:schemeClr val="tx2"/>
                </a:solidFill>
                <a:latin typeface="+mj-ea"/>
                <a:ea typeface="+mj-ea"/>
              </a:rPr>
              <a:t> 제출하여 </a:t>
            </a:r>
            <a:endParaRPr lang="en-US" altLang="ko-KR" sz="1050" b="1" kern="0" spc="-50" dirty="0">
              <a:solidFill>
                <a:schemeClr val="tx2"/>
              </a:solidFill>
              <a:latin typeface="+mj-ea"/>
              <a:ea typeface="+mj-ea"/>
            </a:endParaRPr>
          </a:p>
          <a:p>
            <a:pPr marL="172720" marR="0" indent="-172720" algn="just" fontAlgn="base" latinLnBrk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ko-KR" sz="1050" b="1" kern="0" spc="-50" dirty="0">
                <a:solidFill>
                  <a:schemeClr val="tx2"/>
                </a:solidFill>
                <a:latin typeface="+mj-ea"/>
                <a:ea typeface="+mj-ea"/>
              </a:rPr>
              <a:t>     </a:t>
            </a:r>
            <a:r>
              <a:rPr lang="ko-KR" altLang="en-US" sz="1050" b="1" kern="0" spc="-50" dirty="0">
                <a:solidFill>
                  <a:schemeClr val="tx2"/>
                </a:solidFill>
                <a:latin typeface="+mj-ea"/>
                <a:ea typeface="+mj-ea"/>
              </a:rPr>
              <a:t>부스 시공에 대한 사전 승인을 받아야 합니다</a:t>
            </a:r>
            <a:r>
              <a:rPr lang="en-US" altLang="ko-KR" sz="1050" b="1" kern="0" spc="-50" dirty="0">
                <a:solidFill>
                  <a:schemeClr val="tx2"/>
                </a:solidFill>
                <a:latin typeface="+mj-ea"/>
                <a:ea typeface="+mj-ea"/>
              </a:rPr>
              <a:t>.</a:t>
            </a:r>
            <a:endParaRPr lang="ko-KR" altLang="en-US" sz="1050" b="1" kern="0" spc="-50" dirty="0">
              <a:solidFill>
                <a:schemeClr val="tx2"/>
              </a:solidFill>
              <a:latin typeface="+mj-ea"/>
              <a:ea typeface="+mj-ea"/>
            </a:endParaRPr>
          </a:p>
        </p:txBody>
      </p:sp>
      <p:graphicFrame>
        <p:nvGraphicFramePr>
          <p:cNvPr id="5" name="표 4">
            <a:extLst>
              <a:ext uri="{FF2B5EF4-FFF2-40B4-BE49-F238E27FC236}">
                <a16:creationId xmlns:a16="http://schemas.microsoft.com/office/drawing/2014/main" id="{4D9D4CC1-6085-2C53-9803-D3F8E0CF5F0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52506899"/>
              </p:ext>
            </p:extLst>
          </p:nvPr>
        </p:nvGraphicFramePr>
        <p:xfrm>
          <a:off x="641217" y="4184951"/>
          <a:ext cx="5546711" cy="2533349"/>
        </p:xfrm>
        <a:graphic>
          <a:graphicData uri="http://schemas.openxmlformats.org/drawingml/2006/table">
            <a:tbl>
              <a:tblPr/>
              <a:tblGrid>
                <a:gridCol w="733945">
                  <a:extLst>
                    <a:ext uri="{9D8B030D-6E8A-4147-A177-3AD203B41FA5}">
                      <a16:colId xmlns:a16="http://schemas.microsoft.com/office/drawing/2014/main" val="2724803568"/>
                    </a:ext>
                  </a:extLst>
                </a:gridCol>
                <a:gridCol w="682238">
                  <a:extLst>
                    <a:ext uri="{9D8B030D-6E8A-4147-A177-3AD203B41FA5}">
                      <a16:colId xmlns:a16="http://schemas.microsoft.com/office/drawing/2014/main" val="733810316"/>
                    </a:ext>
                  </a:extLst>
                </a:gridCol>
                <a:gridCol w="1545167">
                  <a:extLst>
                    <a:ext uri="{9D8B030D-6E8A-4147-A177-3AD203B41FA5}">
                      <a16:colId xmlns:a16="http://schemas.microsoft.com/office/drawing/2014/main" val="22507348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1427755251"/>
                    </a:ext>
                  </a:extLst>
                </a:gridCol>
                <a:gridCol w="1823361">
                  <a:extLst>
                    <a:ext uri="{9D8B030D-6E8A-4147-A177-3AD203B41FA5}">
                      <a16:colId xmlns:a16="http://schemas.microsoft.com/office/drawing/2014/main" val="1000305715"/>
                    </a:ext>
                  </a:extLst>
                </a:gridCol>
              </a:tblGrid>
              <a:tr h="376662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800" b="1" kern="0" spc="0" dirty="0">
                          <a:solidFill>
                            <a:srgbClr val="FFFFFF"/>
                          </a:solidFill>
                          <a:effectLst/>
                          <a:latin typeface="+mn-ea"/>
                          <a:ea typeface="+mn-ea"/>
                        </a:rPr>
                        <a:t>회 사 명</a:t>
                      </a:r>
                      <a:endParaRPr lang="ko-KR" altLang="en-US" sz="800" b="1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36604" marR="36604" marT="11132" marB="11132" anchor="ctr">
                    <a:lnL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indent="0" algn="l" defTabSz="685800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800" b="1" kern="0" spc="-50" dirty="0">
                          <a:solidFill>
                            <a:schemeClr val="tx2"/>
                          </a:solidFill>
                          <a:latin typeface="+mn-ea"/>
                          <a:ea typeface="+mn-ea"/>
                          <a:cs typeface="+mn-cs"/>
                        </a:rPr>
                        <a:t> </a:t>
                      </a: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800" b="1" kern="0" spc="0" dirty="0">
                          <a:solidFill>
                            <a:srgbClr val="FFFFFF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Booth No.</a:t>
                      </a:r>
                      <a:endParaRPr lang="en-US" sz="800" b="1" kern="0" spc="0" dirty="0">
                        <a:solidFill>
                          <a:srgbClr val="FFFFFF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40264" marR="40264" marT="11132" marB="11132" anchor="ctr"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E284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fontAlgn="base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kern="0" spc="-50" dirty="0">
                          <a:solidFill>
                            <a:schemeClr val="tx2"/>
                          </a:solidFill>
                          <a:latin typeface="+mn-ea"/>
                          <a:ea typeface="+mn-ea"/>
                          <a:cs typeface="+mn-cs"/>
                        </a:rPr>
                        <a:t> </a:t>
                      </a: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3430006"/>
                  </a:ext>
                </a:extLst>
              </a:tr>
              <a:tr h="188331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800" b="1" kern="0" spc="0" dirty="0">
                          <a:solidFill>
                            <a:srgbClr val="FFFFFF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주     소</a:t>
                      </a:r>
                    </a:p>
                  </a:txBody>
                  <a:tcPr marL="36604" marR="36604" marT="11132" marB="11132" anchor="ctr">
                    <a:lnL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0" marR="0" indent="0" algn="l" defTabSz="685800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800" b="1" kern="0" spc="-50" dirty="0">
                        <a:solidFill>
                          <a:schemeClr val="tx2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>
                    <a:lnL w="12700" cmpd="sng">
                      <a:noFill/>
                      <a:prstDash val="solid"/>
                    </a:lnL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pPr marL="0" marR="0" indent="0" algn="l" defTabSz="685800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900" kern="0" spc="-50" dirty="0">
                        <a:solidFill>
                          <a:schemeClr val="tx2"/>
                        </a:solidFill>
                        <a:latin typeface="a와이드2" panose="02020600000000000000" pitchFamily="18" charset="-127"/>
                        <a:ea typeface="a와이드2" panose="02020600000000000000" pitchFamily="18" charset="-127"/>
                        <a:cs typeface="+mn-cs"/>
                      </a:endParaRP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67099483"/>
                  </a:ext>
                </a:extLst>
              </a:tr>
              <a:tr h="251108">
                <a:tc rowSpan="3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800" b="1" kern="0" spc="0" dirty="0">
                          <a:solidFill>
                            <a:srgbClr val="FFFFFF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담 당 자</a:t>
                      </a:r>
                    </a:p>
                  </a:txBody>
                  <a:tcPr marL="36604" marR="36604" marT="11132" marB="11132" anchor="ctr">
                    <a:lnL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800" b="1" kern="0" spc="0" dirty="0">
                          <a:solidFill>
                            <a:srgbClr val="FFFFFF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성 명</a:t>
                      </a: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E284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800" b="1" kern="0" spc="-50" dirty="0">
                        <a:solidFill>
                          <a:schemeClr val="tx2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800" b="1" kern="0" spc="0" dirty="0">
                          <a:solidFill>
                            <a:srgbClr val="FFFFFF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부서 </a:t>
                      </a:r>
                      <a:r>
                        <a:rPr lang="en-US" altLang="ko-KR" sz="800" b="1" kern="0" spc="0" dirty="0">
                          <a:solidFill>
                            <a:srgbClr val="FFFFFF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/ </a:t>
                      </a:r>
                      <a:r>
                        <a:rPr lang="ko-KR" altLang="en-US" sz="800" b="1" kern="0" spc="0" dirty="0">
                          <a:solidFill>
                            <a:srgbClr val="FFFFFF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직위</a:t>
                      </a:r>
                      <a:endParaRPr lang="en-US" sz="800" b="1" kern="0" spc="0" dirty="0">
                        <a:solidFill>
                          <a:srgbClr val="FFFFFF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E284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fontAlgn="base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altLang="ko-KR" sz="800" b="1" kern="0" spc="-50" dirty="0">
                        <a:solidFill>
                          <a:schemeClr val="tx2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74989620"/>
                  </a:ext>
                </a:extLst>
              </a:tr>
              <a:tr h="251108">
                <a:tc vMerge="1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900" b="0" kern="0" spc="0" dirty="0">
                        <a:solidFill>
                          <a:srgbClr val="000000"/>
                        </a:solidFill>
                        <a:effectLst/>
                        <a:latin typeface="a와이드2" panose="02020600000000000000" pitchFamily="18" charset="-127"/>
                        <a:ea typeface="a와이드2" panose="02020600000000000000" pitchFamily="18" charset="-127"/>
                      </a:endParaRPr>
                    </a:p>
                  </a:txBody>
                  <a:tcPr marL="36604" marR="36604" marT="11132" marB="11132" anchor="ctr">
                    <a:lnL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685800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800" b="1" kern="0" spc="0" dirty="0">
                          <a:solidFill>
                            <a:srgbClr val="FFFFFF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전 화</a:t>
                      </a: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E284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800" b="1" kern="0" spc="-50" dirty="0">
                          <a:solidFill>
                            <a:schemeClr val="tx2"/>
                          </a:solidFill>
                          <a:latin typeface="+mn-ea"/>
                          <a:ea typeface="+mn-ea"/>
                          <a:cs typeface="+mn-cs"/>
                        </a:rPr>
                        <a:t>(</a:t>
                      </a:r>
                      <a:r>
                        <a:rPr lang="ko-KR" altLang="en-US" sz="800" b="1" kern="0" spc="-50" dirty="0">
                          <a:solidFill>
                            <a:schemeClr val="tx2"/>
                          </a:solidFill>
                          <a:latin typeface="+mn-ea"/>
                          <a:ea typeface="+mn-ea"/>
                          <a:cs typeface="+mn-cs"/>
                        </a:rPr>
                        <a:t>사무실</a:t>
                      </a:r>
                      <a:r>
                        <a:rPr lang="en-US" altLang="ko-KR" sz="800" b="1" kern="0" spc="-50" dirty="0">
                          <a:solidFill>
                            <a:schemeClr val="tx2"/>
                          </a:solidFill>
                          <a:latin typeface="+mn-ea"/>
                          <a:ea typeface="+mn-ea"/>
                          <a:cs typeface="+mn-cs"/>
                        </a:rPr>
                        <a:t>)</a:t>
                      </a:r>
                      <a:endParaRPr lang="ko-KR" altLang="en-US" sz="800" b="1" kern="0" spc="-50" dirty="0">
                        <a:solidFill>
                          <a:schemeClr val="tx2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800" b="1" kern="0" spc="0" dirty="0">
                          <a:solidFill>
                            <a:srgbClr val="FFFFFF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팩 </a:t>
                      </a:r>
                      <a:r>
                        <a:rPr lang="ko-KR" altLang="en-US" sz="800" b="1" kern="0" spc="0" dirty="0" err="1">
                          <a:solidFill>
                            <a:srgbClr val="FFFFFF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스</a:t>
                      </a:r>
                      <a:endParaRPr lang="en-US" sz="800" b="1" kern="0" spc="0" dirty="0">
                        <a:solidFill>
                          <a:srgbClr val="FFFFFF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E284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800" b="1" kern="0" spc="-50" dirty="0">
                        <a:solidFill>
                          <a:schemeClr val="tx2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05514649"/>
                  </a:ext>
                </a:extLst>
              </a:tr>
              <a:tr h="251108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vMerge="1">
                  <a:txBody>
                    <a:bodyPr/>
                    <a:lstStyle/>
                    <a:p>
                      <a:pPr marL="0" marR="0" indent="0" algn="ctr" defTabSz="685800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900" b="0" kern="0" spc="0" dirty="0">
                        <a:solidFill>
                          <a:srgbClr val="FFFFFF"/>
                        </a:solidFill>
                        <a:effectLst/>
                        <a:latin typeface="a와이드2" panose="02020600000000000000" pitchFamily="18" charset="-127"/>
                        <a:ea typeface="a와이드2" panose="02020600000000000000" pitchFamily="18" charset="-127"/>
                        <a:cs typeface="+mn-cs"/>
                      </a:endParaRPr>
                    </a:p>
                  </a:txBody>
                  <a:tcPr marL="40264" marR="40264" marT="11132" marB="11132" anchor="ctr"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E284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800" b="1" kern="0" spc="-50" dirty="0">
                          <a:solidFill>
                            <a:schemeClr val="tx2"/>
                          </a:solidFill>
                          <a:latin typeface="+mn-ea"/>
                          <a:ea typeface="+mn-ea"/>
                          <a:cs typeface="+mn-cs"/>
                        </a:rPr>
                        <a:t>(</a:t>
                      </a:r>
                      <a:r>
                        <a:rPr lang="ko-KR" altLang="en-US" sz="800" b="1" kern="0" spc="-50" dirty="0">
                          <a:solidFill>
                            <a:schemeClr val="tx2"/>
                          </a:solidFill>
                          <a:latin typeface="+mn-ea"/>
                          <a:ea typeface="+mn-ea"/>
                          <a:cs typeface="+mn-cs"/>
                        </a:rPr>
                        <a:t>핸드폰</a:t>
                      </a:r>
                      <a:r>
                        <a:rPr lang="en-US" altLang="ko-KR" sz="800" b="1" kern="0" spc="-50" dirty="0">
                          <a:solidFill>
                            <a:schemeClr val="tx2"/>
                          </a:solidFill>
                          <a:latin typeface="+mn-ea"/>
                          <a:ea typeface="+mn-ea"/>
                          <a:cs typeface="+mn-cs"/>
                        </a:rPr>
                        <a:t>)</a:t>
                      </a:r>
                      <a:endParaRPr lang="ko-KR" altLang="en-US" sz="800" b="1" kern="0" spc="-50" dirty="0">
                        <a:solidFill>
                          <a:schemeClr val="tx2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800" b="1" kern="0" spc="0" dirty="0">
                          <a:solidFill>
                            <a:srgbClr val="FFFFFF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이 메 일</a:t>
                      </a:r>
                      <a:endParaRPr lang="en-US" sz="800" b="1" kern="0" spc="0" dirty="0">
                        <a:solidFill>
                          <a:srgbClr val="FFFFFF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E284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kern="0" spc="-50" dirty="0">
                          <a:solidFill>
                            <a:schemeClr val="tx2"/>
                          </a:solidFill>
                          <a:latin typeface="+mn-ea"/>
                          <a:ea typeface="+mn-ea"/>
                          <a:cs typeface="+mn-cs"/>
                        </a:rPr>
                        <a:t>@</a:t>
                      </a: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85087423"/>
                  </a:ext>
                </a:extLst>
              </a:tr>
              <a:tr h="1215032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800" b="1" kern="0" spc="0" dirty="0">
                          <a:solidFill>
                            <a:srgbClr val="FFFFFF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설계 변경사유</a:t>
                      </a:r>
                    </a:p>
                  </a:txBody>
                  <a:tcPr marL="36604" marR="36604" marT="11132" marB="11132" anchor="ctr">
                    <a:lnL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0" marR="0" lvl="0" indent="0" algn="ctr" defTabSz="685800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800" b="1" kern="0" spc="0" dirty="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※ </a:t>
                      </a:r>
                      <a:r>
                        <a:rPr lang="ko-KR" altLang="en-US" sz="800" b="1" kern="0" spc="0" dirty="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설계 변경시에만 해당</a:t>
                      </a: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indent="0" algn="l" defTabSz="685800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800" kern="0" spc="-50" dirty="0">
                        <a:solidFill>
                          <a:schemeClr val="tx2"/>
                        </a:solidFill>
                        <a:latin typeface="a와이드2" panose="02020600000000000000" pitchFamily="18" charset="-127"/>
                        <a:ea typeface="a와이드2" panose="02020600000000000000" pitchFamily="18" charset="-127"/>
                        <a:cs typeface="+mn-cs"/>
                      </a:endParaRP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685800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800" b="0" kern="0" spc="0" dirty="0">
                        <a:solidFill>
                          <a:srgbClr val="FFFFFF"/>
                        </a:solidFill>
                        <a:effectLst/>
                        <a:latin typeface="a와이드2" panose="02020600000000000000" pitchFamily="18" charset="-127"/>
                        <a:ea typeface="a와이드2" panose="02020600000000000000" pitchFamily="18" charset="-127"/>
                        <a:cs typeface="+mn-cs"/>
                      </a:endParaRP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E284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800" kern="0" spc="-50" dirty="0">
                        <a:solidFill>
                          <a:schemeClr val="tx2"/>
                        </a:solidFill>
                        <a:latin typeface="a와이드2" panose="02020600000000000000" pitchFamily="18" charset="-127"/>
                        <a:ea typeface="a와이드2" panose="02020600000000000000" pitchFamily="18" charset="-127"/>
                        <a:cs typeface="+mn-cs"/>
                      </a:endParaRP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39994306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A436CF4E-5F55-9BA2-3633-9344EDCCA726}"/>
              </a:ext>
            </a:extLst>
          </p:cNvPr>
          <p:cNvSpPr txBox="1"/>
          <p:nvPr/>
        </p:nvSpPr>
        <p:spPr>
          <a:xfrm>
            <a:off x="670070" y="6894277"/>
            <a:ext cx="5517857" cy="3064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2720" marR="0" indent="-172720" algn="ctr" fontAlgn="base" latinLnBrk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sz="1050" b="1" kern="0" spc="-50" dirty="0">
                <a:solidFill>
                  <a:schemeClr val="tx2"/>
                </a:solidFill>
                <a:latin typeface="+mj-ea"/>
                <a:ea typeface="+mj-ea"/>
              </a:rPr>
              <a:t>별첨과 함께 독립부스 설치</a:t>
            </a:r>
            <a:r>
              <a:rPr lang="en-US" altLang="ko-KR" sz="1050" b="1" kern="0" spc="-50" dirty="0">
                <a:solidFill>
                  <a:schemeClr val="tx2"/>
                </a:solidFill>
                <a:latin typeface="+mj-ea"/>
                <a:ea typeface="+mj-ea"/>
              </a:rPr>
              <a:t>(</a:t>
            </a:r>
            <a:r>
              <a:rPr lang="ko-KR" altLang="en-US" sz="1050" b="1" kern="0" spc="-50" dirty="0">
                <a:solidFill>
                  <a:schemeClr val="tx2"/>
                </a:solidFill>
                <a:latin typeface="+mj-ea"/>
                <a:ea typeface="+mj-ea"/>
              </a:rPr>
              <a:t>변경</a:t>
            </a:r>
            <a:r>
              <a:rPr lang="en-US" altLang="ko-KR" sz="1050" b="1" kern="0" spc="-50" dirty="0">
                <a:solidFill>
                  <a:schemeClr val="tx2"/>
                </a:solidFill>
                <a:latin typeface="+mj-ea"/>
                <a:ea typeface="+mj-ea"/>
              </a:rPr>
              <a:t>) </a:t>
            </a:r>
            <a:r>
              <a:rPr lang="ko-KR" altLang="en-US" sz="1050" b="1" kern="0" spc="-50" dirty="0">
                <a:solidFill>
                  <a:schemeClr val="tx2"/>
                </a:solidFill>
                <a:latin typeface="+mj-ea"/>
                <a:ea typeface="+mj-ea"/>
              </a:rPr>
              <a:t>신청서를 제출합니다</a:t>
            </a:r>
            <a:r>
              <a:rPr lang="en-US" altLang="ko-KR" sz="1050" b="1" kern="0" spc="-50" dirty="0">
                <a:solidFill>
                  <a:schemeClr val="tx2"/>
                </a:solidFill>
                <a:latin typeface="+mj-ea"/>
                <a:ea typeface="+mj-ea"/>
              </a:rPr>
              <a:t>.</a:t>
            </a:r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id="{800761EE-B30F-88B3-93FD-833EF3A2A62F}"/>
              </a:ext>
            </a:extLst>
          </p:cNvPr>
          <p:cNvSpPr/>
          <p:nvPr/>
        </p:nvSpPr>
        <p:spPr>
          <a:xfrm>
            <a:off x="2466974" y="9417050"/>
            <a:ext cx="3952875" cy="232061"/>
          </a:xfrm>
          <a:prstGeom prst="rect">
            <a:avLst/>
          </a:prstGeom>
          <a:noFill/>
          <a:ln w="3175">
            <a:solidFill>
              <a:schemeClr val="tx2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600" b="1" kern="0" dirty="0">
                <a:solidFill>
                  <a:schemeClr val="tx2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2024 </a:t>
            </a:r>
            <a:r>
              <a:rPr lang="ko-KR" altLang="en-US" sz="600" b="1" kern="0" dirty="0">
                <a:solidFill>
                  <a:schemeClr val="tx2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대한민국 </a:t>
            </a:r>
            <a:r>
              <a:rPr lang="ko-KR" altLang="en-US" sz="600" b="1" kern="0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드론박람회</a:t>
            </a:r>
            <a:r>
              <a:rPr lang="ko-KR" altLang="en-US" sz="600" b="1" kern="0" dirty="0">
                <a:solidFill>
                  <a:schemeClr val="tx2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 운영사무국 </a:t>
            </a:r>
            <a:r>
              <a:rPr lang="ko-KR" altLang="en-US" sz="600" b="1" kern="0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ㅣ</a:t>
            </a:r>
            <a:r>
              <a:rPr lang="ko-KR" altLang="en-US" sz="600" b="1" kern="0" dirty="0">
                <a:solidFill>
                  <a:schemeClr val="tx2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 전화 </a:t>
            </a:r>
            <a:r>
              <a:rPr lang="en-US" altLang="ko-KR" sz="600" b="1" kern="0" dirty="0">
                <a:solidFill>
                  <a:schemeClr val="tx2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: 02-6464-1824 </a:t>
            </a:r>
            <a:r>
              <a:rPr lang="ko-KR" altLang="en-US" sz="600" b="1" kern="0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ㅣ</a:t>
            </a:r>
            <a:r>
              <a:rPr lang="ko-KR" altLang="en-US" sz="600" b="1" kern="0" dirty="0">
                <a:solidFill>
                  <a:schemeClr val="tx2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 이메일 </a:t>
            </a:r>
            <a:r>
              <a:rPr lang="en-US" altLang="ko-KR" sz="600" b="1" kern="0" dirty="0">
                <a:solidFill>
                  <a:schemeClr val="tx2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: droneexpo2024@gmail.com</a:t>
            </a:r>
            <a:endParaRPr lang="ko-KR" altLang="en-US" sz="600" b="1" kern="0" dirty="0">
              <a:solidFill>
                <a:schemeClr val="tx2">
                  <a:lumMod val="75000"/>
                  <a:lumOff val="25000"/>
                </a:schemeClr>
              </a:solidFill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30559213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직사각형 11">
            <a:extLst>
              <a:ext uri="{FF2B5EF4-FFF2-40B4-BE49-F238E27FC236}">
                <a16:creationId xmlns:a16="http://schemas.microsoft.com/office/drawing/2014/main" id="{12DE824C-CB98-DB3F-113B-FC4F2EB115EC}"/>
              </a:ext>
            </a:extLst>
          </p:cNvPr>
          <p:cNvSpPr/>
          <p:nvPr/>
        </p:nvSpPr>
        <p:spPr>
          <a:xfrm>
            <a:off x="670072" y="939503"/>
            <a:ext cx="1337212" cy="455423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ea"/>
              <a:ea typeface="+mj-ea"/>
              <a:cs typeface="+mn-cs"/>
            </a:endParaRPr>
          </a:p>
        </p:txBody>
      </p:sp>
      <p:sp>
        <p:nvSpPr>
          <p:cNvPr id="16" name="직사각형 15">
            <a:extLst>
              <a:ext uri="{FF2B5EF4-FFF2-40B4-BE49-F238E27FC236}">
                <a16:creationId xmlns:a16="http://schemas.microsoft.com/office/drawing/2014/main" id="{F2637A25-9523-F77E-F4C0-15AFB6306DD8}"/>
              </a:ext>
            </a:extLst>
          </p:cNvPr>
          <p:cNvSpPr/>
          <p:nvPr/>
        </p:nvSpPr>
        <p:spPr>
          <a:xfrm>
            <a:off x="670072" y="939503"/>
            <a:ext cx="5517857" cy="455423"/>
          </a:xfrm>
          <a:prstGeom prst="rect">
            <a:avLst/>
          </a:prstGeom>
          <a:noFill/>
          <a:ln>
            <a:solidFill>
              <a:schemeClr val="tx2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ea"/>
              <a:ea typeface="+mj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B7CEC1D-1B6B-D4CF-58A9-DE27E4E0E5DE}"/>
              </a:ext>
            </a:extLst>
          </p:cNvPr>
          <p:cNvSpPr txBox="1"/>
          <p:nvPr/>
        </p:nvSpPr>
        <p:spPr>
          <a:xfrm>
            <a:off x="854127" y="963740"/>
            <a:ext cx="9691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Form 5</a:t>
            </a: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ea"/>
              <a:ea typeface="+mj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00C725B-636E-C21C-C709-CA2FFB3FF3FF}"/>
              </a:ext>
            </a:extLst>
          </p:cNvPr>
          <p:cNvSpPr txBox="1"/>
          <p:nvPr/>
        </p:nvSpPr>
        <p:spPr>
          <a:xfrm>
            <a:off x="2081015" y="939503"/>
            <a:ext cx="4033183" cy="41780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r" defTabSz="457200" rtl="0" eaLnBrk="1" fontAlgn="base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E2841">
                    <a:lumMod val="75000"/>
                    <a:lumOff val="25000"/>
                  </a:srgbClr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전시품 반출신청서</a:t>
            </a:r>
          </a:p>
        </p:txBody>
      </p:sp>
      <p:sp>
        <p:nvSpPr>
          <p:cNvPr id="20" name="직사각형 19">
            <a:extLst>
              <a:ext uri="{FF2B5EF4-FFF2-40B4-BE49-F238E27FC236}">
                <a16:creationId xmlns:a16="http://schemas.microsoft.com/office/drawing/2014/main" id="{71EE04A3-2873-A6CD-C25F-968982A24B47}"/>
              </a:ext>
            </a:extLst>
          </p:cNvPr>
          <p:cNvSpPr/>
          <p:nvPr/>
        </p:nvSpPr>
        <p:spPr>
          <a:xfrm>
            <a:off x="5428816" y="707303"/>
            <a:ext cx="707839" cy="18197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6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ea"/>
              <a:ea typeface="+mj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599953F-B5B0-8619-C99B-135023A5F06D}"/>
              </a:ext>
            </a:extLst>
          </p:cNvPr>
          <p:cNvSpPr txBox="1"/>
          <p:nvPr/>
        </p:nvSpPr>
        <p:spPr>
          <a:xfrm>
            <a:off x="670070" y="1567391"/>
            <a:ext cx="5517857" cy="3370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base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200" b="1" i="0" u="none" strike="noStrike" kern="0" cap="none" spc="-50" normalizeH="0" baseline="0" noProof="0" dirty="0">
                <a:ln>
                  <a:noFill/>
                </a:ln>
                <a:solidFill>
                  <a:srgbClr val="215F9A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① 신청자 기본 정보</a:t>
            </a:r>
          </a:p>
        </p:txBody>
      </p:sp>
      <p:sp>
        <p:nvSpPr>
          <p:cNvPr id="21" name="직사각형 20">
            <a:extLst>
              <a:ext uri="{FF2B5EF4-FFF2-40B4-BE49-F238E27FC236}">
                <a16:creationId xmlns:a16="http://schemas.microsoft.com/office/drawing/2014/main" id="{6B34FDD5-8AFD-B2A0-F0CA-433AA27DFD7D}"/>
              </a:ext>
            </a:extLst>
          </p:cNvPr>
          <p:cNvSpPr/>
          <p:nvPr/>
        </p:nvSpPr>
        <p:spPr>
          <a:xfrm>
            <a:off x="3969928" y="702541"/>
            <a:ext cx="2217999" cy="1993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05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전체 출품업체 </a:t>
            </a:r>
            <a:r>
              <a:rPr kumimoji="0" lang="ko-KR" altLang="en-US" sz="105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 선 택 사 항</a:t>
            </a:r>
            <a:endParaRPr kumimoji="0" lang="ko-KR" altLang="en-US" sz="16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ea"/>
              <a:ea typeface="+mj-ea"/>
              <a:cs typeface="+mn-cs"/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07B1F227-9EEC-43DC-9AB9-15847FF2CFF4}"/>
              </a:ext>
            </a:extLst>
          </p:cNvPr>
          <p:cNvSpPr txBox="1"/>
          <p:nvPr/>
        </p:nvSpPr>
        <p:spPr>
          <a:xfrm>
            <a:off x="670070" y="3237086"/>
            <a:ext cx="5517857" cy="3370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base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200" b="1" i="0" u="none" strike="noStrike" kern="0" cap="none" spc="-50" normalizeH="0" baseline="0" noProof="0" dirty="0">
                <a:ln>
                  <a:noFill/>
                </a:ln>
                <a:solidFill>
                  <a:srgbClr val="215F9A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② 내용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08C8F85-B104-D8B1-B0B7-61BCF34A943E}"/>
              </a:ext>
            </a:extLst>
          </p:cNvPr>
          <p:cNvSpPr txBox="1"/>
          <p:nvPr/>
        </p:nvSpPr>
        <p:spPr>
          <a:xfrm>
            <a:off x="2907828" y="1349109"/>
            <a:ext cx="3228827" cy="2350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172720" marR="0" lvl="0" indent="-172720" algn="r" defTabSz="457200" rtl="0" eaLnBrk="1" fontAlgn="base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700" b="1" i="0" u="none" strike="noStrike" kern="0" cap="none" spc="-50" normalizeH="0" baseline="0" noProof="0" dirty="0">
                <a:ln>
                  <a:noFill/>
                </a:ln>
                <a:solidFill>
                  <a:srgbClr val="0E284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*</a:t>
            </a:r>
            <a:r>
              <a:rPr kumimoji="0" lang="ko-KR" altLang="en-US" sz="700" b="1" i="0" u="none" strike="noStrike" kern="0" cap="none" spc="-50" normalizeH="0" baseline="0" noProof="0" dirty="0">
                <a:ln>
                  <a:noFill/>
                </a:ln>
                <a:solidFill>
                  <a:srgbClr val="0E284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제출기한 </a:t>
            </a:r>
            <a:r>
              <a:rPr kumimoji="0" lang="en-US" altLang="ko-KR" sz="700" b="1" i="0" u="none" strike="noStrike" kern="0" cap="none" spc="-50" normalizeH="0" baseline="0" noProof="0" dirty="0">
                <a:ln>
                  <a:noFill/>
                </a:ln>
                <a:solidFill>
                  <a:srgbClr val="0E284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: 2024. 4. 24(</a:t>
            </a:r>
            <a:r>
              <a:rPr kumimoji="0" lang="ko-KR" altLang="en-US" sz="700" b="1" i="0" u="none" strike="noStrike" kern="0" cap="none" spc="-50" normalizeH="0" baseline="0" noProof="0" dirty="0">
                <a:ln>
                  <a:noFill/>
                </a:ln>
                <a:solidFill>
                  <a:srgbClr val="0E284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수</a:t>
            </a:r>
            <a:r>
              <a:rPr kumimoji="0" lang="en-US" altLang="ko-KR" sz="700" b="1" i="0" u="none" strike="noStrike" kern="0" cap="none" spc="-50" normalizeH="0" baseline="0" noProof="0" dirty="0">
                <a:ln>
                  <a:noFill/>
                </a:ln>
                <a:solidFill>
                  <a:srgbClr val="0E284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) / </a:t>
            </a:r>
            <a:r>
              <a:rPr kumimoji="0" lang="ko-KR" altLang="en-US" sz="700" b="1" i="0" u="none" strike="noStrike" kern="0" cap="none" spc="-50" normalizeH="0" baseline="0" noProof="0" dirty="0">
                <a:ln>
                  <a:noFill/>
                </a:ln>
                <a:solidFill>
                  <a:srgbClr val="0E284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박람회 기간 중</a:t>
            </a:r>
          </a:p>
        </p:txBody>
      </p:sp>
      <p:graphicFrame>
        <p:nvGraphicFramePr>
          <p:cNvPr id="5" name="표 4">
            <a:extLst>
              <a:ext uri="{FF2B5EF4-FFF2-40B4-BE49-F238E27FC236}">
                <a16:creationId xmlns:a16="http://schemas.microsoft.com/office/drawing/2014/main" id="{D3F212A1-B8A1-1191-3EFE-E79902E1570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7699035"/>
              </p:ext>
            </p:extLst>
          </p:nvPr>
        </p:nvGraphicFramePr>
        <p:xfrm>
          <a:off x="641217" y="3623781"/>
          <a:ext cx="5546707" cy="1590688"/>
        </p:xfrm>
        <a:graphic>
          <a:graphicData uri="http://schemas.openxmlformats.org/drawingml/2006/table">
            <a:tbl>
              <a:tblPr/>
              <a:tblGrid>
                <a:gridCol w="619279">
                  <a:extLst>
                    <a:ext uri="{9D8B030D-6E8A-4147-A177-3AD203B41FA5}">
                      <a16:colId xmlns:a16="http://schemas.microsoft.com/office/drawing/2014/main" val="1662006062"/>
                    </a:ext>
                  </a:extLst>
                </a:gridCol>
                <a:gridCol w="1680676">
                  <a:extLst>
                    <a:ext uri="{9D8B030D-6E8A-4147-A177-3AD203B41FA5}">
                      <a16:colId xmlns:a16="http://schemas.microsoft.com/office/drawing/2014/main" val="1006737549"/>
                    </a:ext>
                  </a:extLst>
                </a:gridCol>
                <a:gridCol w="811688">
                  <a:extLst>
                    <a:ext uri="{9D8B030D-6E8A-4147-A177-3AD203B41FA5}">
                      <a16:colId xmlns:a16="http://schemas.microsoft.com/office/drawing/2014/main" val="3456298746"/>
                    </a:ext>
                  </a:extLst>
                </a:gridCol>
                <a:gridCol w="811688">
                  <a:extLst>
                    <a:ext uri="{9D8B030D-6E8A-4147-A177-3AD203B41FA5}">
                      <a16:colId xmlns:a16="http://schemas.microsoft.com/office/drawing/2014/main" val="348938354"/>
                    </a:ext>
                  </a:extLst>
                </a:gridCol>
                <a:gridCol w="811688">
                  <a:extLst>
                    <a:ext uri="{9D8B030D-6E8A-4147-A177-3AD203B41FA5}">
                      <a16:colId xmlns:a16="http://schemas.microsoft.com/office/drawing/2014/main" val="936452399"/>
                    </a:ext>
                  </a:extLst>
                </a:gridCol>
                <a:gridCol w="811688">
                  <a:extLst>
                    <a:ext uri="{9D8B030D-6E8A-4147-A177-3AD203B41FA5}">
                      <a16:colId xmlns:a16="http://schemas.microsoft.com/office/drawing/2014/main" val="1847249630"/>
                    </a:ext>
                  </a:extLst>
                </a:gridCol>
              </a:tblGrid>
              <a:tr h="291158">
                <a:tc>
                  <a:txBody>
                    <a:bodyPr/>
                    <a:lstStyle/>
                    <a:p>
                      <a:pPr marL="0" marR="0" indent="0" algn="ctr" defTabSz="685800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800" b="1" kern="0" spc="-50" dirty="0">
                          <a:solidFill>
                            <a:schemeClr val="bg1"/>
                          </a:solidFill>
                          <a:latin typeface="+mn-ea"/>
                          <a:ea typeface="+mn-ea"/>
                          <a:cs typeface="+mn-cs"/>
                        </a:rPr>
                        <a:t>No.</a:t>
                      </a: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E284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800" b="1" kern="0" spc="-50" dirty="0">
                          <a:solidFill>
                            <a:schemeClr val="bg1"/>
                          </a:solidFill>
                          <a:latin typeface="+mn-ea"/>
                          <a:ea typeface="+mn-ea"/>
                          <a:cs typeface="+mn-cs"/>
                        </a:rPr>
                        <a:t>품명</a:t>
                      </a:r>
                      <a:endParaRPr lang="en-US" altLang="ko-KR" sz="800" b="1" kern="0" spc="-50" dirty="0">
                        <a:solidFill>
                          <a:schemeClr val="bg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E284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800" b="1" kern="0" spc="-50" dirty="0" err="1">
                          <a:solidFill>
                            <a:schemeClr val="bg1"/>
                          </a:solidFill>
                          <a:latin typeface="+mn-ea"/>
                          <a:ea typeface="+mn-ea"/>
                          <a:cs typeface="+mn-cs"/>
                        </a:rPr>
                        <a:t>형별</a:t>
                      </a:r>
                      <a:endParaRPr lang="en-US" altLang="ko-KR" sz="800" b="1" kern="0" spc="-50" dirty="0">
                        <a:solidFill>
                          <a:schemeClr val="bg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E284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800" b="1" kern="0" spc="-50" dirty="0">
                          <a:solidFill>
                            <a:schemeClr val="bg1"/>
                          </a:solidFill>
                          <a:latin typeface="+mn-ea"/>
                          <a:ea typeface="+mn-ea"/>
                          <a:cs typeface="+mn-cs"/>
                        </a:rPr>
                        <a:t>단위</a:t>
                      </a:r>
                      <a:endParaRPr lang="en-US" altLang="ko-KR" sz="800" b="1" kern="0" spc="-50" dirty="0">
                        <a:solidFill>
                          <a:schemeClr val="bg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E284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800" b="1" kern="0" spc="-50" dirty="0">
                          <a:solidFill>
                            <a:schemeClr val="bg1"/>
                          </a:solidFill>
                          <a:latin typeface="+mn-ea"/>
                          <a:ea typeface="+mn-ea"/>
                          <a:cs typeface="+mn-cs"/>
                        </a:rPr>
                        <a:t>수량</a:t>
                      </a:r>
                      <a:endParaRPr lang="en-US" altLang="ko-KR" sz="800" b="1" kern="0" spc="-50" dirty="0">
                        <a:solidFill>
                          <a:schemeClr val="bg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E284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800" b="1" kern="0" spc="-50" dirty="0">
                          <a:solidFill>
                            <a:schemeClr val="bg1"/>
                          </a:solidFill>
                          <a:latin typeface="+mn-ea"/>
                          <a:ea typeface="+mn-ea"/>
                          <a:cs typeface="+mn-cs"/>
                        </a:rPr>
                        <a:t>비고</a:t>
                      </a:r>
                      <a:endParaRPr lang="en-US" altLang="ko-KR" sz="800" b="1" kern="0" spc="-50" dirty="0">
                        <a:solidFill>
                          <a:schemeClr val="bg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E284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430006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800" b="1" kern="0" spc="-50" dirty="0">
                          <a:solidFill>
                            <a:schemeClr val="tx2"/>
                          </a:solidFill>
                          <a:latin typeface="+mn-ea"/>
                          <a:ea typeface="+mn-ea"/>
                          <a:cs typeface="+mn-cs"/>
                        </a:rPr>
                        <a:t>1</a:t>
                      </a:r>
                      <a:endParaRPr lang="ko-KR" altLang="en-US" sz="800" b="1" kern="0" spc="-50" dirty="0">
                        <a:solidFill>
                          <a:schemeClr val="tx2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r" defTabSz="685800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altLang="ko-KR" sz="800" b="1" kern="0" spc="-50" dirty="0">
                        <a:solidFill>
                          <a:schemeClr val="tx2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altLang="ko-KR" sz="800" b="1" kern="0" spc="-50" dirty="0">
                        <a:solidFill>
                          <a:schemeClr val="tx2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altLang="ko-KR" sz="800" b="1" kern="0" spc="-50" dirty="0">
                        <a:solidFill>
                          <a:schemeClr val="tx2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altLang="ko-KR" sz="800" b="1" kern="0" spc="-50" dirty="0">
                        <a:solidFill>
                          <a:schemeClr val="tx2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altLang="ko-KR" sz="800" b="1" kern="0" spc="-50" dirty="0">
                        <a:solidFill>
                          <a:schemeClr val="tx2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253667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800" b="1" kern="0" spc="-50" dirty="0">
                          <a:solidFill>
                            <a:schemeClr val="tx2"/>
                          </a:solidFill>
                          <a:latin typeface="+mn-ea"/>
                          <a:ea typeface="+mn-ea"/>
                          <a:cs typeface="+mn-cs"/>
                        </a:rPr>
                        <a:t>2</a:t>
                      </a:r>
                      <a:endParaRPr lang="ko-KR" altLang="en-US" sz="800" b="1" kern="0" spc="-50" dirty="0">
                        <a:solidFill>
                          <a:schemeClr val="tx2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r" defTabSz="685800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altLang="ko-KR" sz="800" b="1" kern="0" spc="-50" dirty="0">
                        <a:solidFill>
                          <a:schemeClr val="tx2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altLang="ko-KR" sz="800" b="1" kern="0" spc="-50" dirty="0">
                        <a:solidFill>
                          <a:schemeClr val="tx2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altLang="ko-KR" sz="800" b="1" kern="0" spc="-50" dirty="0">
                        <a:solidFill>
                          <a:schemeClr val="tx2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altLang="ko-KR" sz="800" b="1" kern="0" spc="-50" dirty="0">
                        <a:solidFill>
                          <a:schemeClr val="tx2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altLang="ko-KR" sz="800" b="1" kern="0" spc="-50" dirty="0">
                        <a:solidFill>
                          <a:schemeClr val="tx2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36416663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800" b="1" kern="0" spc="-50" dirty="0">
                          <a:solidFill>
                            <a:schemeClr val="tx2"/>
                          </a:solidFill>
                          <a:latin typeface="+mn-ea"/>
                          <a:ea typeface="+mn-ea"/>
                          <a:cs typeface="+mn-cs"/>
                        </a:rPr>
                        <a:t>3</a:t>
                      </a:r>
                      <a:endParaRPr lang="ko-KR" altLang="en-US" sz="800" b="1" kern="0" spc="-50" dirty="0">
                        <a:solidFill>
                          <a:schemeClr val="tx2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r" defTabSz="685800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altLang="ko-KR" sz="800" b="1" kern="0" spc="-50" dirty="0">
                        <a:solidFill>
                          <a:schemeClr val="tx2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altLang="ko-KR" sz="800" b="1" kern="0" spc="-50" dirty="0">
                        <a:solidFill>
                          <a:schemeClr val="tx2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altLang="ko-KR" sz="800" b="1" kern="0" spc="-50" dirty="0">
                        <a:solidFill>
                          <a:schemeClr val="tx2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altLang="ko-KR" sz="800" b="1" kern="0" spc="-50" dirty="0">
                        <a:solidFill>
                          <a:schemeClr val="tx2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altLang="ko-KR" sz="800" b="1" kern="0" spc="-50" dirty="0">
                        <a:solidFill>
                          <a:schemeClr val="tx2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68352054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800" b="1" kern="0" spc="-50" dirty="0">
                          <a:solidFill>
                            <a:schemeClr val="tx2"/>
                          </a:solidFill>
                          <a:latin typeface="+mn-ea"/>
                          <a:ea typeface="+mn-ea"/>
                          <a:cs typeface="+mn-cs"/>
                        </a:rPr>
                        <a:t>4</a:t>
                      </a:r>
                      <a:endParaRPr lang="ko-KR" altLang="en-US" sz="800" b="1" kern="0" spc="-50" dirty="0">
                        <a:solidFill>
                          <a:schemeClr val="tx2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r" defTabSz="685800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altLang="ko-KR" sz="800" b="1" kern="0" spc="-50" dirty="0">
                        <a:solidFill>
                          <a:schemeClr val="tx2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altLang="ko-KR" sz="800" b="1" kern="0" spc="-50" dirty="0">
                        <a:solidFill>
                          <a:schemeClr val="tx2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altLang="ko-KR" sz="800" b="1" kern="0" spc="-50" dirty="0">
                        <a:solidFill>
                          <a:schemeClr val="tx2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altLang="ko-KR" sz="800" b="1" kern="0" spc="-50" dirty="0">
                        <a:solidFill>
                          <a:schemeClr val="tx2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altLang="ko-KR" sz="800" b="1" kern="0" spc="-50" dirty="0">
                        <a:solidFill>
                          <a:schemeClr val="tx2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85187994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800" b="1" kern="0" spc="-50" dirty="0">
                          <a:solidFill>
                            <a:schemeClr val="tx2"/>
                          </a:solidFill>
                          <a:latin typeface="+mn-ea"/>
                          <a:ea typeface="+mn-ea"/>
                          <a:cs typeface="+mn-cs"/>
                        </a:rPr>
                        <a:t>5</a:t>
                      </a:r>
                      <a:endParaRPr lang="ko-KR" altLang="en-US" sz="800" b="1" kern="0" spc="-50" dirty="0">
                        <a:solidFill>
                          <a:schemeClr val="tx2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r" defTabSz="685800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altLang="ko-KR" sz="800" b="1" kern="0" spc="-50" dirty="0">
                        <a:solidFill>
                          <a:schemeClr val="tx2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altLang="ko-KR" sz="800" b="1" kern="0" spc="-50" dirty="0">
                        <a:solidFill>
                          <a:schemeClr val="tx2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altLang="ko-KR" sz="800" b="1" kern="0" spc="-50" dirty="0">
                        <a:solidFill>
                          <a:schemeClr val="tx2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altLang="ko-KR" sz="800" b="1" kern="0" spc="-50" dirty="0">
                        <a:solidFill>
                          <a:schemeClr val="tx2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altLang="ko-KR" sz="800" b="1" kern="0" spc="-50" dirty="0">
                        <a:solidFill>
                          <a:schemeClr val="tx2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99082866"/>
                  </a:ext>
                </a:extLst>
              </a:tr>
            </a:tbl>
          </a:graphicData>
        </a:graphic>
      </p:graphicFrame>
      <p:graphicFrame>
        <p:nvGraphicFramePr>
          <p:cNvPr id="9" name="표 8">
            <a:extLst>
              <a:ext uri="{FF2B5EF4-FFF2-40B4-BE49-F238E27FC236}">
                <a16:creationId xmlns:a16="http://schemas.microsoft.com/office/drawing/2014/main" id="{F0B0B666-0F8A-BF18-9B3C-294B14656D5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59158987"/>
              </p:ext>
            </p:extLst>
          </p:nvPr>
        </p:nvGraphicFramePr>
        <p:xfrm>
          <a:off x="641217" y="1898690"/>
          <a:ext cx="5546711" cy="1164632"/>
        </p:xfrm>
        <a:graphic>
          <a:graphicData uri="http://schemas.openxmlformats.org/drawingml/2006/table">
            <a:tbl>
              <a:tblPr/>
              <a:tblGrid>
                <a:gridCol w="733945">
                  <a:extLst>
                    <a:ext uri="{9D8B030D-6E8A-4147-A177-3AD203B41FA5}">
                      <a16:colId xmlns:a16="http://schemas.microsoft.com/office/drawing/2014/main" val="2724803568"/>
                    </a:ext>
                  </a:extLst>
                </a:gridCol>
                <a:gridCol w="1604255">
                  <a:extLst>
                    <a:ext uri="{9D8B030D-6E8A-4147-A177-3AD203B41FA5}">
                      <a16:colId xmlns:a16="http://schemas.microsoft.com/office/drawing/2014/main" val="733810316"/>
                    </a:ext>
                  </a:extLst>
                </a:gridCol>
                <a:gridCol w="623150">
                  <a:extLst>
                    <a:ext uri="{9D8B030D-6E8A-4147-A177-3AD203B41FA5}">
                      <a16:colId xmlns:a16="http://schemas.microsoft.com/office/drawing/2014/main" val="1917730713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1427755251"/>
                    </a:ext>
                  </a:extLst>
                </a:gridCol>
                <a:gridCol w="219106">
                  <a:extLst>
                    <a:ext uri="{9D8B030D-6E8A-4147-A177-3AD203B41FA5}">
                      <a16:colId xmlns:a16="http://schemas.microsoft.com/office/drawing/2014/main" val="1000305715"/>
                    </a:ext>
                  </a:extLst>
                </a:gridCol>
                <a:gridCol w="1604255">
                  <a:extLst>
                    <a:ext uri="{9D8B030D-6E8A-4147-A177-3AD203B41FA5}">
                      <a16:colId xmlns:a16="http://schemas.microsoft.com/office/drawing/2014/main" val="1676522518"/>
                    </a:ext>
                  </a:extLst>
                </a:gridCol>
              </a:tblGrid>
              <a:tr h="291158">
                <a:tc rowSpan="2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800" b="1" kern="0" spc="0" dirty="0">
                          <a:solidFill>
                            <a:srgbClr val="FFFFFF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참가업체명</a:t>
                      </a:r>
                    </a:p>
                  </a:txBody>
                  <a:tcPr marL="36604" marR="36604" marT="11132" marB="11132" anchor="ctr">
                    <a:lnL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800" b="1" kern="0" spc="-50" dirty="0">
                          <a:solidFill>
                            <a:schemeClr val="tx2"/>
                          </a:solidFill>
                          <a:latin typeface="+mn-ea"/>
                          <a:ea typeface="+mn-ea"/>
                          <a:cs typeface="+mn-cs"/>
                        </a:rPr>
                        <a:t> (</a:t>
                      </a:r>
                      <a:r>
                        <a:rPr lang="ko-KR" altLang="en-US" sz="800" b="1" kern="0" spc="-50" dirty="0">
                          <a:solidFill>
                            <a:schemeClr val="tx2"/>
                          </a:solidFill>
                          <a:latin typeface="+mn-ea"/>
                          <a:ea typeface="+mn-ea"/>
                          <a:cs typeface="+mn-cs"/>
                        </a:rPr>
                        <a:t>국문</a:t>
                      </a:r>
                      <a:r>
                        <a:rPr lang="en-US" altLang="ko-KR" sz="800" b="1" kern="0" spc="-50" dirty="0">
                          <a:solidFill>
                            <a:schemeClr val="tx2"/>
                          </a:solidFill>
                          <a:latin typeface="+mn-ea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lvl="0" indent="0" algn="ctr" defTabSz="6858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800" b="1" kern="0" spc="0" dirty="0">
                          <a:solidFill>
                            <a:srgbClr val="FFFFFF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대표자명</a:t>
                      </a:r>
                      <a:endParaRPr lang="en-US" altLang="ko-KR" sz="800" b="1" kern="0" spc="0" dirty="0">
                        <a:solidFill>
                          <a:srgbClr val="FFFFFF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E2841"/>
                    </a:solidFill>
                  </a:tcPr>
                </a:tc>
                <a:tc rowSpan="2" gridSpan="2">
                  <a:txBody>
                    <a:bodyPr/>
                    <a:lstStyle/>
                    <a:p>
                      <a:pPr marL="0" marR="0" lvl="0" indent="0" algn="l" defTabSz="6858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800" b="1" kern="0" spc="-50" dirty="0">
                        <a:solidFill>
                          <a:schemeClr val="tx2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3430006"/>
                  </a:ext>
                </a:extLst>
              </a:tr>
              <a:tr h="291158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40264" marR="40264" marT="11132" marB="11132" anchor="ctr">
                    <a:lnL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800" b="1" kern="0" spc="-50" dirty="0">
                          <a:solidFill>
                            <a:schemeClr val="tx2"/>
                          </a:solidFill>
                          <a:latin typeface="+mn-ea"/>
                          <a:ea typeface="+mn-ea"/>
                          <a:cs typeface="+mn-cs"/>
                        </a:rPr>
                        <a:t> (</a:t>
                      </a:r>
                      <a:r>
                        <a:rPr lang="ko-KR" altLang="en-US" sz="800" b="1" kern="0" spc="-50" dirty="0">
                          <a:solidFill>
                            <a:schemeClr val="tx2"/>
                          </a:solidFill>
                          <a:latin typeface="+mn-ea"/>
                          <a:ea typeface="+mn-ea"/>
                          <a:cs typeface="+mn-cs"/>
                        </a:rPr>
                        <a:t>영문</a:t>
                      </a:r>
                      <a:r>
                        <a:rPr lang="en-US" altLang="ko-KR" sz="800" b="1" kern="0" spc="-50" dirty="0">
                          <a:solidFill>
                            <a:schemeClr val="tx2"/>
                          </a:solidFill>
                          <a:latin typeface="+mn-ea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dirty="0"/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 v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03418366"/>
                  </a:ext>
                </a:extLst>
              </a:tr>
              <a:tr h="291158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800" b="1" kern="0" spc="0" dirty="0">
                          <a:solidFill>
                            <a:srgbClr val="FFFFFF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담당자명</a:t>
                      </a:r>
                    </a:p>
                  </a:txBody>
                  <a:tcPr marL="36604" marR="36604" marT="11132" marB="11132" anchor="ctr">
                    <a:lnL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800" b="1" kern="0" spc="0" dirty="0">
                        <a:solidFill>
                          <a:srgbClr val="FFFFFF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800" b="1" kern="0" spc="0" dirty="0">
                          <a:solidFill>
                            <a:srgbClr val="FFFFFF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부서 </a:t>
                      </a:r>
                      <a:r>
                        <a:rPr lang="en-US" altLang="ko-KR" sz="800" b="1" kern="0" spc="0" dirty="0">
                          <a:solidFill>
                            <a:srgbClr val="FFFFFF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/ </a:t>
                      </a:r>
                      <a:r>
                        <a:rPr lang="ko-KR" altLang="en-US" sz="800" b="1" kern="0" spc="0" dirty="0">
                          <a:solidFill>
                            <a:srgbClr val="FFFFFF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직위</a:t>
                      </a:r>
                      <a:endParaRPr lang="en-US" sz="800" b="1" kern="0" spc="0" dirty="0">
                        <a:solidFill>
                          <a:srgbClr val="FFFFFF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E284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kern="0" spc="-50" dirty="0">
                          <a:solidFill>
                            <a:schemeClr val="tx2"/>
                          </a:solidFill>
                          <a:latin typeface="+mn-ea"/>
                          <a:ea typeface="+mn-ea"/>
                          <a:cs typeface="+mn-cs"/>
                        </a:rPr>
                        <a:t>/</a:t>
                      </a: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74989620"/>
                  </a:ext>
                </a:extLst>
              </a:tr>
              <a:tr h="291158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800" b="1" kern="0" spc="0" dirty="0">
                          <a:solidFill>
                            <a:srgbClr val="FFFFFF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연 </a:t>
                      </a:r>
                      <a:r>
                        <a:rPr lang="ko-KR" altLang="en-US" sz="800" b="1" kern="0" spc="0" dirty="0" err="1">
                          <a:solidFill>
                            <a:srgbClr val="FFFFFF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락</a:t>
                      </a:r>
                      <a:r>
                        <a:rPr lang="ko-KR" altLang="en-US" sz="800" b="1" kern="0" spc="0" dirty="0">
                          <a:solidFill>
                            <a:srgbClr val="FFFFFF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 처</a:t>
                      </a:r>
                    </a:p>
                  </a:txBody>
                  <a:tcPr marL="36604" marR="36604" marT="11132" marB="11132" anchor="ctr">
                    <a:lnL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800" b="1" kern="0" spc="-50" dirty="0">
                          <a:solidFill>
                            <a:schemeClr val="tx2"/>
                          </a:solidFill>
                          <a:latin typeface="+mn-ea"/>
                          <a:ea typeface="+mn-ea"/>
                          <a:cs typeface="+mn-cs"/>
                        </a:rPr>
                        <a:t> (</a:t>
                      </a:r>
                      <a:r>
                        <a:rPr lang="ko-KR" altLang="en-US" sz="800" b="1" kern="0" spc="-50" dirty="0">
                          <a:solidFill>
                            <a:schemeClr val="tx2"/>
                          </a:solidFill>
                          <a:latin typeface="+mn-ea"/>
                          <a:ea typeface="+mn-ea"/>
                          <a:cs typeface="+mn-cs"/>
                        </a:rPr>
                        <a:t>전화</a:t>
                      </a:r>
                      <a:r>
                        <a:rPr lang="en-US" altLang="ko-KR" sz="800" b="1" kern="0" spc="-50" dirty="0">
                          <a:solidFill>
                            <a:schemeClr val="tx2"/>
                          </a:solidFill>
                          <a:latin typeface="+mn-ea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800" b="1" kern="0" spc="-50" dirty="0">
                          <a:solidFill>
                            <a:schemeClr val="tx2"/>
                          </a:solidFill>
                          <a:latin typeface="+mn-ea"/>
                          <a:ea typeface="+mn-ea"/>
                          <a:cs typeface="+mn-cs"/>
                        </a:rPr>
                        <a:t> (</a:t>
                      </a:r>
                      <a:r>
                        <a:rPr lang="ko-KR" altLang="en-US" sz="800" b="1" kern="0" spc="-50" dirty="0">
                          <a:solidFill>
                            <a:schemeClr val="tx2"/>
                          </a:solidFill>
                          <a:latin typeface="+mn-ea"/>
                          <a:ea typeface="+mn-ea"/>
                          <a:cs typeface="+mn-cs"/>
                        </a:rPr>
                        <a:t>휴대폰</a:t>
                      </a:r>
                      <a:r>
                        <a:rPr lang="en-US" altLang="ko-KR" sz="800" b="1" kern="0" spc="-50" dirty="0">
                          <a:solidFill>
                            <a:schemeClr val="tx2"/>
                          </a:solidFill>
                          <a:latin typeface="+mn-ea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800" b="0" kern="0" spc="0" dirty="0">
                        <a:solidFill>
                          <a:srgbClr val="000000"/>
                        </a:solidFill>
                        <a:effectLst/>
                        <a:latin typeface="a와이드2" panose="02020600000000000000" pitchFamily="18" charset="-127"/>
                        <a:ea typeface="a와이드2" panose="02020600000000000000" pitchFamily="18" charset="-127"/>
                      </a:endParaRP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800" kern="0" spc="-50" dirty="0">
                        <a:solidFill>
                          <a:schemeClr val="tx2"/>
                        </a:solidFill>
                        <a:latin typeface="a와이드2" panose="02020600000000000000" pitchFamily="18" charset="-127"/>
                        <a:ea typeface="a와이드2" panose="02020600000000000000" pitchFamily="18" charset="-127"/>
                        <a:cs typeface="+mn-cs"/>
                      </a:endParaRP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800" b="1" kern="0" spc="-50" dirty="0">
                          <a:solidFill>
                            <a:schemeClr val="tx2"/>
                          </a:solidFill>
                          <a:latin typeface="+mn-ea"/>
                          <a:ea typeface="+mn-ea"/>
                          <a:cs typeface="+mn-cs"/>
                        </a:rPr>
                        <a:t> (</a:t>
                      </a:r>
                      <a:r>
                        <a:rPr lang="ko-KR" altLang="en-US" sz="800" b="1" kern="0" spc="-50" dirty="0">
                          <a:solidFill>
                            <a:schemeClr val="tx2"/>
                          </a:solidFill>
                          <a:latin typeface="+mn-ea"/>
                          <a:ea typeface="+mn-ea"/>
                          <a:cs typeface="+mn-cs"/>
                        </a:rPr>
                        <a:t>이메일</a:t>
                      </a:r>
                      <a:r>
                        <a:rPr lang="en-US" altLang="ko-KR" sz="800" b="1" kern="0" spc="-50" dirty="0">
                          <a:solidFill>
                            <a:schemeClr val="tx2"/>
                          </a:solidFill>
                          <a:latin typeface="+mn-ea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76493258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66281018-899F-CBDE-CC22-62C20DBC41A0}"/>
              </a:ext>
            </a:extLst>
          </p:cNvPr>
          <p:cNvSpPr txBox="1"/>
          <p:nvPr/>
        </p:nvSpPr>
        <p:spPr>
          <a:xfrm>
            <a:off x="594679" y="5237038"/>
            <a:ext cx="5517857" cy="6901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2720" marR="0" lvl="0" indent="-172720" algn="just" defTabSz="457200" rtl="0" eaLnBrk="1" fontAlgn="base" latinLnBrk="1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50" b="1" i="0" u="none" strike="noStrike" kern="0" cap="none" spc="-50" normalizeH="0" baseline="0" noProof="0" dirty="0">
                <a:ln>
                  <a:noFill/>
                </a:ln>
                <a:solidFill>
                  <a:srgbClr val="0E284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※ </a:t>
            </a:r>
            <a:r>
              <a:rPr kumimoji="0" lang="ko-KR" altLang="en-US" sz="1050" b="1" i="0" u="none" strike="noStrike" kern="0" cap="none" spc="-50" normalizeH="0" baseline="0" noProof="0" dirty="0">
                <a:ln>
                  <a:noFill/>
                </a:ln>
                <a:solidFill>
                  <a:srgbClr val="0E284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반출 목적</a:t>
            </a:r>
            <a:r>
              <a:rPr kumimoji="0" lang="en-US" altLang="ko-KR" sz="1050" b="1" i="0" u="none" strike="noStrike" kern="0" cap="none" spc="-50" normalizeH="0" baseline="0" noProof="0" dirty="0">
                <a:ln>
                  <a:noFill/>
                </a:ln>
                <a:solidFill>
                  <a:srgbClr val="0E284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: </a:t>
            </a:r>
          </a:p>
          <a:p>
            <a:pPr marL="172720" marR="0" lvl="0" indent="-172720" algn="just" defTabSz="457200" rtl="0" eaLnBrk="1" fontAlgn="base" latinLnBrk="1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50" b="1" i="0" u="none" strike="noStrike" kern="0" cap="none" spc="-50" normalizeH="0" baseline="0" noProof="0" dirty="0">
                <a:ln>
                  <a:noFill/>
                </a:ln>
                <a:solidFill>
                  <a:srgbClr val="0E284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※ </a:t>
            </a:r>
            <a:r>
              <a:rPr kumimoji="0" lang="ko-KR" altLang="en-US" sz="1050" b="1" i="0" u="none" strike="noStrike" kern="0" cap="none" spc="-50" normalizeH="0" baseline="0" noProof="0" dirty="0">
                <a:ln>
                  <a:noFill/>
                </a:ln>
                <a:solidFill>
                  <a:srgbClr val="0E284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반출 일시</a:t>
            </a:r>
            <a:r>
              <a:rPr kumimoji="0" lang="en-US" altLang="ko-KR" sz="1050" b="1" i="0" u="none" strike="noStrike" kern="0" cap="none" spc="-50" normalizeH="0" baseline="0" noProof="0" dirty="0">
                <a:ln>
                  <a:noFill/>
                </a:ln>
                <a:solidFill>
                  <a:srgbClr val="0E284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:</a:t>
            </a:r>
            <a:endParaRPr kumimoji="0" lang="ko-KR" altLang="en-US" sz="1050" b="1" i="0" u="none" strike="noStrike" kern="0" cap="none" spc="-50" normalizeH="0" baseline="0" noProof="0" dirty="0">
              <a:ln>
                <a:noFill/>
              </a:ln>
              <a:solidFill>
                <a:srgbClr val="0E2841"/>
              </a:solidFill>
              <a:effectLst/>
              <a:uLnTx/>
              <a:uFillTx/>
              <a:latin typeface="+mj-ea"/>
              <a:ea typeface="+mj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E4E06A2-C8C5-A550-40B1-88442E6E4036}"/>
              </a:ext>
            </a:extLst>
          </p:cNvPr>
          <p:cNvSpPr txBox="1"/>
          <p:nvPr/>
        </p:nvSpPr>
        <p:spPr>
          <a:xfrm>
            <a:off x="3922539" y="7903757"/>
            <a:ext cx="902214" cy="3064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2720" marR="0" lvl="0" indent="-172720" algn="ctr" defTabSz="457200" rtl="0" eaLnBrk="1" fontAlgn="base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50" b="1" i="0" u="none" strike="noStrike" kern="0" cap="none" spc="-50" normalizeH="0" baseline="0" noProof="0" dirty="0">
                <a:ln>
                  <a:noFill/>
                </a:ln>
                <a:solidFill>
                  <a:srgbClr val="0E284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2024</a:t>
            </a:r>
            <a:r>
              <a:rPr kumimoji="0" lang="ko-KR" altLang="en-US" sz="1050" b="1" i="0" u="none" strike="noStrike" kern="0" cap="none" spc="-50" normalizeH="0" baseline="0" noProof="0" dirty="0">
                <a:ln>
                  <a:noFill/>
                </a:ln>
                <a:solidFill>
                  <a:srgbClr val="0E284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년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AD94AE3-FCAA-4B5A-4EF9-5BA1547D2A46}"/>
              </a:ext>
            </a:extLst>
          </p:cNvPr>
          <p:cNvSpPr txBox="1"/>
          <p:nvPr/>
        </p:nvSpPr>
        <p:spPr>
          <a:xfrm>
            <a:off x="4682952" y="7903757"/>
            <a:ext cx="902214" cy="3064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2720" marR="0" lvl="0" indent="-172720" algn="ctr" defTabSz="457200" rtl="0" eaLnBrk="1" fontAlgn="base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050" b="1" i="0" u="none" strike="noStrike" kern="0" cap="none" spc="-50" normalizeH="0" baseline="0" noProof="0" dirty="0">
                <a:ln>
                  <a:noFill/>
                </a:ln>
                <a:solidFill>
                  <a:srgbClr val="0E284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월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E0257F2-A521-2246-699B-D710C6F44951}"/>
              </a:ext>
            </a:extLst>
          </p:cNvPr>
          <p:cNvSpPr txBox="1"/>
          <p:nvPr/>
        </p:nvSpPr>
        <p:spPr>
          <a:xfrm>
            <a:off x="5263724" y="7903757"/>
            <a:ext cx="902214" cy="3064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2720" marR="0" lvl="0" indent="-172720" algn="ctr" defTabSz="457200" rtl="0" eaLnBrk="1" fontAlgn="base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050" b="1" i="0" u="none" strike="noStrike" kern="0" cap="none" spc="-50" normalizeH="0" baseline="0" noProof="0" dirty="0">
                <a:ln>
                  <a:noFill/>
                </a:ln>
                <a:solidFill>
                  <a:srgbClr val="0E284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일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16F7178-0C6B-EC9D-7855-394D8AEEBBA4}"/>
              </a:ext>
            </a:extLst>
          </p:cNvPr>
          <p:cNvSpPr txBox="1"/>
          <p:nvPr/>
        </p:nvSpPr>
        <p:spPr>
          <a:xfrm>
            <a:off x="3823136" y="8374425"/>
            <a:ext cx="902214" cy="3064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2720" marR="0" lvl="0" indent="-172720" algn="r" defTabSz="457200" rtl="0" eaLnBrk="1" fontAlgn="base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050" b="1" i="0" u="none" strike="noStrike" kern="0" cap="none" spc="-50" normalizeH="0" baseline="0" noProof="0" dirty="0">
                <a:ln>
                  <a:noFill/>
                </a:ln>
                <a:solidFill>
                  <a:srgbClr val="0E284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회사명 </a:t>
            </a:r>
            <a:r>
              <a:rPr kumimoji="0" lang="en-US" altLang="ko-KR" sz="1050" b="1" i="0" u="none" strike="noStrike" kern="0" cap="none" spc="-50" normalizeH="0" baseline="0" noProof="0" dirty="0">
                <a:ln>
                  <a:noFill/>
                </a:ln>
                <a:solidFill>
                  <a:srgbClr val="0E284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:</a:t>
            </a:r>
            <a:endParaRPr kumimoji="0" lang="ko-KR" altLang="en-US" sz="1050" b="1" i="0" u="none" strike="noStrike" kern="0" cap="none" spc="-50" normalizeH="0" baseline="0" noProof="0" dirty="0">
              <a:ln>
                <a:noFill/>
              </a:ln>
              <a:solidFill>
                <a:srgbClr val="0E2841"/>
              </a:solidFill>
              <a:effectLst/>
              <a:uLnTx/>
              <a:uFillTx/>
              <a:latin typeface="+mj-ea"/>
              <a:ea typeface="+mj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3A3B40F-3F64-2B4C-367C-B1CE6950858D}"/>
              </a:ext>
            </a:extLst>
          </p:cNvPr>
          <p:cNvSpPr txBox="1"/>
          <p:nvPr/>
        </p:nvSpPr>
        <p:spPr>
          <a:xfrm>
            <a:off x="3823136" y="8590579"/>
            <a:ext cx="902214" cy="3064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2720" marR="0" lvl="0" indent="-172720" algn="r" defTabSz="457200" rtl="0" eaLnBrk="1" fontAlgn="base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050" b="1" i="0" u="none" strike="noStrike" kern="0" cap="none" spc="-50" normalizeH="0" baseline="0" noProof="0" dirty="0" err="1">
                <a:ln>
                  <a:noFill/>
                </a:ln>
                <a:solidFill>
                  <a:srgbClr val="0E284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대표명</a:t>
            </a:r>
            <a:r>
              <a:rPr kumimoji="0" lang="ko-KR" altLang="en-US" sz="1050" b="1" i="0" u="none" strike="noStrike" kern="0" cap="none" spc="-50" normalizeH="0" baseline="0" noProof="0" dirty="0">
                <a:ln>
                  <a:noFill/>
                </a:ln>
                <a:solidFill>
                  <a:srgbClr val="0E284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 </a:t>
            </a:r>
            <a:r>
              <a:rPr kumimoji="0" lang="en-US" altLang="ko-KR" sz="1050" b="1" i="0" u="none" strike="noStrike" kern="0" cap="none" spc="-50" normalizeH="0" baseline="0" noProof="0" dirty="0">
                <a:ln>
                  <a:noFill/>
                </a:ln>
                <a:solidFill>
                  <a:srgbClr val="0E284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:</a:t>
            </a:r>
            <a:endParaRPr kumimoji="0" lang="ko-KR" altLang="en-US" sz="1050" b="1" i="0" u="none" strike="noStrike" kern="0" cap="none" spc="-50" normalizeH="0" baseline="0" noProof="0" dirty="0">
              <a:ln>
                <a:noFill/>
              </a:ln>
              <a:solidFill>
                <a:srgbClr val="0E2841"/>
              </a:solidFill>
              <a:effectLst/>
              <a:uLnTx/>
              <a:uFillTx/>
              <a:latin typeface="+mj-ea"/>
              <a:ea typeface="+mj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EBB665B-17A8-3AE7-1DC0-9BF10BCDE2F5}"/>
              </a:ext>
            </a:extLst>
          </p:cNvPr>
          <p:cNvSpPr txBox="1"/>
          <p:nvPr/>
        </p:nvSpPr>
        <p:spPr>
          <a:xfrm>
            <a:off x="5517635" y="8590579"/>
            <a:ext cx="902214" cy="3064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2720" marR="0" lvl="0" indent="-172720" algn="ctr" defTabSz="457200" rtl="0" eaLnBrk="1" fontAlgn="base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50" b="1" i="0" u="none" strike="noStrike" kern="0" cap="none" spc="-50" normalizeH="0" baseline="0" noProof="0" dirty="0">
                <a:ln>
                  <a:noFill/>
                </a:ln>
                <a:solidFill>
                  <a:srgbClr val="0E284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(</a:t>
            </a:r>
            <a:r>
              <a:rPr kumimoji="0" lang="ko-KR" altLang="en-US" sz="1050" b="1" i="0" u="none" strike="noStrike" kern="0" cap="none" spc="-50" normalizeH="0" baseline="0" noProof="0" dirty="0">
                <a:ln>
                  <a:noFill/>
                </a:ln>
                <a:solidFill>
                  <a:srgbClr val="0E284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인</a:t>
            </a:r>
            <a:r>
              <a:rPr kumimoji="0" lang="en-US" altLang="ko-KR" sz="1050" b="1" i="0" u="none" strike="noStrike" kern="0" cap="none" spc="-50" normalizeH="0" baseline="0" noProof="0" dirty="0">
                <a:ln>
                  <a:noFill/>
                </a:ln>
                <a:solidFill>
                  <a:srgbClr val="0E284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)</a:t>
            </a:r>
            <a:endParaRPr kumimoji="0" lang="ko-KR" altLang="en-US" sz="1050" b="1" i="0" u="none" strike="noStrike" kern="0" cap="none" spc="-50" normalizeH="0" baseline="0" noProof="0" dirty="0">
              <a:ln>
                <a:noFill/>
              </a:ln>
              <a:solidFill>
                <a:srgbClr val="0E2841"/>
              </a:solidFill>
              <a:effectLst/>
              <a:uLnTx/>
              <a:uFillTx/>
              <a:latin typeface="+mj-ea"/>
              <a:ea typeface="+mj-ea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E1D9CA4-321A-8DEF-D12C-AC18A82CA265}"/>
              </a:ext>
            </a:extLst>
          </p:cNvPr>
          <p:cNvSpPr txBox="1"/>
          <p:nvPr/>
        </p:nvSpPr>
        <p:spPr>
          <a:xfrm>
            <a:off x="2907828" y="8984233"/>
            <a:ext cx="3228827" cy="25545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172720" marR="0" lvl="0" indent="-172720" algn="r" defTabSz="457200" rtl="0" eaLnBrk="1" fontAlgn="base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800" b="1" i="0" u="none" strike="noStrike" kern="0" cap="none" spc="-50" normalizeH="0" baseline="0" noProof="0" dirty="0">
                <a:ln>
                  <a:noFill/>
                </a:ln>
                <a:solidFill>
                  <a:srgbClr val="0E284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「</a:t>
            </a:r>
            <a:r>
              <a:rPr kumimoji="0" lang="en-US" altLang="ko-KR" sz="800" b="1" i="0" u="none" strike="noStrike" kern="0" cap="none" spc="-50" normalizeH="0" baseline="0" noProof="0" dirty="0">
                <a:ln>
                  <a:noFill/>
                </a:ln>
                <a:solidFill>
                  <a:srgbClr val="0E284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2024 </a:t>
            </a:r>
            <a:r>
              <a:rPr kumimoji="0" lang="ko-KR" altLang="en-US" sz="800" b="1" i="0" u="none" strike="noStrike" kern="0" cap="none" spc="-50" normalizeH="0" baseline="0" noProof="0" dirty="0">
                <a:ln>
                  <a:noFill/>
                </a:ln>
                <a:solidFill>
                  <a:srgbClr val="0E284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대한민국 </a:t>
            </a:r>
            <a:r>
              <a:rPr kumimoji="0" lang="ko-KR" altLang="en-US" sz="800" b="1" i="0" u="none" strike="noStrike" kern="0" cap="none" spc="-50" normalizeH="0" baseline="0" noProof="0" dirty="0" err="1">
                <a:ln>
                  <a:noFill/>
                </a:ln>
                <a:solidFill>
                  <a:srgbClr val="0E284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드론박람회</a:t>
            </a:r>
            <a:r>
              <a:rPr kumimoji="0" lang="ko-KR" altLang="en-US" sz="800" b="1" i="0" u="none" strike="noStrike" kern="0" cap="none" spc="-50" normalizeH="0" baseline="0" noProof="0" dirty="0">
                <a:ln>
                  <a:noFill/>
                </a:ln>
                <a:solidFill>
                  <a:srgbClr val="0E284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」 사무국 귀중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0D13FDC-6251-071B-6164-A3409F5DA2D5}"/>
              </a:ext>
            </a:extLst>
          </p:cNvPr>
          <p:cNvSpPr txBox="1"/>
          <p:nvPr/>
        </p:nvSpPr>
        <p:spPr>
          <a:xfrm>
            <a:off x="722873" y="6186190"/>
            <a:ext cx="5517857" cy="548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2720" marR="0" lvl="0" indent="-172720" algn="ctr" defTabSz="457200" rtl="0" eaLnBrk="1" fontAlgn="base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050" b="1" i="0" u="none" strike="noStrike" kern="0" cap="none" spc="-50" normalizeH="0" baseline="0" noProof="0" dirty="0">
                <a:ln>
                  <a:noFill/>
                </a:ln>
                <a:solidFill>
                  <a:srgbClr val="0E284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본 사는 박람회 사무국의 운영 규정을 준수하며</a:t>
            </a:r>
            <a:r>
              <a:rPr kumimoji="0" lang="en-US" altLang="ko-KR" sz="1050" b="1" i="0" u="none" strike="noStrike" kern="0" cap="none" spc="-50" normalizeH="0" baseline="0" noProof="0" dirty="0">
                <a:ln>
                  <a:noFill/>
                </a:ln>
                <a:solidFill>
                  <a:srgbClr val="0E284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, </a:t>
            </a:r>
            <a:r>
              <a:rPr kumimoji="0" lang="ko-KR" altLang="en-US" sz="1050" b="1" i="0" u="none" strike="noStrike" kern="0" cap="none" spc="-50" normalizeH="0" baseline="0" noProof="0" dirty="0">
                <a:ln>
                  <a:noFill/>
                </a:ln>
                <a:solidFill>
                  <a:srgbClr val="0E284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상기 제품을 전시기간 중 반입</a:t>
            </a:r>
            <a:r>
              <a:rPr kumimoji="0" lang="en-US" altLang="ko-KR" sz="1050" b="1" i="0" u="none" strike="noStrike" kern="0" cap="none" spc="-50" normalizeH="0" baseline="0" noProof="0" dirty="0">
                <a:ln>
                  <a:noFill/>
                </a:ln>
                <a:solidFill>
                  <a:srgbClr val="0E284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(</a:t>
            </a:r>
            <a:r>
              <a:rPr kumimoji="0" lang="ko-KR" altLang="en-US" sz="1050" b="1" i="0" u="none" strike="noStrike" kern="0" cap="none" spc="-50" normalizeH="0" baseline="0" noProof="0" dirty="0">
                <a:ln>
                  <a:noFill/>
                </a:ln>
                <a:solidFill>
                  <a:srgbClr val="0E284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반출</a:t>
            </a:r>
            <a:r>
              <a:rPr kumimoji="0" lang="en-US" altLang="ko-KR" sz="1050" b="1" i="0" u="none" strike="noStrike" kern="0" cap="none" spc="-50" normalizeH="0" baseline="0" noProof="0" dirty="0">
                <a:ln>
                  <a:noFill/>
                </a:ln>
                <a:solidFill>
                  <a:srgbClr val="0E284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)</a:t>
            </a:r>
            <a:r>
              <a:rPr kumimoji="0" lang="ko-KR" altLang="en-US" sz="1050" b="1" i="0" u="none" strike="noStrike" kern="0" cap="none" spc="-50" normalizeH="0" baseline="0" noProof="0" dirty="0">
                <a:ln>
                  <a:noFill/>
                </a:ln>
                <a:solidFill>
                  <a:srgbClr val="0E284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하고자 </a:t>
            </a:r>
            <a:endParaRPr kumimoji="0" lang="en-US" altLang="ko-KR" sz="1050" b="1" i="0" u="none" strike="noStrike" kern="0" cap="none" spc="-50" normalizeH="0" baseline="0" noProof="0" dirty="0">
              <a:ln>
                <a:noFill/>
              </a:ln>
              <a:solidFill>
                <a:srgbClr val="0E2841"/>
              </a:solidFill>
              <a:effectLst/>
              <a:uLnTx/>
              <a:uFillTx/>
              <a:latin typeface="+mj-ea"/>
              <a:ea typeface="+mj-ea"/>
              <a:cs typeface="+mn-cs"/>
            </a:endParaRPr>
          </a:p>
          <a:p>
            <a:pPr marL="172720" marR="0" lvl="0" indent="-172720" algn="ctr" defTabSz="457200" rtl="0" eaLnBrk="1" fontAlgn="base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050" b="1" i="0" u="none" strike="noStrike" kern="0" cap="none" spc="-50" normalizeH="0" baseline="0" noProof="0" dirty="0">
                <a:ln>
                  <a:noFill/>
                </a:ln>
                <a:solidFill>
                  <a:srgbClr val="0E284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신청 </a:t>
            </a:r>
            <a:r>
              <a:rPr kumimoji="0" lang="ko-KR" altLang="en-US" sz="1050" b="1" i="0" u="none" strike="noStrike" kern="0" cap="none" spc="-50" normalizeH="0" baseline="0" noProof="0" dirty="0" err="1">
                <a:ln>
                  <a:noFill/>
                </a:ln>
                <a:solidFill>
                  <a:srgbClr val="0E284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하오니</a:t>
            </a:r>
            <a:r>
              <a:rPr kumimoji="0" lang="ko-KR" altLang="en-US" sz="1050" b="1" i="0" u="none" strike="noStrike" kern="0" cap="none" spc="-50" normalizeH="0" baseline="0" noProof="0" dirty="0">
                <a:ln>
                  <a:noFill/>
                </a:ln>
                <a:solidFill>
                  <a:srgbClr val="0E284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 승인하여 주시기 바랍니다</a:t>
            </a:r>
            <a:r>
              <a:rPr kumimoji="0" lang="en-US" altLang="ko-KR" sz="1050" b="1" i="0" u="none" strike="noStrike" kern="0" cap="none" spc="-50" normalizeH="0" baseline="0" noProof="0" dirty="0">
                <a:ln>
                  <a:noFill/>
                </a:ln>
                <a:solidFill>
                  <a:srgbClr val="0E284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.</a:t>
            </a:r>
            <a:endParaRPr kumimoji="0" lang="ko-KR" altLang="en-US" sz="1050" b="1" i="0" u="none" strike="noStrike" kern="0" cap="none" spc="-50" normalizeH="0" baseline="0" noProof="0" dirty="0">
              <a:ln>
                <a:noFill/>
              </a:ln>
              <a:solidFill>
                <a:srgbClr val="0E2841"/>
              </a:solidFill>
              <a:effectLst/>
              <a:uLnTx/>
              <a:uFillTx/>
              <a:latin typeface="+mj-ea"/>
              <a:ea typeface="+mj-ea"/>
              <a:cs typeface="+mn-cs"/>
            </a:endParaRPr>
          </a:p>
        </p:txBody>
      </p:sp>
      <p:graphicFrame>
        <p:nvGraphicFramePr>
          <p:cNvPr id="23" name="표 22">
            <a:extLst>
              <a:ext uri="{FF2B5EF4-FFF2-40B4-BE49-F238E27FC236}">
                <a16:creationId xmlns:a16="http://schemas.microsoft.com/office/drawing/2014/main" id="{6D28EFBE-5608-4403-A11A-F894655D351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22082412"/>
              </p:ext>
            </p:extLst>
          </p:nvPr>
        </p:nvGraphicFramePr>
        <p:xfrm>
          <a:off x="722873" y="7000273"/>
          <a:ext cx="2299955" cy="1007038"/>
        </p:xfrm>
        <a:graphic>
          <a:graphicData uri="http://schemas.openxmlformats.org/drawingml/2006/table">
            <a:tbl>
              <a:tblPr/>
              <a:tblGrid>
                <a:gridCol w="902727">
                  <a:extLst>
                    <a:ext uri="{9D8B030D-6E8A-4147-A177-3AD203B41FA5}">
                      <a16:colId xmlns:a16="http://schemas.microsoft.com/office/drawing/2014/main" val="1662006062"/>
                    </a:ext>
                  </a:extLst>
                </a:gridCol>
                <a:gridCol w="1397228">
                  <a:extLst>
                    <a:ext uri="{9D8B030D-6E8A-4147-A177-3AD203B41FA5}">
                      <a16:colId xmlns:a16="http://schemas.microsoft.com/office/drawing/2014/main" val="1006737549"/>
                    </a:ext>
                  </a:extLst>
                </a:gridCol>
              </a:tblGrid>
              <a:tr h="1007038">
                <a:tc>
                  <a:txBody>
                    <a:bodyPr/>
                    <a:lstStyle/>
                    <a:p>
                      <a:pPr marL="0" marR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b="1" kern="0" spc="-50" dirty="0">
                          <a:solidFill>
                            <a:schemeClr val="bg1"/>
                          </a:solidFill>
                          <a:latin typeface="+mn-ea"/>
                          <a:ea typeface="+mn-ea"/>
                          <a:cs typeface="+mn-cs"/>
                        </a:rPr>
                        <a:t>사무국</a:t>
                      </a:r>
                      <a:endParaRPr lang="en-US" altLang="ko-KR" sz="1000" b="1" kern="0" spc="-50" dirty="0">
                        <a:solidFill>
                          <a:schemeClr val="bg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  <a:p>
                      <a:pPr marL="0" marR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altLang="ko-KR" sz="1000" b="1" kern="0" spc="-50" dirty="0">
                        <a:solidFill>
                          <a:schemeClr val="bg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  <a:p>
                      <a:pPr marL="0" marR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b="1" kern="0" spc="-50" dirty="0">
                          <a:solidFill>
                            <a:schemeClr val="bg1"/>
                          </a:solidFill>
                          <a:latin typeface="+mn-ea"/>
                          <a:ea typeface="+mn-ea"/>
                          <a:cs typeface="+mn-cs"/>
                        </a:rPr>
                        <a:t>확인란</a:t>
                      </a:r>
                      <a:endParaRPr lang="en-US" altLang="ko-KR" sz="1000" b="1" kern="0" spc="-50" dirty="0">
                        <a:solidFill>
                          <a:schemeClr val="bg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E284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altLang="ko-KR" sz="1000" kern="0" spc="-50" dirty="0">
                        <a:solidFill>
                          <a:schemeClr val="bg1"/>
                        </a:solidFill>
                        <a:latin typeface="a와이드2" panose="02020600000000000000" pitchFamily="18" charset="-127"/>
                        <a:ea typeface="a와이드2" panose="02020600000000000000" pitchFamily="18" charset="-127"/>
                        <a:cs typeface="+mn-cs"/>
                      </a:endParaRP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3430006"/>
                  </a:ext>
                </a:extLst>
              </a:tr>
            </a:tbl>
          </a:graphicData>
        </a:graphic>
      </p:graphicFrame>
      <p:sp>
        <p:nvSpPr>
          <p:cNvPr id="4" name="직사각형 3">
            <a:extLst>
              <a:ext uri="{FF2B5EF4-FFF2-40B4-BE49-F238E27FC236}">
                <a16:creationId xmlns:a16="http://schemas.microsoft.com/office/drawing/2014/main" id="{4ACC2D36-04A8-AE8F-3573-AC75286B2D82}"/>
              </a:ext>
            </a:extLst>
          </p:cNvPr>
          <p:cNvSpPr/>
          <p:nvPr/>
        </p:nvSpPr>
        <p:spPr>
          <a:xfrm>
            <a:off x="2466974" y="9417050"/>
            <a:ext cx="3952875" cy="232061"/>
          </a:xfrm>
          <a:prstGeom prst="rect">
            <a:avLst/>
          </a:prstGeom>
          <a:noFill/>
          <a:ln w="3175">
            <a:solidFill>
              <a:schemeClr val="tx2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600" b="1" kern="0" dirty="0">
                <a:solidFill>
                  <a:schemeClr val="tx2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2024 </a:t>
            </a:r>
            <a:r>
              <a:rPr lang="ko-KR" altLang="en-US" sz="600" b="1" kern="0" dirty="0">
                <a:solidFill>
                  <a:schemeClr val="tx2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대한민국 </a:t>
            </a:r>
            <a:r>
              <a:rPr lang="ko-KR" altLang="en-US" sz="600" b="1" kern="0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드론박람회</a:t>
            </a:r>
            <a:r>
              <a:rPr lang="ko-KR" altLang="en-US" sz="600" b="1" kern="0" dirty="0">
                <a:solidFill>
                  <a:schemeClr val="tx2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 운영사무국 </a:t>
            </a:r>
            <a:r>
              <a:rPr lang="ko-KR" altLang="en-US" sz="600" b="1" kern="0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ㅣ</a:t>
            </a:r>
            <a:r>
              <a:rPr lang="ko-KR" altLang="en-US" sz="600" b="1" kern="0" dirty="0">
                <a:solidFill>
                  <a:schemeClr val="tx2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 전화 </a:t>
            </a:r>
            <a:r>
              <a:rPr lang="en-US" altLang="ko-KR" sz="600" b="1" kern="0" dirty="0">
                <a:solidFill>
                  <a:schemeClr val="tx2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: 02-6464-1824 </a:t>
            </a:r>
            <a:r>
              <a:rPr lang="ko-KR" altLang="en-US" sz="600" b="1" kern="0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ㅣ</a:t>
            </a:r>
            <a:r>
              <a:rPr lang="ko-KR" altLang="en-US" sz="600" b="1" kern="0" dirty="0">
                <a:solidFill>
                  <a:schemeClr val="tx2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 이메일 </a:t>
            </a:r>
            <a:r>
              <a:rPr lang="en-US" altLang="ko-KR" sz="600" b="1" kern="0" dirty="0">
                <a:solidFill>
                  <a:schemeClr val="tx2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: droneexpo2024@gmail.com</a:t>
            </a:r>
            <a:endParaRPr lang="ko-KR" altLang="en-US" sz="600" b="1" kern="0" dirty="0">
              <a:solidFill>
                <a:schemeClr val="tx2">
                  <a:lumMod val="75000"/>
                  <a:lumOff val="25000"/>
                </a:schemeClr>
              </a:solidFill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92397883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직사각형 11">
            <a:extLst>
              <a:ext uri="{FF2B5EF4-FFF2-40B4-BE49-F238E27FC236}">
                <a16:creationId xmlns:a16="http://schemas.microsoft.com/office/drawing/2014/main" id="{12DE824C-CB98-DB3F-113B-FC4F2EB115EC}"/>
              </a:ext>
            </a:extLst>
          </p:cNvPr>
          <p:cNvSpPr/>
          <p:nvPr/>
        </p:nvSpPr>
        <p:spPr>
          <a:xfrm>
            <a:off x="670072" y="939503"/>
            <a:ext cx="1337212" cy="455423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ea"/>
              <a:ea typeface="+mj-ea"/>
              <a:cs typeface="+mn-cs"/>
            </a:endParaRPr>
          </a:p>
        </p:txBody>
      </p:sp>
      <p:sp>
        <p:nvSpPr>
          <p:cNvPr id="16" name="직사각형 15">
            <a:extLst>
              <a:ext uri="{FF2B5EF4-FFF2-40B4-BE49-F238E27FC236}">
                <a16:creationId xmlns:a16="http://schemas.microsoft.com/office/drawing/2014/main" id="{F2637A25-9523-F77E-F4C0-15AFB6306DD8}"/>
              </a:ext>
            </a:extLst>
          </p:cNvPr>
          <p:cNvSpPr/>
          <p:nvPr/>
        </p:nvSpPr>
        <p:spPr>
          <a:xfrm>
            <a:off x="670072" y="939503"/>
            <a:ext cx="5517857" cy="455423"/>
          </a:xfrm>
          <a:prstGeom prst="rect">
            <a:avLst/>
          </a:prstGeom>
          <a:noFill/>
          <a:ln>
            <a:solidFill>
              <a:schemeClr val="tx2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ea"/>
              <a:ea typeface="+mj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B7CEC1D-1B6B-D4CF-58A9-DE27E4E0E5DE}"/>
              </a:ext>
            </a:extLst>
          </p:cNvPr>
          <p:cNvSpPr txBox="1"/>
          <p:nvPr/>
        </p:nvSpPr>
        <p:spPr>
          <a:xfrm>
            <a:off x="854127" y="963740"/>
            <a:ext cx="9691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Form 6</a:t>
            </a: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ea"/>
              <a:ea typeface="+mj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00C725B-636E-C21C-C709-CA2FFB3FF3FF}"/>
              </a:ext>
            </a:extLst>
          </p:cNvPr>
          <p:cNvSpPr txBox="1"/>
          <p:nvPr/>
        </p:nvSpPr>
        <p:spPr>
          <a:xfrm>
            <a:off x="2081015" y="939503"/>
            <a:ext cx="4033183" cy="41780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r" defTabSz="457200" rtl="0" eaLnBrk="1" fontAlgn="base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E2841">
                    <a:lumMod val="75000"/>
                    <a:lumOff val="25000"/>
                  </a:srgbClr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부대시설 사용 신청서</a:t>
            </a:r>
          </a:p>
        </p:txBody>
      </p:sp>
      <p:sp>
        <p:nvSpPr>
          <p:cNvPr id="20" name="직사각형 19">
            <a:extLst>
              <a:ext uri="{FF2B5EF4-FFF2-40B4-BE49-F238E27FC236}">
                <a16:creationId xmlns:a16="http://schemas.microsoft.com/office/drawing/2014/main" id="{71EE04A3-2873-A6CD-C25F-968982A24B47}"/>
              </a:ext>
            </a:extLst>
          </p:cNvPr>
          <p:cNvSpPr/>
          <p:nvPr/>
        </p:nvSpPr>
        <p:spPr>
          <a:xfrm>
            <a:off x="5428816" y="707303"/>
            <a:ext cx="707839" cy="18197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6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ea"/>
              <a:ea typeface="+mj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599953F-B5B0-8619-C99B-135023A5F06D}"/>
              </a:ext>
            </a:extLst>
          </p:cNvPr>
          <p:cNvSpPr txBox="1"/>
          <p:nvPr/>
        </p:nvSpPr>
        <p:spPr>
          <a:xfrm>
            <a:off x="670070" y="1653116"/>
            <a:ext cx="5517857" cy="3370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base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200" b="1" i="0" u="none" strike="noStrike" kern="0" cap="none" spc="-50" normalizeH="0" baseline="0" noProof="0" dirty="0">
                <a:ln>
                  <a:noFill/>
                </a:ln>
                <a:solidFill>
                  <a:srgbClr val="215F9A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① 신청자 기본 정보</a:t>
            </a:r>
          </a:p>
        </p:txBody>
      </p:sp>
      <p:sp>
        <p:nvSpPr>
          <p:cNvPr id="21" name="직사각형 20">
            <a:extLst>
              <a:ext uri="{FF2B5EF4-FFF2-40B4-BE49-F238E27FC236}">
                <a16:creationId xmlns:a16="http://schemas.microsoft.com/office/drawing/2014/main" id="{6B34FDD5-8AFD-B2A0-F0CA-433AA27DFD7D}"/>
              </a:ext>
            </a:extLst>
          </p:cNvPr>
          <p:cNvSpPr/>
          <p:nvPr/>
        </p:nvSpPr>
        <p:spPr>
          <a:xfrm>
            <a:off x="3969928" y="702541"/>
            <a:ext cx="2217999" cy="1993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05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전체 출품업체 </a:t>
            </a:r>
            <a:r>
              <a:rPr kumimoji="0" lang="ko-KR" altLang="en-US" sz="105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 선 택 사 항</a:t>
            </a:r>
            <a:endParaRPr kumimoji="0" lang="ko-KR" altLang="en-US" sz="16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ea"/>
              <a:ea typeface="+mj-ea"/>
              <a:cs typeface="+mn-cs"/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2F6E1A3A-1704-CF75-1AFE-915DBB906173}"/>
              </a:ext>
            </a:extLst>
          </p:cNvPr>
          <p:cNvSpPr txBox="1"/>
          <p:nvPr/>
        </p:nvSpPr>
        <p:spPr>
          <a:xfrm>
            <a:off x="689120" y="3544565"/>
            <a:ext cx="5517857" cy="3064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2720" marR="0" lvl="0" indent="-172720" algn="r" defTabSz="457200" rtl="0" eaLnBrk="1" fontAlgn="base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050" b="1" i="0" u="none" strike="noStrike" kern="0" cap="none" spc="-50" normalizeH="0" baseline="0" noProof="0" dirty="0">
                <a:ln>
                  <a:noFill/>
                </a:ln>
                <a:solidFill>
                  <a:srgbClr val="0E2841"/>
                </a:solidFill>
                <a:effectLst/>
                <a:uLnTx/>
                <a:uFillTx/>
                <a:latin typeface="+mj-ea"/>
                <a:ea typeface="+mj-ea"/>
                <a:cs typeface="+mn-cs"/>
                <a:sym typeface="Wingdings 2" panose="05020102010507070707" pitchFamily="18" charset="2"/>
              </a:rPr>
              <a:t> 세금계산서 발행 요청</a:t>
            </a:r>
            <a:endParaRPr kumimoji="0" lang="ko-KR" altLang="en-US" sz="1050" b="1" i="0" u="none" strike="noStrike" kern="0" cap="none" spc="-50" normalizeH="0" baseline="0" noProof="0" dirty="0">
              <a:ln>
                <a:noFill/>
              </a:ln>
              <a:solidFill>
                <a:srgbClr val="0E2841"/>
              </a:solidFill>
              <a:effectLst/>
              <a:uLnTx/>
              <a:uFillTx/>
              <a:latin typeface="+mj-ea"/>
              <a:ea typeface="+mj-ea"/>
              <a:cs typeface="+mn-cs"/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07B1F227-9EEC-43DC-9AB9-15847FF2CFF4}"/>
              </a:ext>
            </a:extLst>
          </p:cNvPr>
          <p:cNvSpPr txBox="1"/>
          <p:nvPr/>
        </p:nvSpPr>
        <p:spPr>
          <a:xfrm>
            <a:off x="670070" y="3237086"/>
            <a:ext cx="5517857" cy="3370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base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200" b="1" i="0" u="none" strike="noStrike" kern="0" cap="none" spc="-50" normalizeH="0" baseline="0" noProof="0" dirty="0">
                <a:ln>
                  <a:noFill/>
                </a:ln>
                <a:solidFill>
                  <a:srgbClr val="215F9A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② 부대시설 신청 내용 및 금액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08C8F85-B104-D8B1-B0B7-61BCF34A943E}"/>
              </a:ext>
            </a:extLst>
          </p:cNvPr>
          <p:cNvSpPr txBox="1"/>
          <p:nvPr/>
        </p:nvSpPr>
        <p:spPr>
          <a:xfrm>
            <a:off x="2907828" y="1349109"/>
            <a:ext cx="3228827" cy="2350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172720" marR="0" lvl="0" indent="-172720" algn="r" defTabSz="457200" rtl="0" eaLnBrk="1" fontAlgn="base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700" b="1" i="0" u="none" strike="noStrike" kern="0" cap="none" spc="-50" normalizeH="0" baseline="0" noProof="0" dirty="0">
                <a:ln>
                  <a:noFill/>
                </a:ln>
                <a:solidFill>
                  <a:srgbClr val="0E284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*</a:t>
            </a:r>
            <a:r>
              <a:rPr kumimoji="0" lang="ko-KR" altLang="en-US" sz="700" b="1" i="0" u="none" strike="noStrike" kern="0" cap="none" spc="-50" normalizeH="0" baseline="0" noProof="0" dirty="0">
                <a:ln>
                  <a:noFill/>
                </a:ln>
                <a:solidFill>
                  <a:srgbClr val="0E284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제출기한 </a:t>
            </a:r>
            <a:r>
              <a:rPr kumimoji="0" lang="en-US" altLang="ko-KR" sz="700" b="1" i="0" u="none" strike="noStrike" kern="0" cap="none" spc="-50" normalizeH="0" baseline="0" noProof="0" dirty="0">
                <a:ln>
                  <a:noFill/>
                </a:ln>
                <a:solidFill>
                  <a:srgbClr val="0E284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: 2024. 4. 24(</a:t>
            </a:r>
            <a:r>
              <a:rPr kumimoji="0" lang="ko-KR" altLang="en-US" sz="700" b="1" i="0" u="none" strike="noStrike" kern="0" cap="none" spc="-50" normalizeH="0" baseline="0" noProof="0" dirty="0">
                <a:ln>
                  <a:noFill/>
                </a:ln>
                <a:solidFill>
                  <a:srgbClr val="0E284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수</a:t>
            </a:r>
            <a:r>
              <a:rPr kumimoji="0" lang="en-US" altLang="ko-KR" sz="700" b="1" i="0" u="none" strike="noStrike" kern="0" cap="none" spc="-50" normalizeH="0" baseline="0" noProof="0" dirty="0">
                <a:ln>
                  <a:noFill/>
                </a:ln>
                <a:solidFill>
                  <a:srgbClr val="0E284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)</a:t>
            </a:r>
            <a:endParaRPr kumimoji="0" lang="ko-KR" altLang="en-US" sz="700" b="1" i="0" u="none" strike="noStrike" kern="0" cap="none" spc="-50" normalizeH="0" baseline="0" noProof="0" dirty="0">
              <a:ln>
                <a:noFill/>
              </a:ln>
              <a:solidFill>
                <a:srgbClr val="0E2841"/>
              </a:solidFill>
              <a:effectLst/>
              <a:uLnTx/>
              <a:uFillTx/>
              <a:latin typeface="+mj-ea"/>
              <a:ea typeface="+mj-ea"/>
              <a:cs typeface="+mn-cs"/>
            </a:endParaRPr>
          </a:p>
        </p:txBody>
      </p:sp>
      <p:graphicFrame>
        <p:nvGraphicFramePr>
          <p:cNvPr id="5" name="표 4">
            <a:extLst>
              <a:ext uri="{FF2B5EF4-FFF2-40B4-BE49-F238E27FC236}">
                <a16:creationId xmlns:a16="http://schemas.microsoft.com/office/drawing/2014/main" id="{D3F212A1-B8A1-1191-3EFE-E79902E1570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48018730"/>
              </p:ext>
            </p:extLst>
          </p:nvPr>
        </p:nvGraphicFramePr>
        <p:xfrm>
          <a:off x="745464" y="3880956"/>
          <a:ext cx="5442463" cy="2490974"/>
        </p:xfrm>
        <a:graphic>
          <a:graphicData uri="http://schemas.openxmlformats.org/drawingml/2006/table">
            <a:tbl>
              <a:tblPr/>
              <a:tblGrid>
                <a:gridCol w="749961">
                  <a:extLst>
                    <a:ext uri="{9D8B030D-6E8A-4147-A177-3AD203B41FA5}">
                      <a16:colId xmlns:a16="http://schemas.microsoft.com/office/drawing/2014/main" val="733810316"/>
                    </a:ext>
                  </a:extLst>
                </a:gridCol>
                <a:gridCol w="1172031">
                  <a:extLst>
                    <a:ext uri="{9D8B030D-6E8A-4147-A177-3AD203B41FA5}">
                      <a16:colId xmlns:a16="http://schemas.microsoft.com/office/drawing/2014/main" val="1662006062"/>
                    </a:ext>
                  </a:extLst>
                </a:gridCol>
                <a:gridCol w="1014034">
                  <a:extLst>
                    <a:ext uri="{9D8B030D-6E8A-4147-A177-3AD203B41FA5}">
                      <a16:colId xmlns:a16="http://schemas.microsoft.com/office/drawing/2014/main" val="1006737549"/>
                    </a:ext>
                  </a:extLst>
                </a:gridCol>
                <a:gridCol w="1468558">
                  <a:extLst>
                    <a:ext uri="{9D8B030D-6E8A-4147-A177-3AD203B41FA5}">
                      <a16:colId xmlns:a16="http://schemas.microsoft.com/office/drawing/2014/main" val="3456298746"/>
                    </a:ext>
                  </a:extLst>
                </a:gridCol>
                <a:gridCol w="1037879">
                  <a:extLst>
                    <a:ext uri="{9D8B030D-6E8A-4147-A177-3AD203B41FA5}">
                      <a16:colId xmlns:a16="http://schemas.microsoft.com/office/drawing/2014/main" val="2719499488"/>
                    </a:ext>
                  </a:extLst>
                </a:gridCol>
              </a:tblGrid>
              <a:tr h="291158">
                <a:tc gridSpan="2">
                  <a:txBody>
                    <a:bodyPr/>
                    <a:lstStyle/>
                    <a:p>
                      <a:pPr marL="0" marR="0" indent="0" algn="ctr" defTabSz="685800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800" b="1" kern="0" spc="-50" dirty="0">
                          <a:solidFill>
                            <a:schemeClr val="bg1"/>
                          </a:solidFill>
                          <a:latin typeface="+mn-ea"/>
                          <a:ea typeface="+mn-ea"/>
                          <a:cs typeface="+mn-cs"/>
                        </a:rPr>
                        <a:t>구분</a:t>
                      </a:r>
                      <a:endParaRPr lang="en-US" altLang="ko-KR" sz="800" b="1" kern="0" spc="-50" dirty="0">
                        <a:solidFill>
                          <a:schemeClr val="bg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E284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685800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altLang="ko-KR" sz="800" kern="0" spc="-50" dirty="0">
                        <a:solidFill>
                          <a:schemeClr val="bg1"/>
                        </a:solidFill>
                        <a:latin typeface="a와이드2" panose="02020600000000000000" pitchFamily="18" charset="-127"/>
                        <a:ea typeface="a와이드2" panose="02020600000000000000" pitchFamily="18" charset="-127"/>
                        <a:cs typeface="+mn-cs"/>
                      </a:endParaRP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E284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800" b="1" kern="0" spc="-50" dirty="0">
                          <a:solidFill>
                            <a:schemeClr val="bg1"/>
                          </a:solidFill>
                          <a:latin typeface="+mn-ea"/>
                          <a:ea typeface="+mn-ea"/>
                          <a:cs typeface="+mn-cs"/>
                        </a:rPr>
                        <a:t>신청내역</a:t>
                      </a:r>
                      <a:endParaRPr lang="en-US" altLang="ko-KR" sz="800" b="1" kern="0" spc="-50" dirty="0">
                        <a:solidFill>
                          <a:schemeClr val="bg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E284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800" b="1" kern="0" spc="-50" dirty="0">
                          <a:solidFill>
                            <a:schemeClr val="bg1"/>
                          </a:solidFill>
                          <a:latin typeface="+mn-ea"/>
                          <a:ea typeface="+mn-ea"/>
                          <a:cs typeface="+mn-cs"/>
                        </a:rPr>
                        <a:t>신청금액</a:t>
                      </a:r>
                      <a:endParaRPr lang="en-US" altLang="ko-KR" sz="800" b="1" kern="0" spc="-50" dirty="0">
                        <a:solidFill>
                          <a:schemeClr val="bg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E284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800" b="1" kern="0" spc="-50" dirty="0">
                          <a:solidFill>
                            <a:schemeClr val="bg1"/>
                          </a:solidFill>
                          <a:latin typeface="+mn-ea"/>
                          <a:ea typeface="+mn-ea"/>
                          <a:cs typeface="+mn-cs"/>
                        </a:rPr>
                        <a:t>단가</a:t>
                      </a:r>
                      <a:r>
                        <a:rPr lang="en-US" altLang="ko-KR" sz="800" b="1" kern="0" spc="-50" dirty="0">
                          <a:solidFill>
                            <a:schemeClr val="bg1"/>
                          </a:solidFill>
                          <a:latin typeface="+mn-ea"/>
                          <a:ea typeface="+mn-ea"/>
                          <a:cs typeface="+mn-cs"/>
                        </a:rPr>
                        <a:t>(VAT</a:t>
                      </a:r>
                      <a:r>
                        <a:rPr lang="ko-KR" altLang="en-US" sz="800" b="1" kern="0" spc="-50" dirty="0">
                          <a:solidFill>
                            <a:schemeClr val="bg1"/>
                          </a:solidFill>
                          <a:latin typeface="+mn-ea"/>
                          <a:ea typeface="+mn-ea"/>
                          <a:cs typeface="+mn-cs"/>
                        </a:rPr>
                        <a:t>별도</a:t>
                      </a:r>
                      <a:r>
                        <a:rPr lang="en-US" altLang="ko-KR" sz="800" b="1" kern="0" spc="-50" dirty="0">
                          <a:solidFill>
                            <a:schemeClr val="bg1"/>
                          </a:solidFill>
                          <a:latin typeface="+mn-ea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E284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430006"/>
                  </a:ext>
                </a:extLst>
              </a:tr>
              <a:tr h="216000">
                <a:tc rowSpan="4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800" b="1" kern="0" spc="-50" dirty="0">
                          <a:solidFill>
                            <a:schemeClr val="tx2"/>
                          </a:solidFill>
                          <a:latin typeface="+mn-ea"/>
                          <a:ea typeface="+mn-ea"/>
                          <a:cs typeface="+mn-cs"/>
                        </a:rPr>
                        <a:t>전기</a:t>
                      </a:r>
                    </a:p>
                  </a:txBody>
                  <a:tcPr marL="9525" marR="9525" marT="9525" marB="9525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800" b="1" kern="0" spc="-50" dirty="0">
                          <a:solidFill>
                            <a:schemeClr val="tx2"/>
                          </a:solidFill>
                          <a:latin typeface="+mn-ea"/>
                          <a:ea typeface="+mn-ea"/>
                          <a:cs typeface="+mn-cs"/>
                        </a:rPr>
                        <a:t>단상 </a:t>
                      </a:r>
                      <a:r>
                        <a:rPr lang="en-US" altLang="ko-KR" sz="800" b="1" kern="0" spc="-50" dirty="0">
                          <a:solidFill>
                            <a:schemeClr val="tx2"/>
                          </a:solidFill>
                          <a:latin typeface="+mn-ea"/>
                          <a:ea typeface="+mn-ea"/>
                          <a:cs typeface="+mn-cs"/>
                        </a:rPr>
                        <a:t>220V(60HZ)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r" defTabSz="685800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800" b="1" kern="0" spc="-50" dirty="0">
                          <a:solidFill>
                            <a:schemeClr val="tx2"/>
                          </a:solidFill>
                          <a:latin typeface="+mn-ea"/>
                          <a:ea typeface="+mn-ea"/>
                          <a:cs typeface="+mn-cs"/>
                        </a:rPr>
                        <a:t>KW</a:t>
                      </a: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800" b="1" kern="0" spc="-50" dirty="0">
                          <a:solidFill>
                            <a:schemeClr val="tx2"/>
                          </a:solidFill>
                          <a:latin typeface="+mn-ea"/>
                          <a:ea typeface="+mn-ea"/>
                          <a:cs typeface="+mn-cs"/>
                        </a:rPr>
                        <a:t>₩</a:t>
                      </a: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685800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800" b="1" kern="0" spc="-50" dirty="0">
                          <a:solidFill>
                            <a:schemeClr val="tx2"/>
                          </a:solidFill>
                          <a:latin typeface="+mn-ea"/>
                          <a:ea typeface="+mn-ea"/>
                          <a:cs typeface="+mn-cs"/>
                        </a:rPr>
                        <a:t>₩70,000/KW</a:t>
                      </a: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03418366"/>
                  </a:ext>
                </a:extLst>
              </a:tr>
              <a:tr h="216000">
                <a:tc vMerge="1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00" kern="0" spc="0" dirty="0">
                        <a:solidFill>
                          <a:srgbClr val="000000"/>
                        </a:solidFill>
                        <a:effectLst/>
                        <a:latin typeface="한컴바탕"/>
                      </a:endParaRPr>
                    </a:p>
                  </a:txBody>
                  <a:tcPr marL="9525" marR="9525" marT="9525" marB="9525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800" b="1" kern="0" spc="-50" dirty="0">
                          <a:solidFill>
                            <a:schemeClr val="tx2"/>
                          </a:solidFill>
                          <a:latin typeface="+mn-ea"/>
                          <a:ea typeface="+mn-ea"/>
                          <a:cs typeface="+mn-cs"/>
                        </a:rPr>
                        <a:t>삼상 </a:t>
                      </a:r>
                      <a:r>
                        <a:rPr lang="en-US" altLang="ko-KR" sz="800" b="1" kern="0" spc="-50" dirty="0">
                          <a:solidFill>
                            <a:schemeClr val="tx2"/>
                          </a:solidFill>
                          <a:latin typeface="+mn-ea"/>
                          <a:ea typeface="+mn-ea"/>
                          <a:cs typeface="+mn-cs"/>
                        </a:rPr>
                        <a:t>220</a:t>
                      </a:r>
                      <a:r>
                        <a:rPr lang="en-US" sz="800" b="1" kern="0" spc="-50" dirty="0">
                          <a:solidFill>
                            <a:schemeClr val="tx2"/>
                          </a:solidFill>
                          <a:latin typeface="+mn-ea"/>
                          <a:ea typeface="+mn-ea"/>
                          <a:cs typeface="+mn-cs"/>
                        </a:rPr>
                        <a:t>V(60HZ)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r" defTabSz="685800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800" b="1" kern="0" spc="-50" dirty="0">
                          <a:solidFill>
                            <a:schemeClr val="tx2"/>
                          </a:solidFill>
                          <a:latin typeface="+mn-ea"/>
                          <a:ea typeface="+mn-ea"/>
                          <a:cs typeface="+mn-cs"/>
                        </a:rPr>
                        <a:t>KW</a:t>
                      </a: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800" b="1" kern="0" spc="-50" dirty="0">
                          <a:solidFill>
                            <a:schemeClr val="tx2"/>
                          </a:solidFill>
                          <a:latin typeface="+mn-ea"/>
                          <a:ea typeface="+mn-ea"/>
                          <a:cs typeface="+mn-cs"/>
                        </a:rPr>
                        <a:t>₩</a:t>
                      </a: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indent="0" algn="l" defTabSz="685800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altLang="ko-KR" sz="800" kern="0" spc="-50" dirty="0">
                        <a:solidFill>
                          <a:schemeClr val="tx2"/>
                        </a:solidFill>
                        <a:latin typeface="a와이드2" panose="02020600000000000000" pitchFamily="18" charset="-127"/>
                        <a:ea typeface="a와이드2" panose="02020600000000000000" pitchFamily="18" charset="-127"/>
                        <a:cs typeface="+mn-cs"/>
                      </a:endParaRP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48342786"/>
                  </a:ext>
                </a:extLst>
              </a:tr>
              <a:tr h="216000">
                <a:tc vMerge="1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00" kern="0" spc="0" dirty="0">
                        <a:solidFill>
                          <a:srgbClr val="000000"/>
                        </a:solidFill>
                        <a:effectLst/>
                        <a:latin typeface="한컴바탕"/>
                      </a:endParaRPr>
                    </a:p>
                  </a:txBody>
                  <a:tcPr marL="9525" marR="9525" marT="9525" marB="9525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800" b="1" kern="0" spc="-50" dirty="0">
                          <a:solidFill>
                            <a:schemeClr val="tx2"/>
                          </a:solidFill>
                          <a:latin typeface="+mn-ea"/>
                          <a:ea typeface="+mn-ea"/>
                          <a:cs typeface="+mn-cs"/>
                        </a:rPr>
                        <a:t>삼상 </a:t>
                      </a:r>
                      <a:r>
                        <a:rPr lang="en-US" altLang="ko-KR" sz="800" b="1" kern="0" spc="-50" dirty="0">
                          <a:solidFill>
                            <a:schemeClr val="tx2"/>
                          </a:solidFill>
                          <a:latin typeface="+mn-ea"/>
                          <a:ea typeface="+mn-ea"/>
                          <a:cs typeface="+mn-cs"/>
                        </a:rPr>
                        <a:t>380</a:t>
                      </a:r>
                      <a:r>
                        <a:rPr lang="en-US" sz="800" b="1" kern="0" spc="-50" dirty="0">
                          <a:solidFill>
                            <a:schemeClr val="tx2"/>
                          </a:solidFill>
                          <a:latin typeface="+mn-ea"/>
                          <a:ea typeface="+mn-ea"/>
                          <a:cs typeface="+mn-cs"/>
                        </a:rPr>
                        <a:t>V(60HZ)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r" defTabSz="685800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800" b="1" kern="0" spc="-50" dirty="0">
                          <a:solidFill>
                            <a:schemeClr val="tx2"/>
                          </a:solidFill>
                          <a:latin typeface="+mn-ea"/>
                          <a:ea typeface="+mn-ea"/>
                          <a:cs typeface="+mn-cs"/>
                        </a:rPr>
                        <a:t>KW</a:t>
                      </a: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800" b="1" kern="0" spc="-50" dirty="0">
                          <a:solidFill>
                            <a:schemeClr val="tx2"/>
                          </a:solidFill>
                          <a:latin typeface="+mn-ea"/>
                          <a:ea typeface="+mn-ea"/>
                          <a:cs typeface="+mn-cs"/>
                        </a:rPr>
                        <a:t>₩</a:t>
                      </a: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indent="0" algn="l" defTabSz="685800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altLang="ko-KR" sz="800" kern="0" spc="-50" dirty="0">
                        <a:solidFill>
                          <a:schemeClr val="tx2"/>
                        </a:solidFill>
                        <a:latin typeface="a와이드2" panose="02020600000000000000" pitchFamily="18" charset="-127"/>
                        <a:ea typeface="a와이드2" panose="02020600000000000000" pitchFamily="18" charset="-127"/>
                        <a:cs typeface="+mn-cs"/>
                      </a:endParaRP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847959"/>
                  </a:ext>
                </a:extLst>
              </a:tr>
              <a:tr h="216000">
                <a:tc vMerge="1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00" kern="0" spc="0" dirty="0">
                        <a:solidFill>
                          <a:srgbClr val="000000"/>
                        </a:solidFill>
                        <a:effectLst/>
                        <a:latin typeface="한컴바탕"/>
                      </a:endParaRPr>
                    </a:p>
                  </a:txBody>
                  <a:tcPr marL="9525" marR="9525" marT="9525" marB="9525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800" b="1" kern="0" spc="-50" dirty="0">
                          <a:solidFill>
                            <a:schemeClr val="tx2"/>
                          </a:solidFill>
                          <a:latin typeface="+mn-ea"/>
                          <a:ea typeface="+mn-ea"/>
                          <a:cs typeface="+mn-cs"/>
                        </a:rPr>
                        <a:t>24</a:t>
                      </a:r>
                      <a:r>
                        <a:rPr lang="ko-KR" altLang="en-US" sz="800" b="1" kern="0" spc="-50" dirty="0">
                          <a:solidFill>
                            <a:schemeClr val="tx2"/>
                          </a:solidFill>
                          <a:latin typeface="+mn-ea"/>
                          <a:ea typeface="+mn-ea"/>
                          <a:cs typeface="+mn-cs"/>
                        </a:rPr>
                        <a:t>시간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r" defTabSz="685800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800" b="1" kern="0" spc="-50" dirty="0">
                          <a:solidFill>
                            <a:schemeClr val="tx2"/>
                          </a:solidFill>
                          <a:latin typeface="+mn-ea"/>
                          <a:ea typeface="+mn-ea"/>
                          <a:cs typeface="+mn-cs"/>
                        </a:rPr>
                        <a:t>KW</a:t>
                      </a: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800" b="1" kern="0" spc="-50" dirty="0">
                          <a:solidFill>
                            <a:schemeClr val="tx2"/>
                          </a:solidFill>
                          <a:latin typeface="+mn-ea"/>
                          <a:ea typeface="+mn-ea"/>
                          <a:cs typeface="+mn-cs"/>
                        </a:rPr>
                        <a:t>₩</a:t>
                      </a: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800" b="1" kern="0" spc="-50" dirty="0">
                          <a:solidFill>
                            <a:schemeClr val="tx2"/>
                          </a:solidFill>
                          <a:latin typeface="+mn-ea"/>
                          <a:ea typeface="+mn-ea"/>
                          <a:cs typeface="+mn-cs"/>
                        </a:rPr>
                        <a:t>₩120,000/KW</a:t>
                      </a: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253667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800" b="1" kern="0" spc="-50" dirty="0">
                          <a:solidFill>
                            <a:schemeClr val="tx2"/>
                          </a:solidFill>
                          <a:latin typeface="+mn-ea"/>
                          <a:ea typeface="+mn-ea"/>
                          <a:cs typeface="+mn-cs"/>
                        </a:rPr>
                        <a:t>전화</a:t>
                      </a:r>
                    </a:p>
                  </a:txBody>
                  <a:tcPr marL="9525" marR="9525" marT="9525" marB="9525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800" b="1" kern="0" spc="-50" dirty="0">
                          <a:solidFill>
                            <a:schemeClr val="tx2"/>
                          </a:solidFill>
                          <a:latin typeface="+mn-ea"/>
                          <a:ea typeface="+mn-ea"/>
                          <a:cs typeface="+mn-cs"/>
                        </a:rPr>
                        <a:t>유선 전화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r" defTabSz="685800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800" b="1" kern="0" spc="-50" dirty="0">
                          <a:solidFill>
                            <a:schemeClr val="tx2"/>
                          </a:solidFill>
                          <a:latin typeface="+mn-ea"/>
                          <a:ea typeface="+mn-ea"/>
                          <a:cs typeface="+mn-cs"/>
                        </a:rPr>
                        <a:t>LINE</a:t>
                      </a: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800" b="1" kern="0" spc="-50" dirty="0">
                          <a:solidFill>
                            <a:schemeClr val="tx2"/>
                          </a:solidFill>
                          <a:latin typeface="+mn-ea"/>
                          <a:ea typeface="+mn-ea"/>
                          <a:cs typeface="+mn-cs"/>
                        </a:rPr>
                        <a:t>₩</a:t>
                      </a: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800" b="1" kern="0" spc="-50" dirty="0">
                          <a:solidFill>
                            <a:schemeClr val="tx2"/>
                          </a:solidFill>
                          <a:latin typeface="+mn-ea"/>
                          <a:ea typeface="+mn-ea"/>
                          <a:cs typeface="+mn-cs"/>
                        </a:rPr>
                        <a:t>₩</a:t>
                      </a:r>
                      <a:r>
                        <a:rPr lang="en-US" sz="800" b="1" kern="0" spc="-50" dirty="0">
                          <a:solidFill>
                            <a:schemeClr val="tx2"/>
                          </a:solidFill>
                          <a:latin typeface="+mn-ea"/>
                          <a:ea typeface="+mn-ea"/>
                          <a:cs typeface="+mn-cs"/>
                        </a:rPr>
                        <a:t>50,000/KW</a:t>
                      </a:r>
                    </a:p>
                  </a:txBody>
                  <a:tcPr marL="9525" marR="9525" marT="9525" marB="9525" anchor="ctr">
                    <a:lnL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36416663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800" b="1" kern="0" spc="-50" dirty="0">
                          <a:solidFill>
                            <a:schemeClr val="tx2"/>
                          </a:solidFill>
                          <a:latin typeface="+mn-ea"/>
                          <a:ea typeface="+mn-ea"/>
                          <a:cs typeface="+mn-cs"/>
                        </a:rPr>
                        <a:t>인터넷</a:t>
                      </a:r>
                    </a:p>
                  </a:txBody>
                  <a:tcPr marL="9525" marR="9525" marT="9525" marB="9525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800" b="1" kern="0" spc="-50" dirty="0">
                          <a:solidFill>
                            <a:schemeClr val="tx2"/>
                          </a:solidFill>
                          <a:latin typeface="+mn-ea"/>
                          <a:ea typeface="+mn-ea"/>
                          <a:cs typeface="+mn-cs"/>
                        </a:rPr>
                        <a:t>유선 인터넷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r" defTabSz="685800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800" b="1" kern="0" spc="-50" dirty="0">
                          <a:solidFill>
                            <a:schemeClr val="tx2"/>
                          </a:solidFill>
                          <a:latin typeface="+mn-ea"/>
                          <a:ea typeface="+mn-ea"/>
                          <a:cs typeface="+mn-cs"/>
                        </a:rPr>
                        <a:t>LINE</a:t>
                      </a: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altLang="ko-KR" sz="800" b="1" kern="0" spc="-50" dirty="0">
                        <a:solidFill>
                          <a:schemeClr val="tx2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800" b="1" kern="0" spc="-50" dirty="0">
                          <a:solidFill>
                            <a:schemeClr val="tx2"/>
                          </a:solidFill>
                          <a:latin typeface="+mn-ea"/>
                          <a:ea typeface="+mn-ea"/>
                          <a:cs typeface="+mn-cs"/>
                        </a:rPr>
                        <a:t>₩</a:t>
                      </a:r>
                      <a:r>
                        <a:rPr lang="en-US" sz="800" b="1" kern="0" spc="-50" dirty="0">
                          <a:solidFill>
                            <a:schemeClr val="tx2"/>
                          </a:solidFill>
                          <a:latin typeface="+mn-ea"/>
                          <a:ea typeface="+mn-ea"/>
                          <a:cs typeface="+mn-cs"/>
                        </a:rPr>
                        <a:t>70,000/KW</a:t>
                      </a:r>
                    </a:p>
                  </a:txBody>
                  <a:tcPr marL="9525" marR="9525" marT="9525" marB="9525" anchor="ctr">
                    <a:lnL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68352054"/>
                  </a:ext>
                </a:extLst>
              </a:tr>
              <a:tr h="216000">
                <a:tc gridSpan="3">
                  <a:txBody>
                    <a:bodyPr/>
                    <a:lstStyle/>
                    <a:p>
                      <a:pPr marL="0" marR="0" indent="0" algn="ctr" defTabSz="685800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800" b="1" kern="0" spc="-50" dirty="0">
                          <a:solidFill>
                            <a:schemeClr val="tx2"/>
                          </a:solidFill>
                          <a:latin typeface="+mn-ea"/>
                          <a:ea typeface="+mn-ea"/>
                          <a:cs typeface="+mn-cs"/>
                        </a:rPr>
                        <a:t>소</a:t>
                      </a:r>
                      <a:r>
                        <a:rPr lang="en-US" altLang="ko-KR" sz="800" b="1" kern="0" spc="-50" dirty="0">
                          <a:solidFill>
                            <a:schemeClr val="tx2"/>
                          </a:solidFill>
                          <a:latin typeface="+mn-ea"/>
                          <a:ea typeface="+mn-ea"/>
                          <a:cs typeface="+mn-cs"/>
                        </a:rPr>
                        <a:t> </a:t>
                      </a:r>
                      <a:r>
                        <a:rPr lang="ko-KR" altLang="en-US" sz="800" b="1" kern="0" spc="-50" dirty="0">
                          <a:solidFill>
                            <a:schemeClr val="tx2"/>
                          </a:solidFill>
                          <a:latin typeface="+mn-ea"/>
                          <a:ea typeface="+mn-ea"/>
                          <a:cs typeface="+mn-cs"/>
                        </a:rPr>
                        <a:t>계</a:t>
                      </a:r>
                      <a:endParaRPr lang="en-US" altLang="ko-KR" sz="800" b="1" kern="0" spc="-50" dirty="0">
                        <a:solidFill>
                          <a:schemeClr val="tx2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indent="0" algn="l" defTabSz="685800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altLang="ko-KR" sz="800" kern="0" spc="-50" dirty="0">
                        <a:solidFill>
                          <a:schemeClr val="tx2"/>
                        </a:solidFill>
                        <a:latin typeface="a와이드2" panose="02020600000000000000" pitchFamily="18" charset="-127"/>
                        <a:ea typeface="a와이드2" panose="02020600000000000000" pitchFamily="18" charset="-127"/>
                        <a:cs typeface="+mn-cs"/>
                      </a:endParaRP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indent="0" algn="l" defTabSz="685800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altLang="ko-KR" sz="800" kern="0" spc="-50" dirty="0">
                        <a:solidFill>
                          <a:schemeClr val="tx2"/>
                        </a:solidFill>
                        <a:latin typeface="a와이드2" panose="02020600000000000000" pitchFamily="18" charset="-127"/>
                        <a:ea typeface="a와이드2" panose="02020600000000000000" pitchFamily="18" charset="-127"/>
                        <a:cs typeface="+mn-cs"/>
                      </a:endParaRP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800" b="1" kern="0" spc="-50" dirty="0">
                          <a:solidFill>
                            <a:schemeClr val="tx2"/>
                          </a:solidFill>
                          <a:latin typeface="+mn-ea"/>
                          <a:ea typeface="+mn-ea"/>
                          <a:cs typeface="+mn-cs"/>
                        </a:rPr>
                        <a:t>₩</a:t>
                      </a: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altLang="ko-KR" sz="800" b="1" kern="0" spc="-50" dirty="0">
                        <a:solidFill>
                          <a:schemeClr val="tx2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62666975"/>
                  </a:ext>
                </a:extLst>
              </a:tr>
              <a:tr h="216000">
                <a:tc gridSpan="3">
                  <a:txBody>
                    <a:bodyPr/>
                    <a:lstStyle/>
                    <a:p>
                      <a:pPr marL="0" marR="0" indent="0" algn="ctr" defTabSz="685800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800" b="1" kern="0" spc="-50" dirty="0">
                          <a:solidFill>
                            <a:schemeClr val="tx2"/>
                          </a:solidFill>
                          <a:latin typeface="+mn-ea"/>
                          <a:ea typeface="+mn-ea"/>
                          <a:cs typeface="+mn-cs"/>
                        </a:rPr>
                        <a:t>부 가 세</a:t>
                      </a:r>
                      <a:endParaRPr lang="en-US" altLang="ko-KR" sz="800" b="1" kern="0" spc="-50" dirty="0">
                        <a:solidFill>
                          <a:schemeClr val="tx2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indent="0" algn="l" defTabSz="685800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altLang="ko-KR" sz="800" kern="0" spc="-50" dirty="0">
                        <a:solidFill>
                          <a:schemeClr val="tx2"/>
                        </a:solidFill>
                        <a:latin typeface="a와이드2" panose="02020600000000000000" pitchFamily="18" charset="-127"/>
                        <a:ea typeface="a와이드2" panose="02020600000000000000" pitchFamily="18" charset="-127"/>
                        <a:cs typeface="+mn-cs"/>
                      </a:endParaRP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indent="0" algn="l" defTabSz="685800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altLang="ko-KR" sz="800" kern="0" spc="-50" dirty="0">
                        <a:solidFill>
                          <a:schemeClr val="tx2"/>
                        </a:solidFill>
                        <a:latin typeface="a와이드2" panose="02020600000000000000" pitchFamily="18" charset="-127"/>
                        <a:ea typeface="a와이드2" panose="02020600000000000000" pitchFamily="18" charset="-127"/>
                        <a:cs typeface="+mn-cs"/>
                      </a:endParaRP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800" b="1" kern="0" spc="-50" dirty="0">
                          <a:solidFill>
                            <a:schemeClr val="tx2"/>
                          </a:solidFill>
                          <a:latin typeface="+mn-ea"/>
                          <a:ea typeface="+mn-ea"/>
                          <a:cs typeface="+mn-cs"/>
                        </a:rPr>
                        <a:t>₩</a:t>
                      </a: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altLang="ko-KR" sz="800" b="1" kern="0" spc="-50" dirty="0">
                        <a:solidFill>
                          <a:schemeClr val="tx2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79906034"/>
                  </a:ext>
                </a:extLst>
              </a:tr>
              <a:tr h="216000">
                <a:tc gridSpan="3">
                  <a:txBody>
                    <a:bodyPr/>
                    <a:lstStyle/>
                    <a:p>
                      <a:pPr marL="0" marR="0" indent="0" algn="ctr" defTabSz="685800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800" b="1" kern="0" spc="-50" dirty="0">
                          <a:solidFill>
                            <a:schemeClr val="tx2"/>
                          </a:solidFill>
                          <a:latin typeface="+mn-ea"/>
                          <a:ea typeface="+mn-ea"/>
                          <a:cs typeface="+mn-cs"/>
                        </a:rPr>
                        <a:t>합 계</a:t>
                      </a:r>
                      <a:endParaRPr lang="en-US" altLang="ko-KR" sz="800" b="1" kern="0" spc="-50" dirty="0">
                        <a:solidFill>
                          <a:schemeClr val="tx2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indent="0" algn="l" defTabSz="685800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altLang="ko-KR" sz="800" kern="0" spc="-50" dirty="0">
                        <a:solidFill>
                          <a:schemeClr val="tx2"/>
                        </a:solidFill>
                        <a:latin typeface="a와이드2" panose="02020600000000000000" pitchFamily="18" charset="-127"/>
                        <a:ea typeface="a와이드2" panose="02020600000000000000" pitchFamily="18" charset="-127"/>
                        <a:cs typeface="+mn-cs"/>
                      </a:endParaRP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indent="0" algn="l" defTabSz="685800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altLang="ko-KR" sz="800" kern="0" spc="-50" dirty="0">
                        <a:solidFill>
                          <a:schemeClr val="tx2"/>
                        </a:solidFill>
                        <a:latin typeface="a와이드2" panose="02020600000000000000" pitchFamily="18" charset="-127"/>
                        <a:ea typeface="a와이드2" panose="02020600000000000000" pitchFamily="18" charset="-127"/>
                        <a:cs typeface="+mn-cs"/>
                      </a:endParaRP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800" b="1" kern="0" spc="-50" dirty="0">
                          <a:solidFill>
                            <a:schemeClr val="tx2"/>
                          </a:solidFill>
                          <a:latin typeface="+mn-ea"/>
                          <a:ea typeface="+mn-ea"/>
                          <a:cs typeface="+mn-cs"/>
                        </a:rPr>
                        <a:t>₩</a:t>
                      </a: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altLang="ko-KR" sz="800" b="1" kern="0" spc="-50" dirty="0">
                        <a:solidFill>
                          <a:schemeClr val="tx2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18813378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8E52A0EC-FF64-F761-1A4F-1C3958ED154F}"/>
              </a:ext>
            </a:extLst>
          </p:cNvPr>
          <p:cNvSpPr txBox="1"/>
          <p:nvPr/>
        </p:nvSpPr>
        <p:spPr>
          <a:xfrm>
            <a:off x="743803" y="7213292"/>
            <a:ext cx="5463174" cy="253916"/>
          </a:xfrm>
          <a:prstGeom prst="rect">
            <a:avLst/>
          </a:prstGeom>
          <a:solidFill>
            <a:srgbClr val="0E2841"/>
          </a:solidFill>
        </p:spPr>
        <p:txBody>
          <a:bodyPr wrap="square" rtlCol="0">
            <a:spAutoFit/>
          </a:bodyPr>
          <a:lstStyle/>
          <a:p>
            <a:pPr marL="172720" marR="0" lvl="0" indent="-172720" algn="just" defTabSz="457200" rtl="0" eaLnBrk="1" fontAlgn="base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50" b="1" i="0" u="none" strike="noStrike" kern="0" cap="none" spc="-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※ </a:t>
            </a:r>
            <a:r>
              <a:rPr kumimoji="0" lang="ko-KR" altLang="en-US" sz="1050" b="1" i="0" u="none" strike="noStrike" kern="0" cap="none" spc="-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납부계좌 </a:t>
            </a:r>
            <a:r>
              <a:rPr kumimoji="0" lang="en-US" altLang="ko-KR" sz="1050" b="1" i="0" u="none" strike="noStrike" kern="0" cap="none" spc="-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: </a:t>
            </a:r>
            <a:r>
              <a:rPr kumimoji="0" lang="ko-KR" altLang="en-US" sz="1050" b="1" i="0" u="none" strike="noStrike" kern="0" cap="none" spc="-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기업은행 </a:t>
            </a:r>
            <a:r>
              <a:rPr kumimoji="0" lang="en-US" altLang="ko-KR" sz="1050" b="1" i="0" u="none" strike="noStrike" kern="0" cap="none" spc="-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420-080535-01-034  </a:t>
            </a:r>
            <a:r>
              <a:rPr kumimoji="0" lang="ko-KR" altLang="en-US" sz="1050" b="1" i="0" u="none" strike="noStrike" kern="0" cap="none" spc="-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예금주 </a:t>
            </a:r>
            <a:r>
              <a:rPr kumimoji="0" lang="en-US" altLang="ko-KR" sz="1050" b="1" i="0" u="none" strike="noStrike" kern="0" cap="none" spc="-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: ㈜</a:t>
            </a:r>
            <a:r>
              <a:rPr kumimoji="0" lang="ko-KR" altLang="en-US" sz="1050" b="1" i="0" u="none" strike="noStrike" kern="0" cap="none" spc="-5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플랜엑스</a:t>
            </a:r>
            <a:endParaRPr kumimoji="0" lang="ko-KR" altLang="en-US" sz="1050" b="1" i="0" u="none" strike="noStrike" kern="0" cap="none" spc="-5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ea"/>
              <a:ea typeface="+mj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B34DF16-314E-A715-A993-94AA45C9A47F}"/>
              </a:ext>
            </a:extLst>
          </p:cNvPr>
          <p:cNvSpPr txBox="1"/>
          <p:nvPr/>
        </p:nvSpPr>
        <p:spPr>
          <a:xfrm>
            <a:off x="743802" y="7485020"/>
            <a:ext cx="5368734" cy="3064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2720" marR="0" lvl="0" indent="-172720" algn="ctr" defTabSz="457200" rtl="0" eaLnBrk="1" fontAlgn="base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050" b="1" i="0" u="none" strike="noStrike" kern="0" cap="none" spc="-50" normalizeH="0" baseline="0" noProof="0" dirty="0">
                <a:ln>
                  <a:noFill/>
                </a:ln>
                <a:solidFill>
                  <a:srgbClr val="0E284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본 사는 입금증과 함께 상기와 같이 부대시설 사용을 신청합니다</a:t>
            </a:r>
            <a:r>
              <a:rPr kumimoji="0" lang="en-US" altLang="ko-KR" sz="1050" b="1" i="0" u="none" strike="noStrike" kern="0" cap="none" spc="-50" normalizeH="0" baseline="0" noProof="0" dirty="0">
                <a:ln>
                  <a:noFill/>
                </a:ln>
                <a:solidFill>
                  <a:srgbClr val="0E284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.</a:t>
            </a:r>
            <a:endParaRPr kumimoji="0" lang="ko-KR" altLang="en-US" sz="1050" b="1" i="0" u="none" strike="noStrike" kern="0" cap="none" spc="-50" normalizeH="0" baseline="0" noProof="0" dirty="0">
              <a:ln>
                <a:noFill/>
              </a:ln>
              <a:solidFill>
                <a:srgbClr val="0E2841"/>
              </a:solidFill>
              <a:effectLst/>
              <a:uLnTx/>
              <a:uFillTx/>
              <a:latin typeface="+mj-ea"/>
              <a:ea typeface="+mj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3BA5F33-8F9A-E49D-078F-A0C367AB95F0}"/>
              </a:ext>
            </a:extLst>
          </p:cNvPr>
          <p:cNvSpPr txBox="1"/>
          <p:nvPr/>
        </p:nvSpPr>
        <p:spPr>
          <a:xfrm>
            <a:off x="657158" y="1444411"/>
            <a:ext cx="406819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2720" marR="0" lvl="0" indent="-172720" algn="l" defTabSz="457200" rtl="0" eaLnBrk="1" fontAlgn="base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900" b="1" i="0" u="none" strike="noStrike" kern="0" cap="none" spc="-50" normalizeH="0" baseline="0" noProof="0" dirty="0">
                <a:ln>
                  <a:noFill/>
                </a:ln>
                <a:solidFill>
                  <a:srgbClr val="0E2841"/>
                </a:solidFill>
                <a:effectLst/>
                <a:uLnTx/>
                <a:uFillTx/>
                <a:latin typeface="+mj-ea"/>
                <a:ea typeface="+mj-ea"/>
                <a:cs typeface="+mn-cs"/>
                <a:sym typeface="Wingdings 2" panose="05020102010507070707" pitchFamily="18" charset="2"/>
              </a:rPr>
              <a:t>[</a:t>
            </a:r>
            <a:r>
              <a:rPr kumimoji="0" lang="ko-KR" altLang="en-US" sz="900" b="1" i="0" u="none" strike="noStrike" kern="0" cap="none" spc="-50" normalizeH="0" baseline="0" noProof="0" dirty="0">
                <a:ln>
                  <a:noFill/>
                </a:ln>
                <a:solidFill>
                  <a:srgbClr val="0E2841"/>
                </a:solidFill>
                <a:effectLst/>
                <a:uLnTx/>
                <a:uFillTx/>
                <a:latin typeface="+mj-ea"/>
                <a:ea typeface="+mj-ea"/>
                <a:cs typeface="+mn-cs"/>
                <a:sym typeface="Wingdings 2" panose="05020102010507070707" pitchFamily="18" charset="2"/>
              </a:rPr>
              <a:t> 신규 </a:t>
            </a:r>
            <a:r>
              <a:rPr kumimoji="0" lang="en-US" altLang="ko-KR" sz="900" b="1" i="0" u="none" strike="noStrike" kern="0" cap="none" spc="-50" normalizeH="0" baseline="0" noProof="0" dirty="0">
                <a:ln>
                  <a:noFill/>
                </a:ln>
                <a:solidFill>
                  <a:srgbClr val="0E2841"/>
                </a:solidFill>
                <a:effectLst/>
                <a:uLnTx/>
                <a:uFillTx/>
                <a:latin typeface="+mj-ea"/>
                <a:ea typeface="+mj-ea"/>
                <a:cs typeface="+mn-cs"/>
                <a:sym typeface="Wingdings 2" panose="05020102010507070707" pitchFamily="18" charset="2"/>
              </a:rPr>
              <a:t>/ </a:t>
            </a:r>
            <a:r>
              <a:rPr kumimoji="0" lang="ko-KR" altLang="en-US" sz="900" b="1" i="0" u="none" strike="noStrike" kern="0" cap="none" spc="-50" normalizeH="0" baseline="0" noProof="0" dirty="0">
                <a:ln>
                  <a:noFill/>
                </a:ln>
                <a:solidFill>
                  <a:srgbClr val="0E2841"/>
                </a:solidFill>
                <a:effectLst/>
                <a:uLnTx/>
                <a:uFillTx/>
                <a:latin typeface="+mj-ea"/>
                <a:ea typeface="+mj-ea"/>
                <a:cs typeface="+mn-cs"/>
                <a:sym typeface="Wingdings 2" panose="05020102010507070707" pitchFamily="18" charset="2"/>
              </a:rPr>
              <a:t> 변경</a:t>
            </a:r>
            <a:r>
              <a:rPr kumimoji="0" lang="en-US" altLang="ko-KR" sz="900" b="1" i="0" u="none" strike="noStrike" kern="0" cap="none" spc="-50" normalizeH="0" baseline="0" noProof="0" dirty="0">
                <a:ln>
                  <a:noFill/>
                </a:ln>
                <a:solidFill>
                  <a:srgbClr val="0E2841"/>
                </a:solidFill>
                <a:effectLst/>
                <a:uLnTx/>
                <a:uFillTx/>
                <a:latin typeface="+mj-ea"/>
                <a:ea typeface="+mj-ea"/>
                <a:cs typeface="+mn-cs"/>
                <a:sym typeface="Wingdings 2" panose="05020102010507070707" pitchFamily="18" charset="2"/>
              </a:rPr>
              <a:t>] </a:t>
            </a:r>
            <a:r>
              <a:rPr kumimoji="0" lang="ko-KR" altLang="en-US" sz="900" b="1" i="0" u="none" strike="noStrike" kern="0" cap="none" spc="-50" normalizeH="0" baseline="0" noProof="0" dirty="0">
                <a:ln>
                  <a:noFill/>
                </a:ln>
                <a:solidFill>
                  <a:srgbClr val="0E2841"/>
                </a:solidFill>
                <a:effectLst/>
                <a:uLnTx/>
                <a:uFillTx/>
                <a:latin typeface="+mj-ea"/>
                <a:ea typeface="+mj-ea"/>
                <a:cs typeface="+mn-cs"/>
                <a:sym typeface="Wingdings 2" panose="05020102010507070707" pitchFamily="18" charset="2"/>
              </a:rPr>
              <a:t>신청내용 변경 시에는 변경에 체크 후 작성해주시기 바랍니다</a:t>
            </a:r>
            <a:r>
              <a:rPr kumimoji="0" lang="en-US" altLang="ko-KR" sz="900" b="1" i="0" u="none" strike="noStrike" kern="0" cap="none" spc="-50" normalizeH="0" baseline="0" noProof="0" dirty="0">
                <a:ln>
                  <a:noFill/>
                </a:ln>
                <a:solidFill>
                  <a:srgbClr val="0E2841"/>
                </a:solidFill>
                <a:effectLst/>
                <a:uLnTx/>
                <a:uFillTx/>
                <a:latin typeface="+mj-ea"/>
                <a:ea typeface="+mj-ea"/>
                <a:cs typeface="+mn-cs"/>
                <a:sym typeface="Wingdings 2" panose="05020102010507070707" pitchFamily="18" charset="2"/>
              </a:rPr>
              <a:t>. </a:t>
            </a:r>
            <a:endParaRPr kumimoji="0" lang="ko-KR" altLang="en-US" sz="900" b="1" i="0" u="none" strike="noStrike" kern="0" cap="none" spc="-50" normalizeH="0" baseline="0" noProof="0" dirty="0">
              <a:ln>
                <a:noFill/>
              </a:ln>
              <a:solidFill>
                <a:srgbClr val="0E2841"/>
              </a:solidFill>
              <a:effectLst/>
              <a:uLnTx/>
              <a:uFillTx/>
              <a:latin typeface="+mj-ea"/>
              <a:ea typeface="+mj-ea"/>
              <a:cs typeface="+mn-cs"/>
            </a:endParaRPr>
          </a:p>
        </p:txBody>
      </p:sp>
      <p:graphicFrame>
        <p:nvGraphicFramePr>
          <p:cNvPr id="9" name="표 8">
            <a:extLst>
              <a:ext uri="{FF2B5EF4-FFF2-40B4-BE49-F238E27FC236}">
                <a16:creationId xmlns:a16="http://schemas.microsoft.com/office/drawing/2014/main" id="{F0B0B666-0F8A-BF18-9B3C-294B14656D5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88428675"/>
              </p:ext>
            </p:extLst>
          </p:nvPr>
        </p:nvGraphicFramePr>
        <p:xfrm>
          <a:off x="641217" y="1984415"/>
          <a:ext cx="5546711" cy="1164632"/>
        </p:xfrm>
        <a:graphic>
          <a:graphicData uri="http://schemas.openxmlformats.org/drawingml/2006/table">
            <a:tbl>
              <a:tblPr/>
              <a:tblGrid>
                <a:gridCol w="733945">
                  <a:extLst>
                    <a:ext uri="{9D8B030D-6E8A-4147-A177-3AD203B41FA5}">
                      <a16:colId xmlns:a16="http://schemas.microsoft.com/office/drawing/2014/main" val="2724803568"/>
                    </a:ext>
                  </a:extLst>
                </a:gridCol>
                <a:gridCol w="1604255">
                  <a:extLst>
                    <a:ext uri="{9D8B030D-6E8A-4147-A177-3AD203B41FA5}">
                      <a16:colId xmlns:a16="http://schemas.microsoft.com/office/drawing/2014/main" val="733810316"/>
                    </a:ext>
                  </a:extLst>
                </a:gridCol>
                <a:gridCol w="623150">
                  <a:extLst>
                    <a:ext uri="{9D8B030D-6E8A-4147-A177-3AD203B41FA5}">
                      <a16:colId xmlns:a16="http://schemas.microsoft.com/office/drawing/2014/main" val="1917730713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1427755251"/>
                    </a:ext>
                  </a:extLst>
                </a:gridCol>
                <a:gridCol w="219106">
                  <a:extLst>
                    <a:ext uri="{9D8B030D-6E8A-4147-A177-3AD203B41FA5}">
                      <a16:colId xmlns:a16="http://schemas.microsoft.com/office/drawing/2014/main" val="1000305715"/>
                    </a:ext>
                  </a:extLst>
                </a:gridCol>
                <a:gridCol w="1604255">
                  <a:extLst>
                    <a:ext uri="{9D8B030D-6E8A-4147-A177-3AD203B41FA5}">
                      <a16:colId xmlns:a16="http://schemas.microsoft.com/office/drawing/2014/main" val="1676522518"/>
                    </a:ext>
                  </a:extLst>
                </a:gridCol>
              </a:tblGrid>
              <a:tr h="291158">
                <a:tc rowSpan="2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800" b="1" kern="0" spc="0" dirty="0">
                          <a:solidFill>
                            <a:srgbClr val="FFFFFF"/>
                          </a:solidFill>
                          <a:effectLst/>
                          <a:latin typeface="+mj-ea"/>
                          <a:ea typeface="+mj-ea"/>
                          <a:cs typeface="+mn-cs"/>
                        </a:rPr>
                        <a:t>참가업체명</a:t>
                      </a:r>
                    </a:p>
                  </a:txBody>
                  <a:tcPr marL="36604" marR="36604" marT="11132" marB="11132" anchor="ctr">
                    <a:lnL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 (</a:t>
                      </a:r>
                      <a:r>
                        <a:rPr lang="ko-KR" altLang="en-US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국문</a:t>
                      </a:r>
                      <a:r>
                        <a:rPr lang="en-US" altLang="ko-KR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)</a:t>
                      </a: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lvl="0" indent="0" algn="ctr" defTabSz="6858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800" b="1" kern="0" spc="0" dirty="0">
                          <a:solidFill>
                            <a:srgbClr val="FFFFFF"/>
                          </a:solidFill>
                          <a:effectLst/>
                          <a:latin typeface="+mj-ea"/>
                          <a:ea typeface="+mj-ea"/>
                          <a:cs typeface="+mn-cs"/>
                        </a:rPr>
                        <a:t>대표자명</a:t>
                      </a:r>
                      <a:endParaRPr lang="en-US" altLang="ko-KR" sz="800" b="1" kern="0" spc="0" dirty="0">
                        <a:solidFill>
                          <a:srgbClr val="FFFFFF"/>
                        </a:solidFill>
                        <a:effectLst/>
                        <a:latin typeface="+mj-ea"/>
                        <a:ea typeface="+mj-ea"/>
                        <a:cs typeface="+mn-cs"/>
                      </a:endParaRP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E2841"/>
                    </a:solidFill>
                  </a:tcPr>
                </a:tc>
                <a:tc rowSpan="2" gridSpan="2">
                  <a:txBody>
                    <a:bodyPr/>
                    <a:lstStyle/>
                    <a:p>
                      <a:pPr marL="0" marR="0" lvl="0" indent="0" algn="l" defTabSz="6858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800" b="1" kern="0" spc="-50" dirty="0">
                        <a:solidFill>
                          <a:schemeClr val="tx2"/>
                        </a:solidFill>
                        <a:latin typeface="+mj-ea"/>
                        <a:ea typeface="+mj-ea"/>
                        <a:cs typeface="+mn-cs"/>
                      </a:endParaRP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3430006"/>
                  </a:ext>
                </a:extLst>
              </a:tr>
              <a:tr h="291158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40264" marR="40264" marT="11132" marB="11132" anchor="ctr">
                    <a:lnL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 (</a:t>
                      </a:r>
                      <a:r>
                        <a:rPr lang="ko-KR" altLang="en-US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영문</a:t>
                      </a:r>
                      <a:r>
                        <a:rPr lang="en-US" altLang="ko-KR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)</a:t>
                      </a: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dirty="0"/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 v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03418366"/>
                  </a:ext>
                </a:extLst>
              </a:tr>
              <a:tr h="291158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800" b="1" kern="0" spc="0" dirty="0">
                          <a:solidFill>
                            <a:srgbClr val="FFFFFF"/>
                          </a:solidFill>
                          <a:effectLst/>
                          <a:latin typeface="+mj-ea"/>
                          <a:ea typeface="+mj-ea"/>
                          <a:cs typeface="+mn-cs"/>
                        </a:rPr>
                        <a:t>담당자명</a:t>
                      </a:r>
                    </a:p>
                  </a:txBody>
                  <a:tcPr marL="36604" marR="36604" marT="11132" marB="11132" anchor="ctr">
                    <a:lnL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800" b="1" kern="0" spc="0" dirty="0">
                        <a:solidFill>
                          <a:srgbClr val="FFFFFF"/>
                        </a:solidFill>
                        <a:effectLst/>
                        <a:latin typeface="+mj-ea"/>
                        <a:ea typeface="+mj-ea"/>
                        <a:cs typeface="+mn-cs"/>
                      </a:endParaRP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800" b="1" kern="0" spc="0" dirty="0">
                          <a:solidFill>
                            <a:srgbClr val="FFFFFF"/>
                          </a:solidFill>
                          <a:effectLst/>
                          <a:latin typeface="+mj-ea"/>
                          <a:ea typeface="+mj-ea"/>
                          <a:cs typeface="+mn-cs"/>
                        </a:rPr>
                        <a:t>부서 </a:t>
                      </a:r>
                      <a:r>
                        <a:rPr lang="en-US" altLang="ko-KR" sz="800" b="1" kern="0" spc="0" dirty="0">
                          <a:solidFill>
                            <a:srgbClr val="FFFFFF"/>
                          </a:solidFill>
                          <a:effectLst/>
                          <a:latin typeface="+mj-ea"/>
                          <a:ea typeface="+mj-ea"/>
                          <a:cs typeface="+mn-cs"/>
                        </a:rPr>
                        <a:t>/ </a:t>
                      </a:r>
                      <a:r>
                        <a:rPr lang="ko-KR" altLang="en-US" sz="800" b="1" kern="0" spc="0" dirty="0">
                          <a:solidFill>
                            <a:srgbClr val="FFFFFF"/>
                          </a:solidFill>
                          <a:effectLst/>
                          <a:latin typeface="+mj-ea"/>
                          <a:ea typeface="+mj-ea"/>
                          <a:cs typeface="+mn-cs"/>
                        </a:rPr>
                        <a:t>직위</a:t>
                      </a:r>
                      <a:endParaRPr lang="en-US" sz="800" b="1" kern="0" spc="0" dirty="0">
                        <a:solidFill>
                          <a:srgbClr val="FFFFFF"/>
                        </a:solidFill>
                        <a:effectLst/>
                        <a:latin typeface="+mj-ea"/>
                        <a:ea typeface="+mj-ea"/>
                        <a:cs typeface="+mn-cs"/>
                      </a:endParaRP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E284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/</a:t>
                      </a: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74989620"/>
                  </a:ext>
                </a:extLst>
              </a:tr>
              <a:tr h="291158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800" b="1" kern="0" spc="0" dirty="0">
                          <a:solidFill>
                            <a:srgbClr val="FFFFFF"/>
                          </a:solidFill>
                          <a:effectLst/>
                          <a:latin typeface="+mj-ea"/>
                          <a:ea typeface="+mj-ea"/>
                          <a:cs typeface="+mn-cs"/>
                        </a:rPr>
                        <a:t>연 </a:t>
                      </a:r>
                      <a:r>
                        <a:rPr lang="ko-KR" altLang="en-US" sz="800" b="1" kern="0" spc="0" dirty="0" err="1">
                          <a:solidFill>
                            <a:srgbClr val="FFFFFF"/>
                          </a:solidFill>
                          <a:effectLst/>
                          <a:latin typeface="+mj-ea"/>
                          <a:ea typeface="+mj-ea"/>
                          <a:cs typeface="+mn-cs"/>
                        </a:rPr>
                        <a:t>락</a:t>
                      </a:r>
                      <a:r>
                        <a:rPr lang="ko-KR" altLang="en-US" sz="800" b="1" kern="0" spc="0" dirty="0">
                          <a:solidFill>
                            <a:srgbClr val="FFFFFF"/>
                          </a:solidFill>
                          <a:effectLst/>
                          <a:latin typeface="+mj-ea"/>
                          <a:ea typeface="+mj-ea"/>
                          <a:cs typeface="+mn-cs"/>
                        </a:rPr>
                        <a:t> 처</a:t>
                      </a:r>
                    </a:p>
                  </a:txBody>
                  <a:tcPr marL="36604" marR="36604" marT="11132" marB="11132" anchor="ctr">
                    <a:lnL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 (</a:t>
                      </a:r>
                      <a:r>
                        <a:rPr lang="ko-KR" altLang="en-US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전화</a:t>
                      </a:r>
                      <a:r>
                        <a:rPr lang="en-US" altLang="ko-KR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)</a:t>
                      </a: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 (</a:t>
                      </a:r>
                      <a:r>
                        <a:rPr lang="ko-KR" altLang="en-US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휴대폰</a:t>
                      </a:r>
                      <a:r>
                        <a:rPr lang="en-US" altLang="ko-KR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)</a:t>
                      </a: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800" b="0" kern="0" spc="0" dirty="0">
                        <a:solidFill>
                          <a:srgbClr val="000000"/>
                        </a:solidFill>
                        <a:effectLst/>
                        <a:latin typeface="a와이드2" panose="02020600000000000000" pitchFamily="18" charset="-127"/>
                        <a:ea typeface="a와이드2" panose="02020600000000000000" pitchFamily="18" charset="-127"/>
                      </a:endParaRP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800" kern="0" spc="-50" dirty="0">
                        <a:solidFill>
                          <a:schemeClr val="tx2"/>
                        </a:solidFill>
                        <a:latin typeface="a와이드2" panose="02020600000000000000" pitchFamily="18" charset="-127"/>
                        <a:ea typeface="a와이드2" panose="02020600000000000000" pitchFamily="18" charset="-127"/>
                        <a:cs typeface="+mn-cs"/>
                      </a:endParaRP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 (</a:t>
                      </a:r>
                      <a:r>
                        <a:rPr lang="ko-KR" altLang="en-US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이메일</a:t>
                      </a:r>
                      <a:r>
                        <a:rPr lang="en-US" altLang="ko-KR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)</a:t>
                      </a: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76493258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66281018-899F-CBDE-CC22-62C20DBC41A0}"/>
              </a:ext>
            </a:extLst>
          </p:cNvPr>
          <p:cNvSpPr txBox="1"/>
          <p:nvPr/>
        </p:nvSpPr>
        <p:spPr>
          <a:xfrm>
            <a:off x="670070" y="6376230"/>
            <a:ext cx="5517857" cy="7911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2720" marR="0" lvl="0" indent="-172720" algn="just" defTabSz="457200" rtl="0" eaLnBrk="1" fontAlgn="base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50" b="1" i="0" u="none" strike="noStrike" kern="0" cap="none" spc="-50" normalizeH="0" baseline="0" noProof="0" dirty="0">
                <a:ln>
                  <a:noFill/>
                </a:ln>
                <a:solidFill>
                  <a:srgbClr val="0E284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※ </a:t>
            </a:r>
            <a:r>
              <a:rPr kumimoji="0" lang="ko-KR" altLang="en-US" sz="1050" b="1" i="0" u="none" strike="noStrike" kern="0" cap="none" spc="-50" normalizeH="0" baseline="0" noProof="0" dirty="0">
                <a:ln>
                  <a:noFill/>
                </a:ln>
                <a:solidFill>
                  <a:srgbClr val="0E284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부대시설 사용신청서 작성 후 </a:t>
            </a:r>
            <a:r>
              <a:rPr kumimoji="0" lang="en-US" altLang="ko-KR" sz="1050" b="1" i="0" u="none" strike="noStrike" kern="0" cap="none" spc="-50" normalizeH="0" baseline="0" noProof="0" dirty="0">
                <a:ln>
                  <a:noFill/>
                </a:ln>
                <a:solidFill>
                  <a:srgbClr val="0E284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2024 </a:t>
            </a:r>
            <a:r>
              <a:rPr kumimoji="0" lang="ko-KR" altLang="en-US" sz="1050" b="1" i="0" u="none" strike="noStrike" kern="0" cap="none" spc="-50" normalizeH="0" baseline="0" noProof="0" dirty="0">
                <a:ln>
                  <a:noFill/>
                </a:ln>
                <a:solidFill>
                  <a:srgbClr val="0E284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대한민국 </a:t>
            </a:r>
            <a:r>
              <a:rPr kumimoji="0" lang="ko-KR" altLang="en-US" sz="1050" b="1" i="0" u="none" strike="noStrike" kern="0" cap="none" spc="-50" normalizeH="0" baseline="0" noProof="0" dirty="0" err="1">
                <a:ln>
                  <a:noFill/>
                </a:ln>
                <a:solidFill>
                  <a:srgbClr val="0E284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드론</a:t>
            </a:r>
            <a:r>
              <a:rPr kumimoji="0" lang="en-US" altLang="ko-KR" sz="1050" b="1" i="0" u="none" strike="noStrike" kern="0" cap="none" spc="-50" normalizeH="0" baseline="0" noProof="0" dirty="0">
                <a:ln>
                  <a:noFill/>
                </a:ln>
                <a:solidFill>
                  <a:srgbClr val="0E284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 </a:t>
            </a:r>
            <a:r>
              <a:rPr kumimoji="0" lang="ko-KR" altLang="en-US" sz="1050" b="1" i="0" u="none" strike="noStrike" kern="0" cap="none" spc="-50" normalizeH="0" baseline="0" noProof="0" dirty="0">
                <a:ln>
                  <a:noFill/>
                </a:ln>
                <a:solidFill>
                  <a:srgbClr val="0E284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박람회 운영 사무국으로 접수해 주시기 </a:t>
            </a:r>
            <a:br>
              <a:rPr kumimoji="0" lang="en-US" altLang="ko-KR" sz="1050" b="1" i="0" u="none" strike="noStrike" kern="0" cap="none" spc="-50" normalizeH="0" baseline="0" noProof="0" dirty="0">
                <a:ln>
                  <a:noFill/>
                </a:ln>
                <a:solidFill>
                  <a:srgbClr val="0E284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</a:br>
            <a:r>
              <a:rPr kumimoji="0" lang="ko-KR" altLang="en-US" sz="1050" b="1" i="0" u="none" strike="noStrike" kern="0" cap="none" spc="-50" normalizeH="0" baseline="0" noProof="0" dirty="0">
                <a:ln>
                  <a:noFill/>
                </a:ln>
                <a:solidFill>
                  <a:srgbClr val="0E284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바라며</a:t>
            </a:r>
            <a:r>
              <a:rPr kumimoji="0" lang="en-US" altLang="ko-KR" sz="1050" b="1" i="0" u="none" strike="noStrike" kern="0" cap="none" spc="-50" normalizeH="0" baseline="0" noProof="0" dirty="0">
                <a:ln>
                  <a:noFill/>
                </a:ln>
                <a:solidFill>
                  <a:srgbClr val="0E284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, </a:t>
            </a:r>
            <a:r>
              <a:rPr kumimoji="0" lang="ko-KR" altLang="en-US" sz="1050" b="1" i="0" u="none" strike="noStrike" kern="0" cap="none" spc="-50" normalizeH="0" baseline="0" noProof="0" dirty="0">
                <a:ln>
                  <a:noFill/>
                </a:ln>
                <a:solidFill>
                  <a:srgbClr val="0E284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비용전액</a:t>
            </a:r>
            <a:r>
              <a:rPr kumimoji="0" lang="en-US" altLang="ko-KR" sz="1050" b="1" i="0" u="none" strike="noStrike" kern="0" cap="none" spc="-50" normalizeH="0" baseline="0" noProof="0" dirty="0">
                <a:ln>
                  <a:noFill/>
                </a:ln>
                <a:solidFill>
                  <a:srgbClr val="0E284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(</a:t>
            </a:r>
            <a:r>
              <a:rPr kumimoji="0" lang="ko-KR" altLang="en-US" sz="1050" b="1" i="0" u="none" strike="noStrike" kern="0" cap="none" spc="-50" normalizeH="0" baseline="0" noProof="0" dirty="0">
                <a:ln>
                  <a:noFill/>
                </a:ln>
                <a:solidFill>
                  <a:srgbClr val="0E284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부가세포함</a:t>
            </a:r>
            <a:r>
              <a:rPr kumimoji="0" lang="en-US" altLang="ko-KR" sz="1050" b="1" i="0" u="none" strike="noStrike" kern="0" cap="none" spc="-50" normalizeH="0" baseline="0" noProof="0" dirty="0">
                <a:ln>
                  <a:noFill/>
                </a:ln>
                <a:solidFill>
                  <a:srgbClr val="0E284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)</a:t>
            </a:r>
            <a:r>
              <a:rPr kumimoji="0" lang="ko-KR" altLang="en-US" sz="1050" b="1" i="0" u="none" strike="noStrike" kern="0" cap="none" spc="-50" normalizeH="0" baseline="0" noProof="0" dirty="0">
                <a:ln>
                  <a:noFill/>
                </a:ln>
                <a:solidFill>
                  <a:srgbClr val="0E284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은 신청서 제출과 동시에 아래 납입처로 입금해주시기 </a:t>
            </a:r>
            <a:br>
              <a:rPr kumimoji="0" lang="en-US" altLang="ko-KR" sz="1050" b="1" i="0" u="none" strike="noStrike" kern="0" cap="none" spc="-50" normalizeH="0" baseline="0" noProof="0" dirty="0">
                <a:ln>
                  <a:noFill/>
                </a:ln>
                <a:solidFill>
                  <a:srgbClr val="0E284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</a:br>
            <a:r>
              <a:rPr kumimoji="0" lang="ko-KR" altLang="en-US" sz="1050" b="1" i="0" u="none" strike="noStrike" kern="0" cap="none" spc="-50" normalizeH="0" baseline="0" noProof="0" dirty="0">
                <a:ln>
                  <a:noFill/>
                </a:ln>
                <a:solidFill>
                  <a:srgbClr val="0E284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바랍니다</a:t>
            </a:r>
            <a:r>
              <a:rPr kumimoji="0" lang="en-US" altLang="ko-KR" sz="1050" b="1" i="0" u="none" strike="noStrike" kern="0" cap="none" spc="-50" normalizeH="0" baseline="0" noProof="0" dirty="0">
                <a:ln>
                  <a:noFill/>
                </a:ln>
                <a:solidFill>
                  <a:srgbClr val="0E284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. </a:t>
            </a:r>
            <a:endParaRPr kumimoji="0" lang="ko-KR" altLang="en-US" sz="1050" b="1" i="0" u="none" strike="noStrike" kern="0" cap="none" spc="-50" normalizeH="0" baseline="0" noProof="0" dirty="0">
              <a:ln>
                <a:noFill/>
              </a:ln>
              <a:solidFill>
                <a:srgbClr val="0E2841"/>
              </a:solidFill>
              <a:effectLst/>
              <a:uLnTx/>
              <a:uFillTx/>
              <a:latin typeface="+mj-ea"/>
              <a:ea typeface="+mj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E4E06A2-C8C5-A550-40B1-88442E6E4036}"/>
              </a:ext>
            </a:extLst>
          </p:cNvPr>
          <p:cNvSpPr txBox="1"/>
          <p:nvPr/>
        </p:nvSpPr>
        <p:spPr>
          <a:xfrm>
            <a:off x="2307301" y="8093402"/>
            <a:ext cx="902214" cy="3064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2720" marR="0" lvl="0" indent="-172720" algn="ctr" defTabSz="457200" rtl="0" eaLnBrk="1" fontAlgn="base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50" b="1" i="0" u="none" strike="noStrike" kern="0" cap="none" spc="-50" normalizeH="0" baseline="0" noProof="0" dirty="0">
                <a:ln>
                  <a:noFill/>
                </a:ln>
                <a:solidFill>
                  <a:srgbClr val="0E284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2024</a:t>
            </a:r>
            <a:r>
              <a:rPr kumimoji="0" lang="ko-KR" altLang="en-US" sz="1050" b="1" i="0" u="none" strike="noStrike" kern="0" cap="none" spc="-50" normalizeH="0" baseline="0" noProof="0" dirty="0">
                <a:ln>
                  <a:noFill/>
                </a:ln>
                <a:solidFill>
                  <a:srgbClr val="0E284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년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AD94AE3-FCAA-4B5A-4EF9-5BA1547D2A46}"/>
              </a:ext>
            </a:extLst>
          </p:cNvPr>
          <p:cNvSpPr txBox="1"/>
          <p:nvPr/>
        </p:nvSpPr>
        <p:spPr>
          <a:xfrm>
            <a:off x="3067714" y="8093402"/>
            <a:ext cx="902214" cy="3064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2720" marR="0" lvl="0" indent="-172720" algn="ctr" defTabSz="457200" rtl="0" eaLnBrk="1" fontAlgn="base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050" b="1" i="0" u="none" strike="noStrike" kern="0" cap="none" spc="-50" normalizeH="0" baseline="0" noProof="0" dirty="0">
                <a:ln>
                  <a:noFill/>
                </a:ln>
                <a:solidFill>
                  <a:srgbClr val="0E284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월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E0257F2-A521-2246-699B-D710C6F44951}"/>
              </a:ext>
            </a:extLst>
          </p:cNvPr>
          <p:cNvSpPr txBox="1"/>
          <p:nvPr/>
        </p:nvSpPr>
        <p:spPr>
          <a:xfrm>
            <a:off x="3648486" y="8093402"/>
            <a:ext cx="902214" cy="3064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2720" marR="0" lvl="0" indent="-172720" algn="ctr" defTabSz="457200" rtl="0" eaLnBrk="1" fontAlgn="base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050" b="1" i="0" u="none" strike="noStrike" kern="0" cap="none" spc="-50" normalizeH="0" baseline="0" noProof="0" dirty="0">
                <a:ln>
                  <a:noFill/>
                </a:ln>
                <a:solidFill>
                  <a:srgbClr val="0E284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일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16F7178-0C6B-EC9D-7855-394D8AEEBBA4}"/>
              </a:ext>
            </a:extLst>
          </p:cNvPr>
          <p:cNvSpPr txBox="1"/>
          <p:nvPr/>
        </p:nvSpPr>
        <p:spPr>
          <a:xfrm>
            <a:off x="3823136" y="8461510"/>
            <a:ext cx="902214" cy="3064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2720" marR="0" lvl="0" indent="-172720" algn="r" defTabSz="457200" rtl="0" eaLnBrk="1" fontAlgn="base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050" b="1" i="0" u="none" strike="noStrike" kern="0" cap="none" spc="-50" normalizeH="0" baseline="0" noProof="0" dirty="0">
                <a:ln>
                  <a:noFill/>
                </a:ln>
                <a:solidFill>
                  <a:srgbClr val="0E284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회사명 </a:t>
            </a:r>
            <a:r>
              <a:rPr kumimoji="0" lang="en-US" altLang="ko-KR" sz="1050" b="1" i="0" u="none" strike="noStrike" kern="0" cap="none" spc="-50" normalizeH="0" baseline="0" noProof="0" dirty="0">
                <a:ln>
                  <a:noFill/>
                </a:ln>
                <a:solidFill>
                  <a:srgbClr val="0E284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:</a:t>
            </a:r>
            <a:endParaRPr kumimoji="0" lang="ko-KR" altLang="en-US" sz="1050" b="1" i="0" u="none" strike="noStrike" kern="0" cap="none" spc="-50" normalizeH="0" baseline="0" noProof="0" dirty="0">
              <a:ln>
                <a:noFill/>
              </a:ln>
              <a:solidFill>
                <a:srgbClr val="0E2841"/>
              </a:solidFill>
              <a:effectLst/>
              <a:uLnTx/>
              <a:uFillTx/>
              <a:latin typeface="+mj-ea"/>
              <a:ea typeface="+mj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3A3B40F-3F64-2B4C-367C-B1CE6950858D}"/>
              </a:ext>
            </a:extLst>
          </p:cNvPr>
          <p:cNvSpPr txBox="1"/>
          <p:nvPr/>
        </p:nvSpPr>
        <p:spPr>
          <a:xfrm>
            <a:off x="3823136" y="8677664"/>
            <a:ext cx="902214" cy="3064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2720" marR="0" lvl="0" indent="-172720" algn="r" defTabSz="457200" rtl="0" eaLnBrk="1" fontAlgn="base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050" b="1" i="0" u="none" strike="noStrike" kern="0" cap="none" spc="-50" normalizeH="0" baseline="0" noProof="0" dirty="0" err="1">
                <a:ln>
                  <a:noFill/>
                </a:ln>
                <a:solidFill>
                  <a:srgbClr val="0E284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대표명</a:t>
            </a:r>
            <a:r>
              <a:rPr kumimoji="0" lang="ko-KR" altLang="en-US" sz="1050" b="1" i="0" u="none" strike="noStrike" kern="0" cap="none" spc="-50" normalizeH="0" baseline="0" noProof="0" dirty="0">
                <a:ln>
                  <a:noFill/>
                </a:ln>
                <a:solidFill>
                  <a:srgbClr val="0E284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 </a:t>
            </a:r>
            <a:r>
              <a:rPr kumimoji="0" lang="en-US" altLang="ko-KR" sz="1050" b="1" i="0" u="none" strike="noStrike" kern="0" cap="none" spc="-50" normalizeH="0" baseline="0" noProof="0" dirty="0">
                <a:ln>
                  <a:noFill/>
                </a:ln>
                <a:solidFill>
                  <a:srgbClr val="0E284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:</a:t>
            </a:r>
            <a:endParaRPr kumimoji="0" lang="ko-KR" altLang="en-US" sz="1050" b="1" i="0" u="none" strike="noStrike" kern="0" cap="none" spc="-50" normalizeH="0" baseline="0" noProof="0" dirty="0">
              <a:ln>
                <a:noFill/>
              </a:ln>
              <a:solidFill>
                <a:srgbClr val="0E2841"/>
              </a:solidFill>
              <a:effectLst/>
              <a:uLnTx/>
              <a:uFillTx/>
              <a:latin typeface="+mj-ea"/>
              <a:ea typeface="+mj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EBB665B-17A8-3AE7-1DC0-9BF10BCDE2F5}"/>
              </a:ext>
            </a:extLst>
          </p:cNvPr>
          <p:cNvSpPr txBox="1"/>
          <p:nvPr/>
        </p:nvSpPr>
        <p:spPr>
          <a:xfrm>
            <a:off x="5517635" y="8677664"/>
            <a:ext cx="902214" cy="3064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2720" marR="0" lvl="0" indent="-172720" algn="ctr" defTabSz="457200" rtl="0" eaLnBrk="1" fontAlgn="base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50" b="1" i="0" u="none" strike="noStrike" kern="0" cap="none" spc="-50" normalizeH="0" baseline="0" noProof="0" dirty="0">
                <a:ln>
                  <a:noFill/>
                </a:ln>
                <a:solidFill>
                  <a:srgbClr val="0E284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(</a:t>
            </a:r>
            <a:r>
              <a:rPr kumimoji="0" lang="ko-KR" altLang="en-US" sz="1050" b="1" i="0" u="none" strike="noStrike" kern="0" cap="none" spc="-50" normalizeH="0" baseline="0" noProof="0" dirty="0">
                <a:ln>
                  <a:noFill/>
                </a:ln>
                <a:solidFill>
                  <a:srgbClr val="0E284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인</a:t>
            </a:r>
            <a:r>
              <a:rPr kumimoji="0" lang="en-US" altLang="ko-KR" sz="1050" b="1" i="0" u="none" strike="noStrike" kern="0" cap="none" spc="-50" normalizeH="0" baseline="0" noProof="0" dirty="0">
                <a:ln>
                  <a:noFill/>
                </a:ln>
                <a:solidFill>
                  <a:srgbClr val="0E284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)</a:t>
            </a:r>
            <a:endParaRPr kumimoji="0" lang="ko-KR" altLang="en-US" sz="1050" b="1" i="0" u="none" strike="noStrike" kern="0" cap="none" spc="-50" normalizeH="0" baseline="0" noProof="0" dirty="0">
              <a:ln>
                <a:noFill/>
              </a:ln>
              <a:solidFill>
                <a:srgbClr val="0E2841"/>
              </a:solidFill>
              <a:effectLst/>
              <a:uLnTx/>
              <a:uFillTx/>
              <a:latin typeface="+mj-ea"/>
              <a:ea typeface="+mj-ea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E1D9CA4-321A-8DEF-D12C-AC18A82CA265}"/>
              </a:ext>
            </a:extLst>
          </p:cNvPr>
          <p:cNvSpPr txBox="1"/>
          <p:nvPr/>
        </p:nvSpPr>
        <p:spPr>
          <a:xfrm>
            <a:off x="2907828" y="9071318"/>
            <a:ext cx="3228827" cy="25545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172720" marR="0" lvl="0" indent="-172720" algn="r" defTabSz="457200" rtl="0" eaLnBrk="1" fontAlgn="base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800" b="1" i="0" u="none" strike="noStrike" kern="0" cap="none" spc="-50" normalizeH="0" baseline="0" noProof="0" dirty="0">
                <a:ln>
                  <a:noFill/>
                </a:ln>
                <a:solidFill>
                  <a:srgbClr val="0E284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「</a:t>
            </a:r>
            <a:r>
              <a:rPr kumimoji="0" lang="en-US" altLang="ko-KR" sz="800" b="1" i="0" u="none" strike="noStrike" kern="0" cap="none" spc="-50" normalizeH="0" baseline="0" noProof="0" dirty="0">
                <a:ln>
                  <a:noFill/>
                </a:ln>
                <a:solidFill>
                  <a:srgbClr val="0E284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2024 </a:t>
            </a:r>
            <a:r>
              <a:rPr kumimoji="0" lang="ko-KR" altLang="en-US" sz="800" b="1" i="0" u="none" strike="noStrike" kern="0" cap="none" spc="-50" normalizeH="0" baseline="0" noProof="0" dirty="0">
                <a:ln>
                  <a:noFill/>
                </a:ln>
                <a:solidFill>
                  <a:srgbClr val="0E284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대한민국 </a:t>
            </a:r>
            <a:r>
              <a:rPr kumimoji="0" lang="ko-KR" altLang="en-US" sz="800" b="1" i="0" u="none" strike="noStrike" kern="0" cap="none" spc="-50" normalizeH="0" baseline="0" noProof="0" dirty="0" err="1">
                <a:ln>
                  <a:noFill/>
                </a:ln>
                <a:solidFill>
                  <a:srgbClr val="0E284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드론박람회</a:t>
            </a:r>
            <a:r>
              <a:rPr kumimoji="0" lang="ko-KR" altLang="en-US" sz="800" b="1" i="0" u="none" strike="noStrike" kern="0" cap="none" spc="-50" normalizeH="0" baseline="0" noProof="0" dirty="0">
                <a:ln>
                  <a:noFill/>
                </a:ln>
                <a:solidFill>
                  <a:srgbClr val="0E284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」 사무국 귀중</a:t>
            </a:r>
          </a:p>
        </p:txBody>
      </p:sp>
      <p:sp>
        <p:nvSpPr>
          <p:cNvPr id="3" name="직사각형 2">
            <a:extLst>
              <a:ext uri="{FF2B5EF4-FFF2-40B4-BE49-F238E27FC236}">
                <a16:creationId xmlns:a16="http://schemas.microsoft.com/office/drawing/2014/main" id="{9A4C227F-6C78-D64E-CF9E-8B4D1666C4E4}"/>
              </a:ext>
            </a:extLst>
          </p:cNvPr>
          <p:cNvSpPr/>
          <p:nvPr/>
        </p:nvSpPr>
        <p:spPr>
          <a:xfrm>
            <a:off x="2466974" y="9417050"/>
            <a:ext cx="3952875" cy="232061"/>
          </a:xfrm>
          <a:prstGeom prst="rect">
            <a:avLst/>
          </a:prstGeom>
          <a:noFill/>
          <a:ln w="3175">
            <a:solidFill>
              <a:schemeClr val="tx2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600" b="1" kern="0" dirty="0">
                <a:solidFill>
                  <a:schemeClr val="tx2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2024 </a:t>
            </a:r>
            <a:r>
              <a:rPr lang="ko-KR" altLang="en-US" sz="600" b="1" kern="0" dirty="0">
                <a:solidFill>
                  <a:schemeClr val="tx2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대한민국 </a:t>
            </a:r>
            <a:r>
              <a:rPr lang="ko-KR" altLang="en-US" sz="600" b="1" kern="0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드론박람회</a:t>
            </a:r>
            <a:r>
              <a:rPr lang="ko-KR" altLang="en-US" sz="600" b="1" kern="0" dirty="0">
                <a:solidFill>
                  <a:schemeClr val="tx2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 운영사무국 </a:t>
            </a:r>
            <a:r>
              <a:rPr lang="ko-KR" altLang="en-US" sz="600" b="1" kern="0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ㅣ</a:t>
            </a:r>
            <a:r>
              <a:rPr lang="ko-KR" altLang="en-US" sz="600" b="1" kern="0" dirty="0">
                <a:solidFill>
                  <a:schemeClr val="tx2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 전화 </a:t>
            </a:r>
            <a:r>
              <a:rPr lang="en-US" altLang="ko-KR" sz="600" b="1" kern="0" dirty="0">
                <a:solidFill>
                  <a:schemeClr val="tx2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: 02-6464-1824 </a:t>
            </a:r>
            <a:r>
              <a:rPr lang="ko-KR" altLang="en-US" sz="600" b="1" kern="0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ㅣ</a:t>
            </a:r>
            <a:r>
              <a:rPr lang="ko-KR" altLang="en-US" sz="600" b="1" kern="0" dirty="0">
                <a:solidFill>
                  <a:schemeClr val="tx2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 이메일 </a:t>
            </a:r>
            <a:r>
              <a:rPr lang="en-US" altLang="ko-KR" sz="600" b="1" kern="0" dirty="0">
                <a:solidFill>
                  <a:schemeClr val="tx2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: droneexpo2024@gmail.com</a:t>
            </a:r>
            <a:endParaRPr lang="ko-KR" altLang="en-US" sz="600" b="1" kern="0" dirty="0">
              <a:solidFill>
                <a:schemeClr val="tx2">
                  <a:lumMod val="75000"/>
                  <a:lumOff val="25000"/>
                </a:schemeClr>
              </a:solidFill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83042004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직사각형 11">
            <a:extLst>
              <a:ext uri="{FF2B5EF4-FFF2-40B4-BE49-F238E27FC236}">
                <a16:creationId xmlns:a16="http://schemas.microsoft.com/office/drawing/2014/main" id="{12DE824C-CB98-DB3F-113B-FC4F2EB115EC}"/>
              </a:ext>
            </a:extLst>
          </p:cNvPr>
          <p:cNvSpPr/>
          <p:nvPr/>
        </p:nvSpPr>
        <p:spPr>
          <a:xfrm>
            <a:off x="670072" y="939503"/>
            <a:ext cx="1337212" cy="455423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ea"/>
              <a:ea typeface="+mj-ea"/>
              <a:cs typeface="+mn-cs"/>
            </a:endParaRPr>
          </a:p>
        </p:txBody>
      </p:sp>
      <p:sp>
        <p:nvSpPr>
          <p:cNvPr id="16" name="직사각형 15">
            <a:extLst>
              <a:ext uri="{FF2B5EF4-FFF2-40B4-BE49-F238E27FC236}">
                <a16:creationId xmlns:a16="http://schemas.microsoft.com/office/drawing/2014/main" id="{F2637A25-9523-F77E-F4C0-15AFB6306DD8}"/>
              </a:ext>
            </a:extLst>
          </p:cNvPr>
          <p:cNvSpPr/>
          <p:nvPr/>
        </p:nvSpPr>
        <p:spPr>
          <a:xfrm>
            <a:off x="670072" y="939503"/>
            <a:ext cx="5517857" cy="455423"/>
          </a:xfrm>
          <a:prstGeom prst="rect">
            <a:avLst/>
          </a:prstGeom>
          <a:noFill/>
          <a:ln>
            <a:solidFill>
              <a:schemeClr val="tx2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ea"/>
              <a:ea typeface="+mj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B7CEC1D-1B6B-D4CF-58A9-DE27E4E0E5DE}"/>
              </a:ext>
            </a:extLst>
          </p:cNvPr>
          <p:cNvSpPr txBox="1"/>
          <p:nvPr/>
        </p:nvSpPr>
        <p:spPr>
          <a:xfrm>
            <a:off x="835179" y="963740"/>
            <a:ext cx="10070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Form 7</a:t>
            </a: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ea"/>
              <a:ea typeface="+mj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00C725B-636E-C21C-C709-CA2FFB3FF3FF}"/>
              </a:ext>
            </a:extLst>
          </p:cNvPr>
          <p:cNvSpPr txBox="1"/>
          <p:nvPr/>
        </p:nvSpPr>
        <p:spPr>
          <a:xfrm>
            <a:off x="2081015" y="939503"/>
            <a:ext cx="4033183" cy="41780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r" defTabSz="457200" rtl="0" eaLnBrk="1" fontAlgn="base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E2841">
                    <a:lumMod val="75000"/>
                    <a:lumOff val="25000"/>
                  </a:srgbClr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가구비품 임대신청서</a:t>
            </a:r>
          </a:p>
        </p:txBody>
      </p:sp>
      <p:sp>
        <p:nvSpPr>
          <p:cNvPr id="20" name="직사각형 19">
            <a:extLst>
              <a:ext uri="{FF2B5EF4-FFF2-40B4-BE49-F238E27FC236}">
                <a16:creationId xmlns:a16="http://schemas.microsoft.com/office/drawing/2014/main" id="{71EE04A3-2873-A6CD-C25F-968982A24B47}"/>
              </a:ext>
            </a:extLst>
          </p:cNvPr>
          <p:cNvSpPr/>
          <p:nvPr/>
        </p:nvSpPr>
        <p:spPr>
          <a:xfrm>
            <a:off x="5428816" y="707303"/>
            <a:ext cx="707839" cy="18197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6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ea"/>
              <a:ea typeface="+mj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599953F-B5B0-8619-C99B-135023A5F06D}"/>
              </a:ext>
            </a:extLst>
          </p:cNvPr>
          <p:cNvSpPr txBox="1"/>
          <p:nvPr/>
        </p:nvSpPr>
        <p:spPr>
          <a:xfrm>
            <a:off x="670070" y="1449916"/>
            <a:ext cx="5517857" cy="3370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base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200" b="1" i="0" u="none" strike="noStrike" kern="0" cap="none" spc="-50" normalizeH="0" baseline="0" noProof="0" dirty="0">
                <a:ln>
                  <a:noFill/>
                </a:ln>
                <a:solidFill>
                  <a:srgbClr val="215F9A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① 신청자 기본 정보</a:t>
            </a:r>
          </a:p>
        </p:txBody>
      </p:sp>
      <p:graphicFrame>
        <p:nvGraphicFramePr>
          <p:cNvPr id="23" name="표 22">
            <a:extLst>
              <a:ext uri="{FF2B5EF4-FFF2-40B4-BE49-F238E27FC236}">
                <a16:creationId xmlns:a16="http://schemas.microsoft.com/office/drawing/2014/main" id="{4F264AEC-6A7D-ECF2-34E9-2C9B8BCA010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77677416"/>
              </p:ext>
            </p:extLst>
          </p:nvPr>
        </p:nvGraphicFramePr>
        <p:xfrm>
          <a:off x="641217" y="1806615"/>
          <a:ext cx="5546711" cy="1164632"/>
        </p:xfrm>
        <a:graphic>
          <a:graphicData uri="http://schemas.openxmlformats.org/drawingml/2006/table">
            <a:tbl>
              <a:tblPr/>
              <a:tblGrid>
                <a:gridCol w="733945">
                  <a:extLst>
                    <a:ext uri="{9D8B030D-6E8A-4147-A177-3AD203B41FA5}">
                      <a16:colId xmlns:a16="http://schemas.microsoft.com/office/drawing/2014/main" val="2724803568"/>
                    </a:ext>
                  </a:extLst>
                </a:gridCol>
                <a:gridCol w="1604255">
                  <a:extLst>
                    <a:ext uri="{9D8B030D-6E8A-4147-A177-3AD203B41FA5}">
                      <a16:colId xmlns:a16="http://schemas.microsoft.com/office/drawing/2014/main" val="733810316"/>
                    </a:ext>
                  </a:extLst>
                </a:gridCol>
                <a:gridCol w="623150">
                  <a:extLst>
                    <a:ext uri="{9D8B030D-6E8A-4147-A177-3AD203B41FA5}">
                      <a16:colId xmlns:a16="http://schemas.microsoft.com/office/drawing/2014/main" val="1917730713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1427755251"/>
                    </a:ext>
                  </a:extLst>
                </a:gridCol>
                <a:gridCol w="219106">
                  <a:extLst>
                    <a:ext uri="{9D8B030D-6E8A-4147-A177-3AD203B41FA5}">
                      <a16:colId xmlns:a16="http://schemas.microsoft.com/office/drawing/2014/main" val="1000305715"/>
                    </a:ext>
                  </a:extLst>
                </a:gridCol>
                <a:gridCol w="1604255">
                  <a:extLst>
                    <a:ext uri="{9D8B030D-6E8A-4147-A177-3AD203B41FA5}">
                      <a16:colId xmlns:a16="http://schemas.microsoft.com/office/drawing/2014/main" val="1676522518"/>
                    </a:ext>
                  </a:extLst>
                </a:gridCol>
              </a:tblGrid>
              <a:tr h="291158">
                <a:tc rowSpan="2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800" b="1" kern="0" spc="0" dirty="0">
                          <a:solidFill>
                            <a:srgbClr val="FFFFFF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참가업체명</a:t>
                      </a:r>
                    </a:p>
                  </a:txBody>
                  <a:tcPr marL="36604" marR="36604" marT="11132" marB="11132" anchor="ctr">
                    <a:lnL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800" b="1" kern="0" spc="-50" dirty="0">
                          <a:solidFill>
                            <a:schemeClr val="tx2"/>
                          </a:solidFill>
                          <a:latin typeface="+mn-ea"/>
                          <a:ea typeface="+mn-ea"/>
                          <a:cs typeface="+mn-cs"/>
                        </a:rPr>
                        <a:t> (</a:t>
                      </a:r>
                      <a:r>
                        <a:rPr lang="ko-KR" altLang="en-US" sz="800" b="1" kern="0" spc="-50" dirty="0">
                          <a:solidFill>
                            <a:schemeClr val="tx2"/>
                          </a:solidFill>
                          <a:latin typeface="+mn-ea"/>
                          <a:ea typeface="+mn-ea"/>
                          <a:cs typeface="+mn-cs"/>
                        </a:rPr>
                        <a:t>국문</a:t>
                      </a:r>
                      <a:r>
                        <a:rPr lang="en-US" altLang="ko-KR" sz="800" b="1" kern="0" spc="-50" dirty="0">
                          <a:solidFill>
                            <a:schemeClr val="tx2"/>
                          </a:solidFill>
                          <a:latin typeface="+mn-ea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lvl="0" indent="0" algn="ctr" defTabSz="6858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800" b="1" kern="0" spc="0" dirty="0">
                          <a:solidFill>
                            <a:srgbClr val="FFFFFF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대표자명</a:t>
                      </a:r>
                      <a:endParaRPr lang="en-US" altLang="ko-KR" sz="800" b="1" kern="0" spc="0" dirty="0">
                        <a:solidFill>
                          <a:srgbClr val="FFFFFF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E2841"/>
                    </a:solidFill>
                  </a:tcPr>
                </a:tc>
                <a:tc rowSpan="2" gridSpan="2">
                  <a:txBody>
                    <a:bodyPr/>
                    <a:lstStyle/>
                    <a:p>
                      <a:pPr marL="0" marR="0" lvl="0" indent="0" algn="l" defTabSz="6858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800" b="1" kern="0" spc="-50" dirty="0">
                        <a:solidFill>
                          <a:schemeClr val="tx2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3430006"/>
                  </a:ext>
                </a:extLst>
              </a:tr>
              <a:tr h="291158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40264" marR="40264" marT="11132" marB="11132" anchor="ctr">
                    <a:lnL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800" b="1" kern="0" spc="-50" dirty="0">
                          <a:solidFill>
                            <a:schemeClr val="tx2"/>
                          </a:solidFill>
                          <a:latin typeface="+mn-ea"/>
                          <a:ea typeface="+mn-ea"/>
                          <a:cs typeface="+mn-cs"/>
                        </a:rPr>
                        <a:t> (</a:t>
                      </a:r>
                      <a:r>
                        <a:rPr lang="ko-KR" altLang="en-US" sz="800" b="1" kern="0" spc="-50" dirty="0">
                          <a:solidFill>
                            <a:schemeClr val="tx2"/>
                          </a:solidFill>
                          <a:latin typeface="+mn-ea"/>
                          <a:ea typeface="+mn-ea"/>
                          <a:cs typeface="+mn-cs"/>
                        </a:rPr>
                        <a:t>영문</a:t>
                      </a:r>
                      <a:r>
                        <a:rPr lang="en-US" altLang="ko-KR" sz="800" b="1" kern="0" spc="-50" dirty="0">
                          <a:solidFill>
                            <a:schemeClr val="tx2"/>
                          </a:solidFill>
                          <a:latin typeface="+mn-ea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dirty="0"/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 v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03418366"/>
                  </a:ext>
                </a:extLst>
              </a:tr>
              <a:tr h="291158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800" b="1" kern="0" spc="0" dirty="0">
                          <a:solidFill>
                            <a:srgbClr val="FFFFFF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담당자명</a:t>
                      </a:r>
                    </a:p>
                  </a:txBody>
                  <a:tcPr marL="36604" marR="36604" marT="11132" marB="11132" anchor="ctr">
                    <a:lnL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800" b="1" kern="0" spc="0" dirty="0">
                        <a:solidFill>
                          <a:srgbClr val="FFFFFF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800" b="1" kern="0" spc="0" dirty="0">
                          <a:solidFill>
                            <a:srgbClr val="FFFFFF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부서 </a:t>
                      </a:r>
                      <a:r>
                        <a:rPr lang="en-US" altLang="ko-KR" sz="800" b="1" kern="0" spc="0" dirty="0">
                          <a:solidFill>
                            <a:srgbClr val="FFFFFF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/ </a:t>
                      </a:r>
                      <a:r>
                        <a:rPr lang="ko-KR" altLang="en-US" sz="800" b="1" kern="0" spc="0" dirty="0">
                          <a:solidFill>
                            <a:srgbClr val="FFFFFF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직위</a:t>
                      </a:r>
                      <a:endParaRPr lang="en-US" sz="800" b="1" kern="0" spc="0" dirty="0">
                        <a:solidFill>
                          <a:srgbClr val="FFFFFF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E284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kern="0" spc="-50" dirty="0">
                          <a:solidFill>
                            <a:schemeClr val="tx2"/>
                          </a:solidFill>
                          <a:latin typeface="+mn-ea"/>
                          <a:ea typeface="+mn-ea"/>
                          <a:cs typeface="+mn-cs"/>
                        </a:rPr>
                        <a:t>/</a:t>
                      </a: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74989620"/>
                  </a:ext>
                </a:extLst>
              </a:tr>
              <a:tr h="291158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800" b="1" kern="0" spc="0" dirty="0">
                          <a:solidFill>
                            <a:srgbClr val="FFFFFF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연 </a:t>
                      </a:r>
                      <a:r>
                        <a:rPr lang="ko-KR" altLang="en-US" sz="800" b="1" kern="0" spc="0" dirty="0" err="1">
                          <a:solidFill>
                            <a:srgbClr val="FFFFFF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락</a:t>
                      </a:r>
                      <a:r>
                        <a:rPr lang="ko-KR" altLang="en-US" sz="800" b="1" kern="0" spc="0" dirty="0">
                          <a:solidFill>
                            <a:srgbClr val="FFFFFF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 처</a:t>
                      </a:r>
                    </a:p>
                  </a:txBody>
                  <a:tcPr marL="36604" marR="36604" marT="11132" marB="11132" anchor="ctr">
                    <a:lnL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800" b="1" kern="0" spc="-50" dirty="0">
                          <a:solidFill>
                            <a:schemeClr val="tx2"/>
                          </a:solidFill>
                          <a:latin typeface="+mn-ea"/>
                          <a:ea typeface="+mn-ea"/>
                          <a:cs typeface="+mn-cs"/>
                        </a:rPr>
                        <a:t> (</a:t>
                      </a:r>
                      <a:r>
                        <a:rPr lang="ko-KR" altLang="en-US" sz="800" b="1" kern="0" spc="-50" dirty="0">
                          <a:solidFill>
                            <a:schemeClr val="tx2"/>
                          </a:solidFill>
                          <a:latin typeface="+mn-ea"/>
                          <a:ea typeface="+mn-ea"/>
                          <a:cs typeface="+mn-cs"/>
                        </a:rPr>
                        <a:t>전화</a:t>
                      </a:r>
                      <a:r>
                        <a:rPr lang="en-US" altLang="ko-KR" sz="800" b="1" kern="0" spc="-50" dirty="0">
                          <a:solidFill>
                            <a:schemeClr val="tx2"/>
                          </a:solidFill>
                          <a:latin typeface="+mn-ea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800" b="1" kern="0" spc="-50" dirty="0">
                          <a:solidFill>
                            <a:schemeClr val="tx2"/>
                          </a:solidFill>
                          <a:latin typeface="+mn-ea"/>
                          <a:ea typeface="+mn-ea"/>
                          <a:cs typeface="+mn-cs"/>
                        </a:rPr>
                        <a:t> (</a:t>
                      </a:r>
                      <a:r>
                        <a:rPr lang="ko-KR" altLang="en-US" sz="800" b="1" kern="0" spc="-50" dirty="0">
                          <a:solidFill>
                            <a:schemeClr val="tx2"/>
                          </a:solidFill>
                          <a:latin typeface="+mn-ea"/>
                          <a:ea typeface="+mn-ea"/>
                          <a:cs typeface="+mn-cs"/>
                        </a:rPr>
                        <a:t>휴대폰</a:t>
                      </a:r>
                      <a:r>
                        <a:rPr lang="en-US" altLang="ko-KR" sz="800" b="1" kern="0" spc="-50" dirty="0">
                          <a:solidFill>
                            <a:schemeClr val="tx2"/>
                          </a:solidFill>
                          <a:latin typeface="+mn-ea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800" b="0" kern="0" spc="0" dirty="0">
                        <a:solidFill>
                          <a:srgbClr val="000000"/>
                        </a:solidFill>
                        <a:effectLst/>
                        <a:latin typeface="a와이드2" panose="02020600000000000000" pitchFamily="18" charset="-127"/>
                        <a:ea typeface="a와이드2" panose="02020600000000000000" pitchFamily="18" charset="-127"/>
                      </a:endParaRP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800" kern="0" spc="-50" dirty="0">
                        <a:solidFill>
                          <a:schemeClr val="tx2"/>
                        </a:solidFill>
                        <a:latin typeface="a와이드2" panose="02020600000000000000" pitchFamily="18" charset="-127"/>
                        <a:ea typeface="a와이드2" panose="02020600000000000000" pitchFamily="18" charset="-127"/>
                        <a:cs typeface="+mn-cs"/>
                      </a:endParaRP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800" b="1" kern="0" spc="-50" dirty="0">
                          <a:solidFill>
                            <a:schemeClr val="tx2"/>
                          </a:solidFill>
                          <a:latin typeface="+mn-ea"/>
                          <a:ea typeface="+mn-ea"/>
                          <a:cs typeface="+mn-cs"/>
                        </a:rPr>
                        <a:t> (</a:t>
                      </a:r>
                      <a:r>
                        <a:rPr lang="ko-KR" altLang="en-US" sz="800" b="1" kern="0" spc="-50" dirty="0">
                          <a:solidFill>
                            <a:schemeClr val="tx2"/>
                          </a:solidFill>
                          <a:latin typeface="+mn-ea"/>
                          <a:ea typeface="+mn-ea"/>
                          <a:cs typeface="+mn-cs"/>
                        </a:rPr>
                        <a:t>이메일</a:t>
                      </a:r>
                      <a:r>
                        <a:rPr lang="en-US" altLang="ko-KR" sz="800" b="1" kern="0" spc="-50" dirty="0">
                          <a:solidFill>
                            <a:schemeClr val="tx2"/>
                          </a:solidFill>
                          <a:latin typeface="+mn-ea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76493258"/>
                  </a:ext>
                </a:extLst>
              </a:tr>
            </a:tbl>
          </a:graphicData>
        </a:graphic>
      </p:graphicFrame>
      <p:sp>
        <p:nvSpPr>
          <p:cNvPr id="21" name="직사각형 20">
            <a:extLst>
              <a:ext uri="{FF2B5EF4-FFF2-40B4-BE49-F238E27FC236}">
                <a16:creationId xmlns:a16="http://schemas.microsoft.com/office/drawing/2014/main" id="{6B34FDD5-8AFD-B2A0-F0CA-433AA27DFD7D}"/>
              </a:ext>
            </a:extLst>
          </p:cNvPr>
          <p:cNvSpPr/>
          <p:nvPr/>
        </p:nvSpPr>
        <p:spPr>
          <a:xfrm>
            <a:off x="3969928" y="702541"/>
            <a:ext cx="2217999" cy="1993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05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전체 출품업체 </a:t>
            </a:r>
            <a:r>
              <a:rPr kumimoji="0" lang="ko-KR" altLang="en-US" sz="105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 선 택 사 항</a:t>
            </a:r>
            <a:endParaRPr kumimoji="0" lang="ko-KR" altLang="en-US" sz="16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ea"/>
              <a:ea typeface="+mj-ea"/>
              <a:cs typeface="+mn-cs"/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2F6E1A3A-1704-CF75-1AFE-915DBB906173}"/>
              </a:ext>
            </a:extLst>
          </p:cNvPr>
          <p:cNvSpPr txBox="1"/>
          <p:nvPr/>
        </p:nvSpPr>
        <p:spPr>
          <a:xfrm>
            <a:off x="670070" y="3487415"/>
            <a:ext cx="5517857" cy="14475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2720" marR="0" lvl="0" indent="-172720" algn="just" defTabSz="457200" rtl="0" eaLnBrk="1" fontAlgn="base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0" cap="none" spc="-50" normalizeH="0" baseline="0" noProof="0" dirty="0">
                <a:ln>
                  <a:noFill/>
                </a:ln>
                <a:solidFill>
                  <a:srgbClr val="0E284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※ </a:t>
            </a:r>
            <a:r>
              <a:rPr kumimoji="0" lang="ko-KR" altLang="en-US" sz="1000" b="1" i="0" u="none" strike="noStrike" kern="0" cap="none" spc="-50" normalizeH="0" baseline="0" noProof="0" dirty="0">
                <a:ln>
                  <a:noFill/>
                </a:ln>
                <a:solidFill>
                  <a:srgbClr val="0E284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본 양식은 기본부스의 경우 기본으로 제공 되어지는 가구와 별도로 더 필요한 가구가 있을 경우 추가하는 양식으로 뒷면의 가구 </a:t>
            </a:r>
            <a:r>
              <a:rPr kumimoji="0" lang="ko-KR" altLang="en-US" sz="1000" b="1" i="0" u="none" strike="noStrike" kern="0" cap="none" spc="-50" normalizeH="0" baseline="0" noProof="0" dirty="0" err="1">
                <a:ln>
                  <a:noFill/>
                </a:ln>
                <a:solidFill>
                  <a:srgbClr val="0E284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카달로그를</a:t>
            </a:r>
            <a:r>
              <a:rPr kumimoji="0" lang="ko-KR" altLang="en-US" sz="1000" b="1" i="0" u="none" strike="noStrike" kern="0" cap="none" spc="-50" normalizeH="0" baseline="0" noProof="0" dirty="0">
                <a:ln>
                  <a:noFill/>
                </a:ln>
                <a:solidFill>
                  <a:srgbClr val="0E284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 참조하시어 신청합니다</a:t>
            </a:r>
            <a:r>
              <a:rPr kumimoji="0" lang="en-US" altLang="ko-KR" sz="1000" b="1" i="0" u="none" strike="noStrike" kern="0" cap="none" spc="-50" normalizeH="0" baseline="0" noProof="0" dirty="0">
                <a:ln>
                  <a:noFill/>
                </a:ln>
                <a:solidFill>
                  <a:srgbClr val="0E284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. </a:t>
            </a:r>
            <a:r>
              <a:rPr kumimoji="0" lang="ko-KR" altLang="en-US" sz="1000" b="1" i="0" u="none" strike="noStrike" kern="0" cap="none" spc="-50" normalizeH="0" baseline="0" noProof="0" dirty="0">
                <a:ln>
                  <a:noFill/>
                </a:ln>
                <a:solidFill>
                  <a:srgbClr val="0E284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임대단가는 모든 전시</a:t>
            </a:r>
            <a:br>
              <a:rPr kumimoji="0" lang="en-US" altLang="ko-KR" sz="1000" b="1" i="0" u="none" strike="noStrike" kern="0" cap="none" spc="-50" normalizeH="0" baseline="0" noProof="0" dirty="0">
                <a:ln>
                  <a:noFill/>
                </a:ln>
                <a:solidFill>
                  <a:srgbClr val="0E284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</a:br>
            <a:r>
              <a:rPr kumimoji="0" lang="ko-KR" altLang="en-US" sz="1000" b="1" i="0" u="none" strike="noStrike" kern="0" cap="none" spc="-50" normalizeH="0" baseline="0" noProof="0" dirty="0">
                <a:ln>
                  <a:noFill/>
                </a:ln>
                <a:solidFill>
                  <a:srgbClr val="0E284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기간을 포함한 단가이며 전시회 종료 후 부스에 그대로 두고 돌아가시면 됩니다</a:t>
            </a:r>
            <a:r>
              <a:rPr kumimoji="0" lang="en-US" altLang="ko-KR" sz="1000" b="1" i="0" u="none" strike="noStrike" kern="0" cap="none" spc="-50" normalizeH="0" baseline="0" noProof="0" dirty="0">
                <a:ln>
                  <a:noFill/>
                </a:ln>
                <a:solidFill>
                  <a:srgbClr val="0E284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. </a:t>
            </a:r>
            <a:r>
              <a:rPr kumimoji="0" lang="ko-KR" altLang="en-US" sz="1000" b="1" i="0" u="none" strike="noStrike" kern="0" cap="none" spc="-50" normalizeH="0" baseline="0" noProof="0" dirty="0">
                <a:ln>
                  <a:noFill/>
                </a:ln>
                <a:solidFill>
                  <a:srgbClr val="0E284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물량확보의 </a:t>
            </a:r>
            <a:br>
              <a:rPr kumimoji="0" lang="en-US" altLang="ko-KR" sz="1000" b="1" i="0" u="none" strike="noStrike" kern="0" cap="none" spc="-50" normalizeH="0" baseline="0" noProof="0" dirty="0">
                <a:ln>
                  <a:noFill/>
                </a:ln>
                <a:solidFill>
                  <a:srgbClr val="0E284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</a:br>
            <a:r>
              <a:rPr kumimoji="0" lang="ko-KR" altLang="en-US" sz="1000" b="1" i="0" u="none" strike="noStrike" kern="0" cap="none" spc="-50" normalizeH="0" baseline="0" noProof="0" dirty="0">
                <a:ln>
                  <a:noFill/>
                </a:ln>
                <a:solidFill>
                  <a:srgbClr val="0E284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어려움이 있으므로 반드시 신청기한을 지켜 주시기 바랍니다</a:t>
            </a:r>
            <a:r>
              <a:rPr kumimoji="0" lang="en-US" altLang="ko-KR" sz="1000" b="1" i="0" u="none" strike="noStrike" kern="0" cap="none" spc="-50" normalizeH="0" baseline="0" noProof="0" dirty="0">
                <a:ln>
                  <a:noFill/>
                </a:ln>
                <a:solidFill>
                  <a:srgbClr val="0E284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. </a:t>
            </a:r>
          </a:p>
          <a:p>
            <a:pPr marL="172720" marR="0" lvl="0" indent="-172720" algn="just" defTabSz="457200" rtl="0" eaLnBrk="1" fontAlgn="base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0" cap="none" spc="-50" normalizeH="0" baseline="0" noProof="0" dirty="0">
                <a:ln>
                  <a:noFill/>
                </a:ln>
                <a:solidFill>
                  <a:srgbClr val="0E284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※ </a:t>
            </a:r>
            <a:r>
              <a:rPr kumimoji="0" lang="ko-KR" altLang="en-US" sz="1000" b="1" i="0" u="none" strike="noStrike" kern="0" cap="none" spc="-50" normalizeH="0" baseline="0" noProof="0" dirty="0">
                <a:ln>
                  <a:noFill/>
                </a:ln>
                <a:solidFill>
                  <a:srgbClr val="0E284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본 신청서는 아래 내용을 기입하셔서  </a:t>
            </a:r>
            <a:r>
              <a:rPr kumimoji="0" lang="en-US" altLang="ko-KR" sz="1000" b="1" i="0" u="none" strike="noStrike" kern="0" cap="none" spc="-50" normalizeH="0" baseline="0" noProof="0" dirty="0">
                <a:ln>
                  <a:noFill/>
                </a:ln>
                <a:solidFill>
                  <a:srgbClr val="0E284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(</a:t>
            </a:r>
            <a:r>
              <a:rPr kumimoji="0" lang="en-US" altLang="ko-KR" sz="1000" b="1" i="0" u="sng" strike="noStrike" kern="0" cap="none" spc="-50" normalizeH="0" baseline="0" noProof="0" dirty="0">
                <a:ln>
                  <a:noFill/>
                </a:ln>
                <a:solidFill>
                  <a:srgbClr val="0E284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E-mail: droneexpo2024@gmail.com)</a:t>
            </a:r>
            <a:r>
              <a:rPr kumimoji="0" lang="ko-KR" altLang="en-US" sz="1000" b="1" i="0" u="none" strike="noStrike" kern="0" cap="none" spc="-50" normalizeH="0" baseline="0" noProof="0" dirty="0">
                <a:ln>
                  <a:noFill/>
                </a:ln>
                <a:solidFill>
                  <a:srgbClr val="0E284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로 제출하여 주시기 바랍니다</a:t>
            </a:r>
            <a:r>
              <a:rPr kumimoji="0" lang="en-US" altLang="ko-KR" sz="1000" b="1" i="0" u="none" strike="noStrike" kern="0" cap="none" spc="-50" normalizeH="0" baseline="0" noProof="0" dirty="0">
                <a:ln>
                  <a:noFill/>
                </a:ln>
                <a:solidFill>
                  <a:srgbClr val="0E284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.</a:t>
            </a:r>
            <a:endParaRPr kumimoji="0" lang="ko-KR" altLang="en-US" sz="1050" b="1" i="0" u="none" strike="noStrike" kern="0" cap="none" spc="-50" normalizeH="0" baseline="0" noProof="0" dirty="0">
              <a:ln>
                <a:noFill/>
              </a:ln>
              <a:solidFill>
                <a:srgbClr val="0E2841"/>
              </a:solidFill>
              <a:effectLst/>
              <a:uLnTx/>
              <a:uFillTx/>
              <a:latin typeface="+mj-ea"/>
              <a:ea typeface="+mj-ea"/>
              <a:cs typeface="+mn-cs"/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07B1F227-9EEC-43DC-9AB9-15847FF2CFF4}"/>
              </a:ext>
            </a:extLst>
          </p:cNvPr>
          <p:cNvSpPr txBox="1"/>
          <p:nvPr/>
        </p:nvSpPr>
        <p:spPr>
          <a:xfrm>
            <a:off x="670070" y="3106911"/>
            <a:ext cx="5517857" cy="3370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base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200" b="1" i="0" u="none" strike="noStrike" kern="0" cap="none" spc="-50" normalizeH="0" baseline="0" noProof="0" dirty="0">
                <a:ln>
                  <a:noFill/>
                </a:ln>
                <a:solidFill>
                  <a:srgbClr val="215F9A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② 내용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F7574E42-1318-C0B4-2190-811C6033B732}"/>
              </a:ext>
            </a:extLst>
          </p:cNvPr>
          <p:cNvSpPr txBox="1"/>
          <p:nvPr/>
        </p:nvSpPr>
        <p:spPr>
          <a:xfrm>
            <a:off x="2307301" y="8093402"/>
            <a:ext cx="902214" cy="3064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2720" marR="0" lvl="0" indent="-172720" algn="ctr" defTabSz="457200" rtl="0" eaLnBrk="1" fontAlgn="base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50" b="1" i="0" u="none" strike="noStrike" kern="0" cap="none" spc="-50" normalizeH="0" baseline="0" noProof="0" dirty="0">
                <a:ln>
                  <a:noFill/>
                </a:ln>
                <a:solidFill>
                  <a:srgbClr val="0E284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2024</a:t>
            </a:r>
            <a:r>
              <a:rPr kumimoji="0" lang="ko-KR" altLang="en-US" sz="1050" b="1" i="0" u="none" strike="noStrike" kern="0" cap="none" spc="-50" normalizeH="0" baseline="0" noProof="0" dirty="0">
                <a:ln>
                  <a:noFill/>
                </a:ln>
                <a:solidFill>
                  <a:srgbClr val="0E284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년 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86297716-F39A-F597-7193-9DCDCFAA8E1B}"/>
              </a:ext>
            </a:extLst>
          </p:cNvPr>
          <p:cNvSpPr txBox="1"/>
          <p:nvPr/>
        </p:nvSpPr>
        <p:spPr>
          <a:xfrm>
            <a:off x="3067714" y="8093402"/>
            <a:ext cx="902214" cy="3064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2720" marR="0" lvl="0" indent="-172720" algn="ctr" defTabSz="457200" rtl="0" eaLnBrk="1" fontAlgn="base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050" b="1" i="0" u="none" strike="noStrike" kern="0" cap="none" spc="-50" normalizeH="0" baseline="0" noProof="0" dirty="0">
                <a:ln>
                  <a:noFill/>
                </a:ln>
                <a:solidFill>
                  <a:srgbClr val="0E284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월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15DB1B19-8E96-0FFD-06CC-C0746AFA0A65}"/>
              </a:ext>
            </a:extLst>
          </p:cNvPr>
          <p:cNvSpPr txBox="1"/>
          <p:nvPr/>
        </p:nvSpPr>
        <p:spPr>
          <a:xfrm>
            <a:off x="3648486" y="8093402"/>
            <a:ext cx="902214" cy="3064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2720" marR="0" lvl="0" indent="-172720" algn="ctr" defTabSz="457200" rtl="0" eaLnBrk="1" fontAlgn="base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050" b="1" i="0" u="none" strike="noStrike" kern="0" cap="none" spc="-50" normalizeH="0" baseline="0" noProof="0" dirty="0">
                <a:ln>
                  <a:noFill/>
                </a:ln>
                <a:solidFill>
                  <a:srgbClr val="0E284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일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D823BC0B-3219-AE46-86CF-28A580FF534B}"/>
              </a:ext>
            </a:extLst>
          </p:cNvPr>
          <p:cNvSpPr txBox="1"/>
          <p:nvPr/>
        </p:nvSpPr>
        <p:spPr>
          <a:xfrm>
            <a:off x="3823136" y="8461510"/>
            <a:ext cx="902214" cy="3064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2720" marR="0" lvl="0" indent="-172720" algn="r" defTabSz="457200" rtl="0" eaLnBrk="1" fontAlgn="base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050" b="1" i="0" u="none" strike="noStrike" kern="0" cap="none" spc="-50" normalizeH="0" baseline="0" noProof="0" dirty="0">
                <a:ln>
                  <a:noFill/>
                </a:ln>
                <a:solidFill>
                  <a:srgbClr val="0E284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회사명 </a:t>
            </a:r>
            <a:r>
              <a:rPr kumimoji="0" lang="en-US" altLang="ko-KR" sz="1050" b="1" i="0" u="none" strike="noStrike" kern="0" cap="none" spc="-50" normalizeH="0" baseline="0" noProof="0" dirty="0">
                <a:ln>
                  <a:noFill/>
                </a:ln>
                <a:solidFill>
                  <a:srgbClr val="0E284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:</a:t>
            </a:r>
            <a:endParaRPr kumimoji="0" lang="ko-KR" altLang="en-US" sz="1050" b="1" i="0" u="none" strike="noStrike" kern="0" cap="none" spc="-50" normalizeH="0" baseline="0" noProof="0" dirty="0">
              <a:ln>
                <a:noFill/>
              </a:ln>
              <a:solidFill>
                <a:srgbClr val="0E2841"/>
              </a:solidFill>
              <a:effectLst/>
              <a:uLnTx/>
              <a:uFillTx/>
              <a:latin typeface="+mj-ea"/>
              <a:ea typeface="+mj-ea"/>
              <a:cs typeface="+mn-cs"/>
            </a:endParaRP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36B8A3DC-D174-0431-0536-032F440F5F5D}"/>
              </a:ext>
            </a:extLst>
          </p:cNvPr>
          <p:cNvSpPr txBox="1"/>
          <p:nvPr/>
        </p:nvSpPr>
        <p:spPr>
          <a:xfrm>
            <a:off x="3823136" y="8677664"/>
            <a:ext cx="902214" cy="3064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2720" marR="0" lvl="0" indent="-172720" algn="r" defTabSz="457200" rtl="0" eaLnBrk="1" fontAlgn="base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050" b="1" i="0" u="none" strike="noStrike" kern="0" cap="none" spc="-50" normalizeH="0" baseline="0" noProof="0" dirty="0" err="1">
                <a:ln>
                  <a:noFill/>
                </a:ln>
                <a:solidFill>
                  <a:srgbClr val="0E284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대표명</a:t>
            </a:r>
            <a:r>
              <a:rPr kumimoji="0" lang="ko-KR" altLang="en-US" sz="1050" b="1" i="0" u="none" strike="noStrike" kern="0" cap="none" spc="-50" normalizeH="0" baseline="0" noProof="0" dirty="0">
                <a:ln>
                  <a:noFill/>
                </a:ln>
                <a:solidFill>
                  <a:srgbClr val="0E284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 </a:t>
            </a:r>
            <a:r>
              <a:rPr kumimoji="0" lang="en-US" altLang="ko-KR" sz="1050" b="1" i="0" u="none" strike="noStrike" kern="0" cap="none" spc="-50" normalizeH="0" baseline="0" noProof="0" dirty="0">
                <a:ln>
                  <a:noFill/>
                </a:ln>
                <a:solidFill>
                  <a:srgbClr val="0E284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:</a:t>
            </a:r>
            <a:endParaRPr kumimoji="0" lang="ko-KR" altLang="en-US" sz="1050" b="1" i="0" u="none" strike="noStrike" kern="0" cap="none" spc="-50" normalizeH="0" baseline="0" noProof="0" dirty="0">
              <a:ln>
                <a:noFill/>
              </a:ln>
              <a:solidFill>
                <a:srgbClr val="0E2841"/>
              </a:solidFill>
              <a:effectLst/>
              <a:uLnTx/>
              <a:uFillTx/>
              <a:latin typeface="+mj-ea"/>
              <a:ea typeface="+mj-ea"/>
              <a:cs typeface="+mn-cs"/>
            </a:endParaRP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B22D965A-0EFE-C416-AD9B-2FE4FCAD8FE7}"/>
              </a:ext>
            </a:extLst>
          </p:cNvPr>
          <p:cNvSpPr txBox="1"/>
          <p:nvPr/>
        </p:nvSpPr>
        <p:spPr>
          <a:xfrm>
            <a:off x="5517635" y="8677664"/>
            <a:ext cx="902214" cy="3064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2720" marR="0" lvl="0" indent="-172720" algn="ctr" defTabSz="457200" rtl="0" eaLnBrk="1" fontAlgn="base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50" b="1" i="0" u="none" strike="noStrike" kern="0" cap="none" spc="-50" normalizeH="0" baseline="0" noProof="0" dirty="0">
                <a:ln>
                  <a:noFill/>
                </a:ln>
                <a:solidFill>
                  <a:srgbClr val="0E284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(</a:t>
            </a:r>
            <a:r>
              <a:rPr kumimoji="0" lang="ko-KR" altLang="en-US" sz="1050" b="1" i="0" u="none" strike="noStrike" kern="0" cap="none" spc="-50" normalizeH="0" baseline="0" noProof="0" dirty="0">
                <a:ln>
                  <a:noFill/>
                </a:ln>
                <a:solidFill>
                  <a:srgbClr val="0E284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인</a:t>
            </a:r>
            <a:r>
              <a:rPr kumimoji="0" lang="en-US" altLang="ko-KR" sz="1050" b="1" i="0" u="none" strike="noStrike" kern="0" cap="none" spc="-50" normalizeH="0" baseline="0" noProof="0" dirty="0">
                <a:ln>
                  <a:noFill/>
                </a:ln>
                <a:solidFill>
                  <a:srgbClr val="0E284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)</a:t>
            </a:r>
            <a:endParaRPr kumimoji="0" lang="ko-KR" altLang="en-US" sz="1050" b="1" i="0" u="none" strike="noStrike" kern="0" cap="none" spc="-50" normalizeH="0" baseline="0" noProof="0" dirty="0">
              <a:ln>
                <a:noFill/>
              </a:ln>
              <a:solidFill>
                <a:srgbClr val="0E2841"/>
              </a:solidFill>
              <a:effectLst/>
              <a:uLnTx/>
              <a:uFillTx/>
              <a:latin typeface="+mj-ea"/>
              <a:ea typeface="+mj-ea"/>
              <a:cs typeface="+mn-cs"/>
            </a:endParaRP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602F3B97-D767-4D66-A3B3-C6774B62F25C}"/>
              </a:ext>
            </a:extLst>
          </p:cNvPr>
          <p:cNvSpPr txBox="1"/>
          <p:nvPr/>
        </p:nvSpPr>
        <p:spPr>
          <a:xfrm>
            <a:off x="2907828" y="9071318"/>
            <a:ext cx="3228827" cy="25545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172720" marR="0" lvl="0" indent="-172720" algn="r" defTabSz="457200" rtl="0" eaLnBrk="1" fontAlgn="base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800" b="1" i="0" u="none" strike="noStrike" kern="0" cap="none" spc="-50" normalizeH="0" baseline="0" noProof="0" dirty="0">
                <a:ln>
                  <a:noFill/>
                </a:ln>
                <a:solidFill>
                  <a:srgbClr val="0E284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「</a:t>
            </a:r>
            <a:r>
              <a:rPr kumimoji="0" lang="en-US" altLang="ko-KR" sz="800" b="1" i="0" u="none" strike="noStrike" kern="0" cap="none" spc="-50" normalizeH="0" baseline="0" noProof="0" dirty="0">
                <a:ln>
                  <a:noFill/>
                </a:ln>
                <a:solidFill>
                  <a:srgbClr val="0E284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2024 </a:t>
            </a:r>
            <a:r>
              <a:rPr kumimoji="0" lang="ko-KR" altLang="en-US" sz="800" b="1" i="0" u="none" strike="noStrike" kern="0" cap="none" spc="-50" normalizeH="0" baseline="0" noProof="0" dirty="0">
                <a:ln>
                  <a:noFill/>
                </a:ln>
                <a:solidFill>
                  <a:srgbClr val="0E284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대한민국 </a:t>
            </a:r>
            <a:r>
              <a:rPr kumimoji="0" lang="ko-KR" altLang="en-US" sz="800" b="1" i="0" u="none" strike="noStrike" kern="0" cap="none" spc="-50" normalizeH="0" baseline="0" noProof="0" dirty="0" err="1">
                <a:ln>
                  <a:noFill/>
                </a:ln>
                <a:solidFill>
                  <a:srgbClr val="0E284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드론박람회</a:t>
            </a:r>
            <a:r>
              <a:rPr kumimoji="0" lang="ko-KR" altLang="en-US" sz="800" b="1" i="0" u="none" strike="noStrike" kern="0" cap="none" spc="-50" normalizeH="0" baseline="0" noProof="0" dirty="0">
                <a:ln>
                  <a:noFill/>
                </a:ln>
                <a:solidFill>
                  <a:srgbClr val="0E284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」 사무국 귀중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08C8F85-B104-D8B1-B0B7-61BCF34A943E}"/>
              </a:ext>
            </a:extLst>
          </p:cNvPr>
          <p:cNvSpPr txBox="1"/>
          <p:nvPr/>
        </p:nvSpPr>
        <p:spPr>
          <a:xfrm>
            <a:off x="2907828" y="1349109"/>
            <a:ext cx="3228827" cy="2350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172720" marR="0" lvl="0" indent="-172720" algn="r" defTabSz="457200" rtl="0" eaLnBrk="1" fontAlgn="base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700" b="1" i="0" u="none" strike="noStrike" kern="0" cap="none" spc="-50" normalizeH="0" baseline="0" noProof="0" dirty="0">
                <a:ln>
                  <a:noFill/>
                </a:ln>
                <a:solidFill>
                  <a:srgbClr val="0E284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*</a:t>
            </a:r>
            <a:r>
              <a:rPr kumimoji="0" lang="ko-KR" altLang="en-US" sz="700" b="1" i="0" u="none" strike="noStrike" kern="0" cap="none" spc="-50" normalizeH="0" baseline="0" noProof="0" dirty="0">
                <a:ln>
                  <a:noFill/>
                </a:ln>
                <a:solidFill>
                  <a:srgbClr val="0E284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제출기한 </a:t>
            </a:r>
            <a:r>
              <a:rPr kumimoji="0" lang="en-US" altLang="ko-KR" sz="700" b="1" i="0" u="none" strike="noStrike" kern="0" cap="none" spc="-50" normalizeH="0" baseline="0" noProof="0" dirty="0">
                <a:ln>
                  <a:noFill/>
                </a:ln>
                <a:solidFill>
                  <a:srgbClr val="0E284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: 2024. 4. 24(</a:t>
            </a:r>
            <a:r>
              <a:rPr kumimoji="0" lang="ko-KR" altLang="en-US" sz="700" b="1" i="0" u="none" strike="noStrike" kern="0" cap="none" spc="-50" normalizeH="0" baseline="0" noProof="0" dirty="0">
                <a:ln>
                  <a:noFill/>
                </a:ln>
                <a:solidFill>
                  <a:srgbClr val="0E284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수</a:t>
            </a:r>
            <a:r>
              <a:rPr kumimoji="0" lang="en-US" altLang="ko-KR" sz="700" b="1" i="0" u="none" strike="noStrike" kern="0" cap="none" spc="-50" normalizeH="0" baseline="0" noProof="0" dirty="0">
                <a:ln>
                  <a:noFill/>
                </a:ln>
                <a:solidFill>
                  <a:srgbClr val="0E284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)</a:t>
            </a:r>
            <a:endParaRPr kumimoji="0" lang="ko-KR" altLang="en-US" sz="700" b="1" i="0" u="none" strike="noStrike" kern="0" cap="none" spc="-50" normalizeH="0" baseline="0" noProof="0" dirty="0">
              <a:ln>
                <a:noFill/>
              </a:ln>
              <a:solidFill>
                <a:srgbClr val="0E2841"/>
              </a:solidFill>
              <a:effectLst/>
              <a:uLnTx/>
              <a:uFillTx/>
              <a:latin typeface="+mj-ea"/>
              <a:ea typeface="+mj-ea"/>
              <a:cs typeface="+mn-cs"/>
            </a:endParaRPr>
          </a:p>
        </p:txBody>
      </p:sp>
      <p:graphicFrame>
        <p:nvGraphicFramePr>
          <p:cNvPr id="5" name="표 4">
            <a:extLst>
              <a:ext uri="{FF2B5EF4-FFF2-40B4-BE49-F238E27FC236}">
                <a16:creationId xmlns:a16="http://schemas.microsoft.com/office/drawing/2014/main" id="{D3F212A1-B8A1-1191-3EFE-E79902E1570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07633229"/>
              </p:ext>
            </p:extLst>
          </p:nvPr>
        </p:nvGraphicFramePr>
        <p:xfrm>
          <a:off x="745464" y="5138256"/>
          <a:ext cx="5391191" cy="2019158"/>
        </p:xfrm>
        <a:graphic>
          <a:graphicData uri="http://schemas.openxmlformats.org/drawingml/2006/table">
            <a:tbl>
              <a:tblPr/>
              <a:tblGrid>
                <a:gridCol w="273711">
                  <a:extLst>
                    <a:ext uri="{9D8B030D-6E8A-4147-A177-3AD203B41FA5}">
                      <a16:colId xmlns:a16="http://schemas.microsoft.com/office/drawing/2014/main" val="733810316"/>
                    </a:ext>
                  </a:extLst>
                </a:gridCol>
                <a:gridCol w="1152525">
                  <a:extLst>
                    <a:ext uri="{9D8B030D-6E8A-4147-A177-3AD203B41FA5}">
                      <a16:colId xmlns:a16="http://schemas.microsoft.com/office/drawing/2014/main" val="1662006062"/>
                    </a:ext>
                  </a:extLst>
                </a:gridCol>
                <a:gridCol w="714375">
                  <a:extLst>
                    <a:ext uri="{9D8B030D-6E8A-4147-A177-3AD203B41FA5}">
                      <a16:colId xmlns:a16="http://schemas.microsoft.com/office/drawing/2014/main" val="1386728902"/>
                    </a:ext>
                  </a:extLst>
                </a:gridCol>
                <a:gridCol w="638175">
                  <a:extLst>
                    <a:ext uri="{9D8B030D-6E8A-4147-A177-3AD203B41FA5}">
                      <a16:colId xmlns:a16="http://schemas.microsoft.com/office/drawing/2014/main" val="576607606"/>
                    </a:ext>
                  </a:extLst>
                </a:gridCol>
                <a:gridCol w="752475">
                  <a:extLst>
                    <a:ext uri="{9D8B030D-6E8A-4147-A177-3AD203B41FA5}">
                      <a16:colId xmlns:a16="http://schemas.microsoft.com/office/drawing/2014/main" val="1006737549"/>
                    </a:ext>
                  </a:extLst>
                </a:gridCol>
                <a:gridCol w="1089760">
                  <a:extLst>
                    <a:ext uri="{9D8B030D-6E8A-4147-A177-3AD203B41FA5}">
                      <a16:colId xmlns:a16="http://schemas.microsoft.com/office/drawing/2014/main" val="3456298746"/>
                    </a:ext>
                  </a:extLst>
                </a:gridCol>
                <a:gridCol w="770170">
                  <a:extLst>
                    <a:ext uri="{9D8B030D-6E8A-4147-A177-3AD203B41FA5}">
                      <a16:colId xmlns:a16="http://schemas.microsoft.com/office/drawing/2014/main" val="2719499488"/>
                    </a:ext>
                  </a:extLst>
                </a:gridCol>
              </a:tblGrid>
              <a:tr h="291158">
                <a:tc>
                  <a:txBody>
                    <a:bodyPr/>
                    <a:lstStyle/>
                    <a:p>
                      <a:pPr marL="0" marR="0" indent="0" algn="ctr" defTabSz="685800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800" b="1" kern="0" spc="-50" dirty="0">
                          <a:solidFill>
                            <a:schemeClr val="bg1"/>
                          </a:solidFill>
                          <a:latin typeface="+mn-ea"/>
                          <a:ea typeface="+mn-ea"/>
                          <a:cs typeface="+mn-cs"/>
                        </a:rPr>
                        <a:t>번호</a:t>
                      </a:r>
                      <a:endParaRPr lang="en-US" altLang="ko-KR" sz="800" b="1" kern="0" spc="-50" dirty="0">
                        <a:solidFill>
                          <a:schemeClr val="bg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E284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800" b="1" kern="0" spc="-50" dirty="0">
                          <a:solidFill>
                            <a:schemeClr val="bg1"/>
                          </a:solidFill>
                          <a:latin typeface="+mn-ea"/>
                          <a:ea typeface="+mn-ea"/>
                          <a:cs typeface="+mn-cs"/>
                        </a:rPr>
                        <a:t>제품명</a:t>
                      </a:r>
                      <a:endParaRPr lang="en-US" altLang="ko-KR" sz="800" b="1" kern="0" spc="-50" dirty="0">
                        <a:solidFill>
                          <a:schemeClr val="bg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E284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800" b="1" kern="0" spc="-50" dirty="0">
                          <a:solidFill>
                            <a:schemeClr val="bg1"/>
                          </a:solidFill>
                          <a:latin typeface="+mn-ea"/>
                          <a:ea typeface="+mn-ea"/>
                          <a:cs typeface="+mn-cs"/>
                        </a:rPr>
                        <a:t>모델번호</a:t>
                      </a:r>
                      <a:endParaRPr lang="en-US" altLang="ko-KR" sz="800" b="1" kern="0" spc="-50" dirty="0">
                        <a:solidFill>
                          <a:schemeClr val="bg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E284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800" b="1" kern="0" spc="-50" dirty="0">
                          <a:solidFill>
                            <a:schemeClr val="bg1"/>
                          </a:solidFill>
                          <a:latin typeface="+mn-ea"/>
                          <a:ea typeface="+mn-ea"/>
                          <a:cs typeface="+mn-cs"/>
                        </a:rPr>
                        <a:t>수량</a:t>
                      </a:r>
                      <a:endParaRPr lang="en-US" altLang="ko-KR" sz="800" b="1" kern="0" spc="-50" dirty="0">
                        <a:solidFill>
                          <a:schemeClr val="bg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E284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800" b="1" kern="0" spc="-50" dirty="0">
                          <a:solidFill>
                            <a:schemeClr val="bg1"/>
                          </a:solidFill>
                          <a:latin typeface="+mn-ea"/>
                          <a:ea typeface="+mn-ea"/>
                          <a:cs typeface="+mn-cs"/>
                        </a:rPr>
                        <a:t>단가</a:t>
                      </a:r>
                      <a:endParaRPr lang="en-US" altLang="ko-KR" sz="800" b="1" kern="0" spc="-50" dirty="0">
                        <a:solidFill>
                          <a:schemeClr val="bg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E284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800" b="1" kern="0" spc="-50" dirty="0">
                          <a:solidFill>
                            <a:schemeClr val="bg1"/>
                          </a:solidFill>
                          <a:latin typeface="+mn-ea"/>
                          <a:ea typeface="+mn-ea"/>
                          <a:cs typeface="+mn-cs"/>
                        </a:rPr>
                        <a:t>금액</a:t>
                      </a:r>
                      <a:endParaRPr lang="en-US" altLang="ko-KR" sz="800" b="1" kern="0" spc="-50" dirty="0">
                        <a:solidFill>
                          <a:schemeClr val="bg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E284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800" b="1" kern="0" spc="-50" dirty="0">
                          <a:solidFill>
                            <a:schemeClr val="bg1"/>
                          </a:solidFill>
                          <a:latin typeface="+mn-ea"/>
                          <a:ea typeface="+mn-ea"/>
                          <a:cs typeface="+mn-cs"/>
                        </a:rPr>
                        <a:t>비고</a:t>
                      </a:r>
                      <a:endParaRPr lang="en-US" altLang="ko-KR" sz="800" b="1" kern="0" spc="-50" dirty="0">
                        <a:solidFill>
                          <a:schemeClr val="bg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E284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430006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marL="0" marR="0" indent="0" algn="ctr" defTabSz="685800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800" b="1" kern="0" spc="-50" dirty="0">
                          <a:solidFill>
                            <a:schemeClr val="tx2"/>
                          </a:solidFill>
                          <a:latin typeface="+mn-ea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altLang="ko-KR" sz="800" b="1" kern="0" spc="-50" dirty="0">
                        <a:solidFill>
                          <a:schemeClr val="tx2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altLang="ko-KR" sz="800" b="1" kern="0" spc="-50" dirty="0">
                        <a:solidFill>
                          <a:schemeClr val="tx2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r" defTabSz="685800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800" b="1" kern="0" spc="-50" dirty="0">
                          <a:solidFill>
                            <a:schemeClr val="tx2"/>
                          </a:solidFill>
                          <a:latin typeface="+mn-ea"/>
                          <a:ea typeface="+mn-ea"/>
                          <a:cs typeface="+mn-cs"/>
                        </a:rPr>
                        <a:t>EA</a:t>
                      </a: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altLang="ko-KR" sz="800" b="1" kern="0" spc="-50" dirty="0">
                        <a:solidFill>
                          <a:schemeClr val="tx2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800" b="1" kern="0" spc="-50" dirty="0">
                          <a:solidFill>
                            <a:schemeClr val="tx2"/>
                          </a:solidFill>
                          <a:latin typeface="+mn-ea"/>
                          <a:ea typeface="+mn-ea"/>
                          <a:cs typeface="+mn-cs"/>
                        </a:rPr>
                        <a:t>₩</a:t>
                      </a: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altLang="ko-KR" sz="800" b="1" kern="0" spc="-50" dirty="0">
                        <a:solidFill>
                          <a:schemeClr val="tx2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03418366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marL="0" marR="0" indent="0" algn="ctr" defTabSz="685800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800" b="1" kern="0" spc="-50" dirty="0">
                          <a:solidFill>
                            <a:schemeClr val="tx2"/>
                          </a:solidFill>
                          <a:latin typeface="+mn-ea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altLang="ko-KR" sz="800" b="1" kern="0" spc="-50" dirty="0">
                        <a:solidFill>
                          <a:schemeClr val="tx2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altLang="ko-KR" sz="800" b="1" kern="0" spc="-50" dirty="0">
                        <a:solidFill>
                          <a:schemeClr val="tx2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r" defTabSz="685800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800" b="1" kern="0" spc="-50" dirty="0">
                          <a:solidFill>
                            <a:schemeClr val="tx2"/>
                          </a:solidFill>
                          <a:latin typeface="+mn-ea"/>
                          <a:ea typeface="+mn-ea"/>
                          <a:cs typeface="+mn-cs"/>
                        </a:rPr>
                        <a:t>EA</a:t>
                      </a: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altLang="ko-KR" sz="800" b="1" kern="0" spc="-50" dirty="0">
                        <a:solidFill>
                          <a:schemeClr val="tx2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800" b="1" kern="0" spc="-50" dirty="0">
                          <a:solidFill>
                            <a:schemeClr val="tx2"/>
                          </a:solidFill>
                          <a:latin typeface="+mn-ea"/>
                          <a:ea typeface="+mn-ea"/>
                          <a:cs typeface="+mn-cs"/>
                        </a:rPr>
                        <a:t>₩</a:t>
                      </a: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altLang="ko-KR" sz="800" b="1" kern="0" spc="-50" dirty="0">
                        <a:solidFill>
                          <a:schemeClr val="tx2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48342786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marL="0" marR="0" indent="0" algn="ctr" defTabSz="685800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800" b="1" kern="0" spc="-50" dirty="0">
                          <a:solidFill>
                            <a:schemeClr val="tx2"/>
                          </a:solidFill>
                          <a:latin typeface="+mn-ea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altLang="ko-KR" sz="800" b="1" kern="0" spc="-50" dirty="0">
                        <a:solidFill>
                          <a:schemeClr val="tx2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altLang="ko-KR" sz="800" b="1" kern="0" spc="-50" dirty="0">
                        <a:solidFill>
                          <a:schemeClr val="tx2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r" defTabSz="685800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800" b="1" kern="0" spc="-50" dirty="0">
                          <a:solidFill>
                            <a:schemeClr val="tx2"/>
                          </a:solidFill>
                          <a:latin typeface="+mn-ea"/>
                          <a:ea typeface="+mn-ea"/>
                          <a:cs typeface="+mn-cs"/>
                        </a:rPr>
                        <a:t>EA</a:t>
                      </a: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altLang="ko-KR" sz="800" b="1" kern="0" spc="-50" dirty="0">
                        <a:solidFill>
                          <a:schemeClr val="tx2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800" b="1" kern="0" spc="-50" dirty="0">
                          <a:solidFill>
                            <a:schemeClr val="tx2"/>
                          </a:solidFill>
                          <a:latin typeface="+mn-ea"/>
                          <a:ea typeface="+mn-ea"/>
                          <a:cs typeface="+mn-cs"/>
                        </a:rPr>
                        <a:t>₩</a:t>
                      </a: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altLang="ko-KR" sz="800" b="1" kern="0" spc="-50" dirty="0">
                        <a:solidFill>
                          <a:schemeClr val="tx2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847959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marL="0" marR="0" indent="0" algn="ctr" defTabSz="685800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800" b="1" kern="0" spc="-50" dirty="0">
                          <a:solidFill>
                            <a:schemeClr val="tx2"/>
                          </a:solidFill>
                          <a:latin typeface="+mn-ea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altLang="ko-KR" sz="800" b="1" kern="0" spc="-50" dirty="0">
                        <a:solidFill>
                          <a:schemeClr val="tx2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altLang="ko-KR" sz="800" b="1" kern="0" spc="-50" dirty="0">
                        <a:solidFill>
                          <a:schemeClr val="tx2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r" defTabSz="685800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800" b="1" kern="0" spc="-50" dirty="0">
                          <a:solidFill>
                            <a:schemeClr val="tx2"/>
                          </a:solidFill>
                          <a:latin typeface="+mn-ea"/>
                          <a:ea typeface="+mn-ea"/>
                          <a:cs typeface="+mn-cs"/>
                        </a:rPr>
                        <a:t>EA</a:t>
                      </a: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altLang="ko-KR" sz="800" b="1" kern="0" spc="-50" dirty="0">
                        <a:solidFill>
                          <a:schemeClr val="tx2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800" b="1" kern="0" spc="-50" dirty="0">
                          <a:solidFill>
                            <a:schemeClr val="tx2"/>
                          </a:solidFill>
                          <a:latin typeface="+mn-ea"/>
                          <a:ea typeface="+mn-ea"/>
                          <a:cs typeface="+mn-cs"/>
                        </a:rPr>
                        <a:t>₩</a:t>
                      </a: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altLang="ko-KR" sz="800" b="1" kern="0" spc="-50" dirty="0">
                        <a:solidFill>
                          <a:schemeClr val="tx2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253667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marL="0" marR="0" indent="0" algn="ctr" defTabSz="685800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800" b="1" kern="0" spc="-50" dirty="0">
                          <a:solidFill>
                            <a:schemeClr val="tx2"/>
                          </a:solidFill>
                          <a:latin typeface="+mn-ea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altLang="ko-KR" sz="800" b="1" kern="0" spc="-50" dirty="0">
                        <a:solidFill>
                          <a:schemeClr val="tx2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altLang="ko-KR" sz="800" b="1" kern="0" spc="-50" dirty="0">
                        <a:solidFill>
                          <a:schemeClr val="tx2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r" defTabSz="685800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800" b="1" kern="0" spc="-50" dirty="0">
                          <a:solidFill>
                            <a:schemeClr val="tx2"/>
                          </a:solidFill>
                          <a:latin typeface="+mn-ea"/>
                          <a:ea typeface="+mn-ea"/>
                          <a:cs typeface="+mn-cs"/>
                        </a:rPr>
                        <a:t>EA</a:t>
                      </a: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altLang="ko-KR" sz="800" b="1" kern="0" spc="-50" dirty="0">
                        <a:solidFill>
                          <a:schemeClr val="tx2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800" b="1" kern="0" spc="-50" dirty="0">
                          <a:solidFill>
                            <a:schemeClr val="tx2"/>
                          </a:solidFill>
                          <a:latin typeface="+mn-ea"/>
                          <a:ea typeface="+mn-ea"/>
                          <a:cs typeface="+mn-cs"/>
                        </a:rPr>
                        <a:t>₩</a:t>
                      </a: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altLang="ko-KR" sz="800" b="1" kern="0" spc="-50" dirty="0">
                        <a:solidFill>
                          <a:schemeClr val="tx2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36416663"/>
                  </a:ext>
                </a:extLst>
              </a:tr>
              <a:tr h="216000">
                <a:tc gridSpan="5">
                  <a:txBody>
                    <a:bodyPr/>
                    <a:lstStyle/>
                    <a:p>
                      <a:pPr marL="0" marR="0" indent="0" algn="ctr" defTabSz="685800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800" b="1" kern="0" spc="-50" dirty="0">
                          <a:solidFill>
                            <a:schemeClr val="tx2"/>
                          </a:solidFill>
                          <a:latin typeface="+mn-ea"/>
                          <a:ea typeface="+mn-ea"/>
                          <a:cs typeface="+mn-cs"/>
                        </a:rPr>
                        <a:t>소</a:t>
                      </a:r>
                      <a:r>
                        <a:rPr lang="en-US" altLang="ko-KR" sz="800" b="1" kern="0" spc="-50" dirty="0">
                          <a:solidFill>
                            <a:schemeClr val="tx2"/>
                          </a:solidFill>
                          <a:latin typeface="+mn-ea"/>
                          <a:ea typeface="+mn-ea"/>
                          <a:cs typeface="+mn-cs"/>
                        </a:rPr>
                        <a:t> </a:t>
                      </a:r>
                      <a:r>
                        <a:rPr lang="ko-KR" altLang="en-US" sz="800" b="1" kern="0" spc="-50" dirty="0">
                          <a:solidFill>
                            <a:schemeClr val="tx2"/>
                          </a:solidFill>
                          <a:latin typeface="+mn-ea"/>
                          <a:ea typeface="+mn-ea"/>
                          <a:cs typeface="+mn-cs"/>
                        </a:rPr>
                        <a:t>계</a:t>
                      </a:r>
                      <a:endParaRPr lang="en-US" altLang="ko-KR" sz="800" b="1" kern="0" spc="-50" dirty="0">
                        <a:solidFill>
                          <a:schemeClr val="tx2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indent="0" algn="l" defTabSz="685800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altLang="ko-KR" sz="800" kern="0" spc="-50" dirty="0">
                        <a:solidFill>
                          <a:schemeClr val="tx2"/>
                        </a:solidFill>
                        <a:latin typeface="a와이드2" panose="02020600000000000000" pitchFamily="18" charset="-127"/>
                        <a:ea typeface="a와이드2" panose="02020600000000000000" pitchFamily="18" charset="-127"/>
                        <a:cs typeface="+mn-cs"/>
                      </a:endParaRP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indent="0" algn="l" defTabSz="685800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altLang="ko-KR" sz="800" kern="0" spc="-50" dirty="0">
                        <a:solidFill>
                          <a:schemeClr val="tx2"/>
                        </a:solidFill>
                        <a:latin typeface="a와이드2" panose="02020600000000000000" pitchFamily="18" charset="-127"/>
                        <a:ea typeface="a와이드2" panose="02020600000000000000" pitchFamily="18" charset="-127"/>
                        <a:cs typeface="+mn-cs"/>
                      </a:endParaRP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indent="0" algn="r" defTabSz="685800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altLang="ko-KR" sz="800" kern="0" spc="-50" dirty="0">
                        <a:solidFill>
                          <a:schemeClr val="tx2"/>
                        </a:solidFill>
                        <a:latin typeface="a와이드2" panose="02020600000000000000" pitchFamily="18" charset="-127"/>
                        <a:ea typeface="a와이드2" panose="02020600000000000000" pitchFamily="18" charset="-127"/>
                        <a:cs typeface="+mn-cs"/>
                      </a:endParaRP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indent="0" algn="l" defTabSz="685800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altLang="ko-KR" sz="800" kern="0" spc="-50" dirty="0">
                        <a:solidFill>
                          <a:schemeClr val="tx2"/>
                        </a:solidFill>
                        <a:latin typeface="a와이드2" panose="02020600000000000000" pitchFamily="18" charset="-127"/>
                        <a:ea typeface="a와이드2" panose="02020600000000000000" pitchFamily="18" charset="-127"/>
                        <a:cs typeface="+mn-cs"/>
                      </a:endParaRP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800" b="1" kern="0" spc="-50" dirty="0">
                          <a:solidFill>
                            <a:schemeClr val="tx2"/>
                          </a:solidFill>
                          <a:latin typeface="+mn-ea"/>
                          <a:ea typeface="+mn-ea"/>
                          <a:cs typeface="+mn-cs"/>
                        </a:rPr>
                        <a:t>₩</a:t>
                      </a: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altLang="ko-KR" sz="800" b="1" kern="0" spc="-50" dirty="0">
                        <a:solidFill>
                          <a:schemeClr val="tx2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62666975"/>
                  </a:ext>
                </a:extLst>
              </a:tr>
              <a:tr h="216000">
                <a:tc gridSpan="5">
                  <a:txBody>
                    <a:bodyPr/>
                    <a:lstStyle/>
                    <a:p>
                      <a:pPr marL="0" marR="0" indent="0" algn="ctr" defTabSz="685800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800" b="1" kern="0" spc="-50" dirty="0">
                          <a:solidFill>
                            <a:schemeClr val="tx2"/>
                          </a:solidFill>
                          <a:latin typeface="+mn-ea"/>
                          <a:ea typeface="+mn-ea"/>
                          <a:cs typeface="+mn-cs"/>
                        </a:rPr>
                        <a:t>부 가 세</a:t>
                      </a:r>
                      <a:endParaRPr lang="en-US" altLang="ko-KR" sz="800" b="1" kern="0" spc="-50" dirty="0">
                        <a:solidFill>
                          <a:schemeClr val="tx2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indent="0" algn="l" defTabSz="685800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altLang="ko-KR" sz="800" kern="0" spc="-50" dirty="0">
                        <a:solidFill>
                          <a:schemeClr val="tx2"/>
                        </a:solidFill>
                        <a:latin typeface="a와이드2" panose="02020600000000000000" pitchFamily="18" charset="-127"/>
                        <a:ea typeface="a와이드2" panose="02020600000000000000" pitchFamily="18" charset="-127"/>
                        <a:cs typeface="+mn-cs"/>
                      </a:endParaRP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indent="0" algn="l" defTabSz="685800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altLang="ko-KR" sz="800" kern="0" spc="-50" dirty="0">
                        <a:solidFill>
                          <a:schemeClr val="tx2"/>
                        </a:solidFill>
                        <a:latin typeface="a와이드2" panose="02020600000000000000" pitchFamily="18" charset="-127"/>
                        <a:ea typeface="a와이드2" panose="02020600000000000000" pitchFamily="18" charset="-127"/>
                        <a:cs typeface="+mn-cs"/>
                      </a:endParaRP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indent="0" algn="r" defTabSz="685800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altLang="ko-KR" sz="800" kern="0" spc="-50" dirty="0">
                        <a:solidFill>
                          <a:schemeClr val="tx2"/>
                        </a:solidFill>
                        <a:latin typeface="a와이드2" panose="02020600000000000000" pitchFamily="18" charset="-127"/>
                        <a:ea typeface="a와이드2" panose="02020600000000000000" pitchFamily="18" charset="-127"/>
                        <a:cs typeface="+mn-cs"/>
                      </a:endParaRP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indent="0" algn="l" defTabSz="685800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altLang="ko-KR" sz="800" kern="0" spc="-50" dirty="0">
                        <a:solidFill>
                          <a:schemeClr val="tx2"/>
                        </a:solidFill>
                        <a:latin typeface="a와이드2" panose="02020600000000000000" pitchFamily="18" charset="-127"/>
                        <a:ea typeface="a와이드2" panose="02020600000000000000" pitchFamily="18" charset="-127"/>
                        <a:cs typeface="+mn-cs"/>
                      </a:endParaRP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800" b="1" kern="0" spc="-50" dirty="0">
                          <a:solidFill>
                            <a:schemeClr val="tx2"/>
                          </a:solidFill>
                          <a:latin typeface="+mn-ea"/>
                          <a:ea typeface="+mn-ea"/>
                          <a:cs typeface="+mn-cs"/>
                        </a:rPr>
                        <a:t>₩</a:t>
                      </a: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altLang="ko-KR" sz="800" b="1" kern="0" spc="-50" dirty="0">
                        <a:solidFill>
                          <a:schemeClr val="tx2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79906034"/>
                  </a:ext>
                </a:extLst>
              </a:tr>
              <a:tr h="216000">
                <a:tc gridSpan="5">
                  <a:txBody>
                    <a:bodyPr/>
                    <a:lstStyle/>
                    <a:p>
                      <a:pPr marL="0" marR="0" indent="0" algn="ctr" defTabSz="685800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800" b="1" kern="0" spc="-50" dirty="0">
                          <a:solidFill>
                            <a:schemeClr val="tx2"/>
                          </a:solidFill>
                          <a:latin typeface="+mn-ea"/>
                          <a:ea typeface="+mn-ea"/>
                          <a:cs typeface="+mn-cs"/>
                        </a:rPr>
                        <a:t>합 계</a:t>
                      </a:r>
                      <a:endParaRPr lang="en-US" altLang="ko-KR" sz="800" b="1" kern="0" spc="-50" dirty="0">
                        <a:solidFill>
                          <a:schemeClr val="tx2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indent="0" algn="l" defTabSz="685800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altLang="ko-KR" sz="800" kern="0" spc="-50" dirty="0">
                        <a:solidFill>
                          <a:schemeClr val="tx2"/>
                        </a:solidFill>
                        <a:latin typeface="a와이드2" panose="02020600000000000000" pitchFamily="18" charset="-127"/>
                        <a:ea typeface="a와이드2" panose="02020600000000000000" pitchFamily="18" charset="-127"/>
                        <a:cs typeface="+mn-cs"/>
                      </a:endParaRP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indent="0" algn="l" defTabSz="685800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altLang="ko-KR" sz="800" kern="0" spc="-50" dirty="0">
                        <a:solidFill>
                          <a:schemeClr val="tx2"/>
                        </a:solidFill>
                        <a:latin typeface="a와이드2" panose="02020600000000000000" pitchFamily="18" charset="-127"/>
                        <a:ea typeface="a와이드2" panose="02020600000000000000" pitchFamily="18" charset="-127"/>
                        <a:cs typeface="+mn-cs"/>
                      </a:endParaRP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indent="0" algn="r" defTabSz="685800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altLang="ko-KR" sz="800" kern="0" spc="-50" dirty="0">
                        <a:solidFill>
                          <a:schemeClr val="tx2"/>
                        </a:solidFill>
                        <a:latin typeface="a와이드2" panose="02020600000000000000" pitchFamily="18" charset="-127"/>
                        <a:ea typeface="a와이드2" panose="02020600000000000000" pitchFamily="18" charset="-127"/>
                        <a:cs typeface="+mn-cs"/>
                      </a:endParaRP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indent="0" algn="l" defTabSz="685800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altLang="ko-KR" sz="800" kern="0" spc="-50" dirty="0">
                        <a:solidFill>
                          <a:schemeClr val="tx2"/>
                        </a:solidFill>
                        <a:latin typeface="a와이드2" panose="02020600000000000000" pitchFamily="18" charset="-127"/>
                        <a:ea typeface="a와이드2" panose="02020600000000000000" pitchFamily="18" charset="-127"/>
                        <a:cs typeface="+mn-cs"/>
                      </a:endParaRP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800" b="1" kern="0" spc="-50" dirty="0">
                          <a:solidFill>
                            <a:schemeClr val="tx2"/>
                          </a:solidFill>
                          <a:latin typeface="+mn-ea"/>
                          <a:ea typeface="+mn-ea"/>
                          <a:cs typeface="+mn-cs"/>
                        </a:rPr>
                        <a:t>₩</a:t>
                      </a: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altLang="ko-KR" sz="800" b="1" kern="0" spc="-50" dirty="0">
                        <a:solidFill>
                          <a:schemeClr val="tx2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18813378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8E52A0EC-FF64-F761-1A4F-1C3958ED154F}"/>
              </a:ext>
            </a:extLst>
          </p:cNvPr>
          <p:cNvSpPr txBox="1"/>
          <p:nvPr/>
        </p:nvSpPr>
        <p:spPr>
          <a:xfrm>
            <a:off x="745464" y="7172017"/>
            <a:ext cx="5391190" cy="253916"/>
          </a:xfrm>
          <a:prstGeom prst="rect">
            <a:avLst/>
          </a:prstGeom>
          <a:solidFill>
            <a:srgbClr val="0E2841"/>
          </a:solidFill>
        </p:spPr>
        <p:txBody>
          <a:bodyPr wrap="square" rtlCol="0">
            <a:spAutoFit/>
          </a:bodyPr>
          <a:lstStyle/>
          <a:p>
            <a:pPr marL="172720" marR="0" lvl="0" indent="-172720" algn="just" defTabSz="457200" rtl="0" eaLnBrk="1" fontAlgn="base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50" b="1" i="0" u="none" strike="noStrike" kern="0" cap="none" spc="-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※ </a:t>
            </a:r>
            <a:r>
              <a:rPr kumimoji="0" lang="ko-KR" altLang="en-US" sz="1050" b="1" i="0" u="none" strike="noStrike" kern="0" cap="none" spc="-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납부계좌 </a:t>
            </a:r>
            <a:r>
              <a:rPr kumimoji="0" lang="en-US" altLang="ko-KR" sz="1050" b="1" i="0" u="none" strike="noStrike" kern="0" cap="none" spc="-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: </a:t>
            </a:r>
            <a:r>
              <a:rPr kumimoji="0" lang="ko-KR" altLang="en-US" sz="1050" b="1" i="0" u="none" strike="noStrike" kern="0" cap="none" spc="-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기업은행 </a:t>
            </a:r>
            <a:r>
              <a:rPr kumimoji="0" lang="en-US" altLang="ko-KR" sz="1050" b="1" i="0" u="none" strike="noStrike" kern="0" cap="none" spc="-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420-080535-01-034  </a:t>
            </a:r>
            <a:r>
              <a:rPr kumimoji="0" lang="ko-KR" altLang="en-US" sz="1050" b="1" i="0" u="none" strike="noStrike" kern="0" cap="none" spc="-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예금주 </a:t>
            </a:r>
            <a:r>
              <a:rPr kumimoji="0" lang="en-US" altLang="ko-KR" sz="1050" b="1" i="0" u="none" strike="noStrike" kern="0" cap="none" spc="-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: ㈜</a:t>
            </a:r>
            <a:r>
              <a:rPr kumimoji="0" lang="ko-KR" altLang="en-US" sz="1050" b="1" i="0" u="none" strike="noStrike" kern="0" cap="none" spc="-5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플랜엑스</a:t>
            </a:r>
            <a:endParaRPr kumimoji="0" lang="ko-KR" altLang="en-US" sz="1050" b="1" i="0" u="none" strike="noStrike" kern="0" cap="none" spc="-5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ea"/>
              <a:ea typeface="+mj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B34DF16-314E-A715-A993-94AA45C9A47F}"/>
              </a:ext>
            </a:extLst>
          </p:cNvPr>
          <p:cNvSpPr txBox="1"/>
          <p:nvPr/>
        </p:nvSpPr>
        <p:spPr>
          <a:xfrm>
            <a:off x="743802" y="7608845"/>
            <a:ext cx="5368734" cy="3064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2720" marR="0" lvl="0" indent="-172720" algn="ctr" defTabSz="457200" rtl="0" eaLnBrk="1" fontAlgn="base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050" b="1" i="0" u="none" strike="noStrike" kern="0" cap="none" spc="-50" normalizeH="0" baseline="0" noProof="0" dirty="0">
                <a:ln>
                  <a:noFill/>
                </a:ln>
                <a:solidFill>
                  <a:srgbClr val="0E284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본 사는 입금증과 함께 상기와 같이 가구비품을 신청합니다</a:t>
            </a:r>
            <a:r>
              <a:rPr kumimoji="0" lang="en-US" altLang="ko-KR" sz="1050" b="1" i="0" u="none" strike="noStrike" kern="0" cap="none" spc="-50" normalizeH="0" baseline="0" noProof="0" dirty="0">
                <a:ln>
                  <a:noFill/>
                </a:ln>
                <a:solidFill>
                  <a:srgbClr val="0E284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.</a:t>
            </a:r>
            <a:endParaRPr kumimoji="0" lang="ko-KR" altLang="en-US" sz="1050" b="1" i="0" u="none" strike="noStrike" kern="0" cap="none" spc="-50" normalizeH="0" baseline="0" noProof="0" dirty="0">
              <a:ln>
                <a:noFill/>
              </a:ln>
              <a:solidFill>
                <a:srgbClr val="0E2841"/>
              </a:solidFill>
              <a:effectLst/>
              <a:uLnTx/>
              <a:uFillTx/>
              <a:latin typeface="+mj-ea"/>
              <a:ea typeface="+mj-ea"/>
              <a:cs typeface="+mn-cs"/>
            </a:endParaRPr>
          </a:p>
        </p:txBody>
      </p:sp>
      <p:sp>
        <p:nvSpPr>
          <p:cNvPr id="3" name="직사각형 2">
            <a:extLst>
              <a:ext uri="{FF2B5EF4-FFF2-40B4-BE49-F238E27FC236}">
                <a16:creationId xmlns:a16="http://schemas.microsoft.com/office/drawing/2014/main" id="{BDA3D91B-B119-1F85-4145-2860DF5E3413}"/>
              </a:ext>
            </a:extLst>
          </p:cNvPr>
          <p:cNvSpPr/>
          <p:nvPr/>
        </p:nvSpPr>
        <p:spPr>
          <a:xfrm>
            <a:off x="2466974" y="9417050"/>
            <a:ext cx="3952875" cy="232061"/>
          </a:xfrm>
          <a:prstGeom prst="rect">
            <a:avLst/>
          </a:prstGeom>
          <a:noFill/>
          <a:ln w="3175">
            <a:solidFill>
              <a:schemeClr val="tx2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600" b="1" kern="0" dirty="0">
                <a:solidFill>
                  <a:schemeClr val="tx2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2024 </a:t>
            </a:r>
            <a:r>
              <a:rPr lang="ko-KR" altLang="en-US" sz="600" b="1" kern="0" dirty="0">
                <a:solidFill>
                  <a:schemeClr val="tx2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대한민국 </a:t>
            </a:r>
            <a:r>
              <a:rPr lang="ko-KR" altLang="en-US" sz="600" b="1" kern="0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드론박람회</a:t>
            </a:r>
            <a:r>
              <a:rPr lang="ko-KR" altLang="en-US" sz="600" b="1" kern="0" dirty="0">
                <a:solidFill>
                  <a:schemeClr val="tx2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 운영사무국 </a:t>
            </a:r>
            <a:r>
              <a:rPr lang="ko-KR" altLang="en-US" sz="600" b="1" kern="0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ㅣ</a:t>
            </a:r>
            <a:r>
              <a:rPr lang="ko-KR" altLang="en-US" sz="600" b="1" kern="0" dirty="0">
                <a:solidFill>
                  <a:schemeClr val="tx2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 전화 </a:t>
            </a:r>
            <a:r>
              <a:rPr lang="en-US" altLang="ko-KR" sz="600" b="1" kern="0" dirty="0">
                <a:solidFill>
                  <a:schemeClr val="tx2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: 02-6464-1824 </a:t>
            </a:r>
            <a:r>
              <a:rPr lang="ko-KR" altLang="en-US" sz="600" b="1" kern="0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ㅣ</a:t>
            </a:r>
            <a:r>
              <a:rPr lang="ko-KR" altLang="en-US" sz="600" b="1" kern="0" dirty="0">
                <a:solidFill>
                  <a:schemeClr val="tx2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 이메일 </a:t>
            </a:r>
            <a:r>
              <a:rPr lang="en-US" altLang="ko-KR" sz="600" b="1" kern="0" dirty="0">
                <a:solidFill>
                  <a:schemeClr val="tx2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: droneexpo2024@gmail.com</a:t>
            </a:r>
            <a:endParaRPr lang="ko-KR" altLang="en-US" sz="600" b="1" kern="0" dirty="0">
              <a:solidFill>
                <a:schemeClr val="tx2">
                  <a:lumMod val="75000"/>
                  <a:lumOff val="25000"/>
                </a:schemeClr>
              </a:solidFill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234905986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직사각형 9">
            <a:extLst>
              <a:ext uri="{FF2B5EF4-FFF2-40B4-BE49-F238E27FC236}">
                <a16:creationId xmlns:a16="http://schemas.microsoft.com/office/drawing/2014/main" id="{B5EEF206-00CE-A9B7-B255-EECB20F93031}"/>
              </a:ext>
            </a:extLst>
          </p:cNvPr>
          <p:cNvSpPr/>
          <p:nvPr/>
        </p:nvSpPr>
        <p:spPr>
          <a:xfrm>
            <a:off x="670072" y="939503"/>
            <a:ext cx="1337212" cy="455423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ea"/>
              <a:ea typeface="+mj-ea"/>
              <a:cs typeface="+mn-cs"/>
            </a:endParaRPr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C2866372-A211-80BF-9200-25910345FA7A}"/>
              </a:ext>
            </a:extLst>
          </p:cNvPr>
          <p:cNvSpPr/>
          <p:nvPr/>
        </p:nvSpPr>
        <p:spPr>
          <a:xfrm>
            <a:off x="670072" y="939503"/>
            <a:ext cx="5517857" cy="455423"/>
          </a:xfrm>
          <a:prstGeom prst="rect">
            <a:avLst/>
          </a:prstGeom>
          <a:noFill/>
          <a:ln>
            <a:solidFill>
              <a:schemeClr val="tx2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ea"/>
              <a:ea typeface="+mj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32B03E8-6716-8858-ADB0-914F54AC52F0}"/>
              </a:ext>
            </a:extLst>
          </p:cNvPr>
          <p:cNvSpPr txBox="1"/>
          <p:nvPr/>
        </p:nvSpPr>
        <p:spPr>
          <a:xfrm>
            <a:off x="948993" y="963740"/>
            <a:ext cx="7793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붙임</a:t>
            </a:r>
            <a:r>
              <a:rPr kumimoji="0" lang="en-US" altLang="ko-K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1</a:t>
            </a: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ea"/>
              <a:ea typeface="+mj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B47847F-5FCD-4764-3EEA-BFD51086332D}"/>
              </a:ext>
            </a:extLst>
          </p:cNvPr>
          <p:cNvSpPr txBox="1"/>
          <p:nvPr/>
        </p:nvSpPr>
        <p:spPr>
          <a:xfrm>
            <a:off x="2081015" y="939503"/>
            <a:ext cx="4033183" cy="41780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r" defTabSz="457200" rtl="0" eaLnBrk="1" fontAlgn="base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E2841">
                    <a:lumMod val="75000"/>
                    <a:lumOff val="25000"/>
                  </a:srgbClr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가구비품 </a:t>
            </a:r>
            <a:r>
              <a:rPr kumimoji="0" lang="ko-KR" alt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E2841">
                    <a:lumMod val="75000"/>
                    <a:lumOff val="25000"/>
                  </a:srgbClr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카다로그</a:t>
            </a:r>
            <a:endParaRPr kumimoji="0" lang="ko-KR" altLang="en-US" sz="1800" b="1" i="0" u="none" strike="noStrike" kern="0" cap="none" spc="0" normalizeH="0" baseline="0" noProof="0" dirty="0">
              <a:ln>
                <a:noFill/>
              </a:ln>
              <a:solidFill>
                <a:srgbClr val="0E2841">
                  <a:lumMod val="75000"/>
                  <a:lumOff val="25000"/>
                </a:srgbClr>
              </a:solidFill>
              <a:effectLst/>
              <a:uLnTx/>
              <a:uFillTx/>
              <a:latin typeface="+mj-ea"/>
              <a:ea typeface="+mj-ea"/>
              <a:cs typeface="+mn-cs"/>
            </a:endParaRPr>
          </a:p>
        </p:txBody>
      </p:sp>
      <p:graphicFrame>
        <p:nvGraphicFramePr>
          <p:cNvPr id="17" name="표 16">
            <a:extLst>
              <a:ext uri="{FF2B5EF4-FFF2-40B4-BE49-F238E27FC236}">
                <a16:creationId xmlns:a16="http://schemas.microsoft.com/office/drawing/2014/main" id="{7ED1765F-02AF-9CF4-2C0F-D0DE498EA89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98702815"/>
              </p:ext>
            </p:extLst>
          </p:nvPr>
        </p:nvGraphicFramePr>
        <p:xfrm>
          <a:off x="670072" y="1642581"/>
          <a:ext cx="5517855" cy="291158"/>
        </p:xfrm>
        <a:graphic>
          <a:graphicData uri="http://schemas.openxmlformats.org/drawingml/2006/table">
            <a:tbl>
              <a:tblPr/>
              <a:tblGrid>
                <a:gridCol w="5517855">
                  <a:extLst>
                    <a:ext uri="{9D8B030D-6E8A-4147-A177-3AD203B41FA5}">
                      <a16:colId xmlns:a16="http://schemas.microsoft.com/office/drawing/2014/main" val="1662006062"/>
                    </a:ext>
                  </a:extLst>
                </a:gridCol>
              </a:tblGrid>
              <a:tr h="291158">
                <a:tc>
                  <a:txBody>
                    <a:bodyPr/>
                    <a:lstStyle/>
                    <a:p>
                      <a:pPr marL="0" marR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800" b="1" kern="0" spc="-50" dirty="0" err="1">
                          <a:solidFill>
                            <a:schemeClr val="bg1"/>
                          </a:solidFill>
                          <a:latin typeface="+mn-ea"/>
                          <a:ea typeface="+mn-ea"/>
                          <a:cs typeface="+mn-cs"/>
                        </a:rPr>
                        <a:t>렌탈품목</a:t>
                      </a:r>
                      <a:r>
                        <a:rPr lang="en-US" altLang="ko-KR" sz="800" b="1" kern="0" spc="-50" dirty="0">
                          <a:solidFill>
                            <a:schemeClr val="bg1"/>
                          </a:solidFill>
                          <a:latin typeface="+mn-ea"/>
                          <a:ea typeface="+mn-ea"/>
                          <a:cs typeface="+mn-cs"/>
                        </a:rPr>
                        <a:t>(</a:t>
                      </a:r>
                      <a:r>
                        <a:rPr lang="ko-KR" altLang="en-US" sz="800" b="1" kern="0" spc="-50" dirty="0">
                          <a:solidFill>
                            <a:schemeClr val="bg1"/>
                          </a:solidFill>
                          <a:latin typeface="+mn-ea"/>
                          <a:ea typeface="+mn-ea"/>
                          <a:cs typeface="+mn-cs"/>
                        </a:rPr>
                        <a:t>의자</a:t>
                      </a:r>
                      <a:r>
                        <a:rPr lang="en-US" altLang="ko-KR" sz="800" b="1" kern="0" spc="-50" dirty="0">
                          <a:solidFill>
                            <a:schemeClr val="bg1"/>
                          </a:solidFill>
                          <a:latin typeface="+mn-ea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E284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430006"/>
                  </a:ext>
                </a:extLst>
              </a:tr>
            </a:tbl>
          </a:graphicData>
        </a:graphic>
      </p:graphicFrame>
      <p:graphicFrame>
        <p:nvGraphicFramePr>
          <p:cNvPr id="19" name="표 18">
            <a:extLst>
              <a:ext uri="{FF2B5EF4-FFF2-40B4-BE49-F238E27FC236}">
                <a16:creationId xmlns:a16="http://schemas.microsoft.com/office/drawing/2014/main" id="{A742E371-3BE0-EC1B-98F8-BEE73F823F9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65537011"/>
              </p:ext>
            </p:extLst>
          </p:nvPr>
        </p:nvGraphicFramePr>
        <p:xfrm>
          <a:off x="670072" y="1936751"/>
          <a:ext cx="5517855" cy="1233645"/>
        </p:xfrm>
        <a:graphic>
          <a:graphicData uri="http://schemas.openxmlformats.org/drawingml/2006/table">
            <a:tbl>
              <a:tblPr/>
              <a:tblGrid>
                <a:gridCol w="1103571">
                  <a:extLst>
                    <a:ext uri="{9D8B030D-6E8A-4147-A177-3AD203B41FA5}">
                      <a16:colId xmlns:a16="http://schemas.microsoft.com/office/drawing/2014/main" val="1441803235"/>
                    </a:ext>
                  </a:extLst>
                </a:gridCol>
                <a:gridCol w="1103571">
                  <a:extLst>
                    <a:ext uri="{9D8B030D-6E8A-4147-A177-3AD203B41FA5}">
                      <a16:colId xmlns:a16="http://schemas.microsoft.com/office/drawing/2014/main" val="7582884"/>
                    </a:ext>
                  </a:extLst>
                </a:gridCol>
                <a:gridCol w="1103571">
                  <a:extLst>
                    <a:ext uri="{9D8B030D-6E8A-4147-A177-3AD203B41FA5}">
                      <a16:colId xmlns:a16="http://schemas.microsoft.com/office/drawing/2014/main" val="2307486181"/>
                    </a:ext>
                  </a:extLst>
                </a:gridCol>
                <a:gridCol w="1103571">
                  <a:extLst>
                    <a:ext uri="{9D8B030D-6E8A-4147-A177-3AD203B41FA5}">
                      <a16:colId xmlns:a16="http://schemas.microsoft.com/office/drawing/2014/main" val="973639160"/>
                    </a:ext>
                  </a:extLst>
                </a:gridCol>
                <a:gridCol w="1103571">
                  <a:extLst>
                    <a:ext uri="{9D8B030D-6E8A-4147-A177-3AD203B41FA5}">
                      <a16:colId xmlns:a16="http://schemas.microsoft.com/office/drawing/2014/main" val="706400919"/>
                    </a:ext>
                  </a:extLst>
                </a:gridCol>
              </a:tblGrid>
              <a:tr h="873645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00" kern="0" spc="0" dirty="0">
                        <a:solidFill>
                          <a:srgbClr val="000000"/>
                        </a:solidFill>
                        <a:effectLst/>
                        <a:latin typeface="한컴바탕"/>
                      </a:endParaRPr>
                    </a:p>
                  </a:txBody>
                  <a:tcPr marL="64770" marR="64770" marT="17907" marB="17907" anchor="ctr">
                    <a:lnL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00" kern="0" spc="0" dirty="0">
                        <a:solidFill>
                          <a:srgbClr val="000000"/>
                        </a:solidFill>
                        <a:effectLst/>
                        <a:latin typeface="한컴바탕"/>
                      </a:endParaRPr>
                    </a:p>
                  </a:txBody>
                  <a:tcPr marL="64770" marR="64770" marT="17907" marB="17907" anchor="ctr">
                    <a:lnL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00" kern="0" spc="0" dirty="0">
                        <a:solidFill>
                          <a:srgbClr val="000000"/>
                        </a:solidFill>
                        <a:effectLst/>
                        <a:latin typeface="한컴바탕"/>
                      </a:endParaRPr>
                    </a:p>
                  </a:txBody>
                  <a:tcPr marL="64770" marR="64770" marT="17907" marB="17907" anchor="ctr">
                    <a:lnL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00" kern="0" spc="0" dirty="0">
                        <a:solidFill>
                          <a:srgbClr val="000000"/>
                        </a:solidFill>
                        <a:effectLst/>
                        <a:latin typeface="한컴바탕"/>
                      </a:endParaRPr>
                    </a:p>
                  </a:txBody>
                  <a:tcPr marL="64770" marR="64770" marT="17907" marB="17907" anchor="ctr">
                    <a:lnL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00" kern="0" spc="0" dirty="0">
                        <a:solidFill>
                          <a:srgbClr val="000000"/>
                        </a:solidFill>
                        <a:effectLst/>
                        <a:latin typeface="한컴바탕"/>
                      </a:endParaRPr>
                    </a:p>
                  </a:txBody>
                  <a:tcPr marL="64770" marR="64770" marT="17907" marB="17907" anchor="ctr">
                    <a:lnL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66098581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SC-01(</a:t>
                      </a:r>
                      <a:r>
                        <a:rPr lang="ko-KR" altLang="en-US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접이식 의자</a:t>
                      </a:r>
                      <a:r>
                        <a:rPr lang="en-US" altLang="ko-KR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)</a:t>
                      </a:r>
                      <a:endParaRPr lang="ko-KR" altLang="en-US" sz="800" b="1" kern="0" spc="-50" dirty="0">
                        <a:solidFill>
                          <a:schemeClr val="tx2"/>
                        </a:solidFill>
                        <a:latin typeface="+mj-ea"/>
                        <a:ea typeface="+mj-ea"/>
                        <a:cs typeface="+mn-cs"/>
                      </a:endParaRPr>
                    </a:p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금액 </a:t>
                      </a:r>
                      <a:r>
                        <a:rPr lang="en-US" altLang="ko-KR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:</a:t>
                      </a:r>
                      <a:r>
                        <a:rPr lang="ko-KR" altLang="en-US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 </a:t>
                      </a:r>
                      <a:r>
                        <a:rPr lang="en-US" altLang="ko-KR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10,000</a:t>
                      </a:r>
                      <a:r>
                        <a:rPr lang="ko-KR" altLang="en-US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원</a:t>
                      </a:r>
                    </a:p>
                  </a:txBody>
                  <a:tcPr marL="64770" marR="64770" marT="17907" marB="17907" anchor="ctr">
                    <a:lnL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SC-03(</a:t>
                      </a:r>
                      <a:r>
                        <a:rPr lang="ko-KR" altLang="en-US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클래식 의자</a:t>
                      </a:r>
                      <a:r>
                        <a:rPr lang="en-US" altLang="ko-KR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)</a:t>
                      </a:r>
                      <a:endParaRPr lang="ko-KR" altLang="en-US" sz="800" b="1" kern="0" spc="-50" dirty="0">
                        <a:solidFill>
                          <a:schemeClr val="tx2"/>
                        </a:solidFill>
                        <a:latin typeface="+mj-ea"/>
                        <a:ea typeface="+mj-ea"/>
                        <a:cs typeface="+mn-cs"/>
                      </a:endParaRPr>
                    </a:p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금액 </a:t>
                      </a:r>
                      <a:r>
                        <a:rPr lang="en-US" altLang="ko-KR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: 15,000</a:t>
                      </a:r>
                      <a:r>
                        <a:rPr lang="ko-KR" altLang="en-US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원</a:t>
                      </a:r>
                    </a:p>
                  </a:txBody>
                  <a:tcPr marL="64770" marR="64770" marT="17907" marB="17907" anchor="ctr">
                    <a:lnL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SC-04(</a:t>
                      </a:r>
                      <a:r>
                        <a:rPr lang="ko-KR" altLang="en-US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땅콩 의자</a:t>
                      </a:r>
                      <a:r>
                        <a:rPr lang="en-US" altLang="ko-KR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)</a:t>
                      </a:r>
                      <a:endParaRPr lang="ko-KR" altLang="en-US" sz="800" b="1" kern="0" spc="-50" dirty="0">
                        <a:solidFill>
                          <a:schemeClr val="tx2"/>
                        </a:solidFill>
                        <a:latin typeface="+mj-ea"/>
                        <a:ea typeface="+mj-ea"/>
                        <a:cs typeface="+mn-cs"/>
                      </a:endParaRPr>
                    </a:p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금액 </a:t>
                      </a:r>
                      <a:r>
                        <a:rPr lang="en-US" altLang="ko-KR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: 15,000</a:t>
                      </a:r>
                      <a:r>
                        <a:rPr lang="ko-KR" altLang="en-US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원 </a:t>
                      </a:r>
                      <a:r>
                        <a:rPr lang="en-US" altLang="ko-KR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(</a:t>
                      </a:r>
                      <a:r>
                        <a:rPr lang="en-US" altLang="ko-KR" sz="800" b="1" kern="0" spc="-50" dirty="0" err="1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w.b</a:t>
                      </a:r>
                      <a:r>
                        <a:rPr lang="en-US" altLang="ko-KR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)</a:t>
                      </a:r>
                      <a:endParaRPr lang="ko-KR" altLang="en-US" sz="800" b="1" kern="0" spc="-50" dirty="0">
                        <a:solidFill>
                          <a:schemeClr val="tx2"/>
                        </a:solidFill>
                        <a:latin typeface="+mj-ea"/>
                        <a:ea typeface="+mj-ea"/>
                        <a:cs typeface="+mn-cs"/>
                      </a:endParaRPr>
                    </a:p>
                  </a:txBody>
                  <a:tcPr marL="64770" marR="64770" marT="17907" marB="17907" anchor="ctr">
                    <a:lnL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SC-05(</a:t>
                      </a:r>
                      <a:r>
                        <a:rPr lang="ko-KR" altLang="en-US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파워 의자</a:t>
                      </a:r>
                      <a:r>
                        <a:rPr lang="en-US" altLang="ko-KR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)</a:t>
                      </a:r>
                      <a:endParaRPr lang="ko-KR" altLang="en-US" sz="800" b="1" kern="0" spc="-50" dirty="0">
                        <a:solidFill>
                          <a:schemeClr val="tx2"/>
                        </a:solidFill>
                        <a:latin typeface="+mj-ea"/>
                        <a:ea typeface="+mj-ea"/>
                        <a:cs typeface="+mn-cs"/>
                      </a:endParaRPr>
                    </a:p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금액 </a:t>
                      </a:r>
                      <a:r>
                        <a:rPr lang="en-US" altLang="ko-KR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: 25,000</a:t>
                      </a:r>
                      <a:r>
                        <a:rPr lang="ko-KR" altLang="en-US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원 </a:t>
                      </a:r>
                      <a:r>
                        <a:rPr lang="en-US" altLang="ko-KR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(</a:t>
                      </a:r>
                      <a:r>
                        <a:rPr lang="en-US" altLang="ko-KR" sz="800" b="1" kern="0" spc="-50" dirty="0" err="1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w.b</a:t>
                      </a:r>
                      <a:r>
                        <a:rPr lang="en-US" altLang="ko-KR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)</a:t>
                      </a:r>
                      <a:endParaRPr lang="ko-KR" altLang="en-US" sz="800" b="1" kern="0" spc="-50" dirty="0">
                        <a:solidFill>
                          <a:schemeClr val="tx2"/>
                        </a:solidFill>
                        <a:latin typeface="+mj-ea"/>
                        <a:ea typeface="+mj-ea"/>
                        <a:cs typeface="+mn-cs"/>
                      </a:endParaRPr>
                    </a:p>
                  </a:txBody>
                  <a:tcPr marL="64770" marR="64770" marT="17907" marB="17907" anchor="ctr">
                    <a:lnL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n-ea"/>
                          <a:cs typeface="+mn-cs"/>
                        </a:rPr>
                        <a:t>SC-06(</a:t>
                      </a:r>
                      <a:r>
                        <a:rPr lang="ko-KR" altLang="en-US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n-ea"/>
                          <a:cs typeface="+mn-cs"/>
                        </a:rPr>
                        <a:t>알루미늄 의자</a:t>
                      </a:r>
                      <a:r>
                        <a:rPr lang="en-US" altLang="ko-KR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n-ea"/>
                          <a:cs typeface="+mn-cs"/>
                        </a:rPr>
                        <a:t>)</a:t>
                      </a:r>
                      <a:endParaRPr lang="ko-KR" altLang="en-US" sz="800" b="1" kern="0" spc="-50" dirty="0">
                        <a:solidFill>
                          <a:schemeClr val="tx2"/>
                        </a:solidFill>
                        <a:latin typeface="+mj-ea"/>
                        <a:ea typeface="+mn-ea"/>
                        <a:cs typeface="+mn-cs"/>
                      </a:endParaRPr>
                    </a:p>
                    <a:p>
                      <a:pPr marL="0" marR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n-ea"/>
                          <a:cs typeface="+mn-cs"/>
                        </a:rPr>
                        <a:t>금액 </a:t>
                      </a:r>
                      <a:r>
                        <a:rPr lang="en-US" altLang="ko-KR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n-ea"/>
                          <a:cs typeface="+mn-cs"/>
                        </a:rPr>
                        <a:t>:</a:t>
                      </a:r>
                      <a:r>
                        <a:rPr lang="ko-KR" altLang="en-US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ko-KR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n-ea"/>
                          <a:cs typeface="+mn-cs"/>
                        </a:rPr>
                        <a:t>20,000</a:t>
                      </a:r>
                      <a:r>
                        <a:rPr lang="ko-KR" altLang="en-US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n-ea"/>
                          <a:cs typeface="+mn-cs"/>
                        </a:rPr>
                        <a:t>원</a:t>
                      </a:r>
                    </a:p>
                  </a:txBody>
                  <a:tcPr marL="64770" marR="64770" marT="17907" marB="17907" anchor="ctr">
                    <a:lnL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65547699"/>
                  </a:ext>
                </a:extLst>
              </a:tr>
            </a:tbl>
          </a:graphicData>
        </a:graphic>
      </p:graphicFrame>
      <p:pic>
        <p:nvPicPr>
          <p:cNvPr id="20" name="Picture 2">
            <a:extLst>
              <a:ext uri="{FF2B5EF4-FFF2-40B4-BE49-F238E27FC236}">
                <a16:creationId xmlns:a16="http://schemas.microsoft.com/office/drawing/2014/main" id="{23529B8F-4268-72C6-67E1-C374DC05AF5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0141" b="11441"/>
          <a:stretch/>
        </p:blipFill>
        <p:spPr>
          <a:xfrm>
            <a:off x="728659" y="1948714"/>
            <a:ext cx="1009802" cy="847336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22" name="Picture 6">
            <a:extLst>
              <a:ext uri="{FF2B5EF4-FFF2-40B4-BE49-F238E27FC236}">
                <a16:creationId xmlns:a16="http://schemas.microsoft.com/office/drawing/2014/main" id="{D74E417B-B951-65E8-D5ED-04141561E9FF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39215" y="1963321"/>
            <a:ext cx="635000" cy="866291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23" name="Picture 8">
            <a:extLst>
              <a:ext uri="{FF2B5EF4-FFF2-40B4-BE49-F238E27FC236}">
                <a16:creationId xmlns:a16="http://schemas.microsoft.com/office/drawing/2014/main" id="{82C78DA9-E287-813A-A1A3-3185D2689B4E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914371" y="1948714"/>
            <a:ext cx="900545" cy="861368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24" name="Picture 10">
            <a:extLst>
              <a:ext uri="{FF2B5EF4-FFF2-40B4-BE49-F238E27FC236}">
                <a16:creationId xmlns:a16="http://schemas.microsoft.com/office/drawing/2014/main" id="{FCE20102-74B9-B185-85F0-1F84BD29FB30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036133" y="1950151"/>
            <a:ext cx="885295" cy="858493"/>
          </a:xfrm>
          <a:prstGeom prst="rect">
            <a:avLst/>
          </a:prstGeom>
          <a:noFill/>
          <a:ln>
            <a:noFill/>
          </a:ln>
          <a:effectLst/>
        </p:spPr>
      </p:pic>
      <p:graphicFrame>
        <p:nvGraphicFramePr>
          <p:cNvPr id="25" name="표 24">
            <a:extLst>
              <a:ext uri="{FF2B5EF4-FFF2-40B4-BE49-F238E27FC236}">
                <a16:creationId xmlns:a16="http://schemas.microsoft.com/office/drawing/2014/main" id="{625A0726-DB9A-63D5-BEC1-9ECCC6ACE79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55951941"/>
              </p:ext>
            </p:extLst>
          </p:nvPr>
        </p:nvGraphicFramePr>
        <p:xfrm>
          <a:off x="670072" y="3166783"/>
          <a:ext cx="5517855" cy="1233645"/>
        </p:xfrm>
        <a:graphic>
          <a:graphicData uri="http://schemas.openxmlformats.org/drawingml/2006/table">
            <a:tbl>
              <a:tblPr/>
              <a:tblGrid>
                <a:gridCol w="1103571">
                  <a:extLst>
                    <a:ext uri="{9D8B030D-6E8A-4147-A177-3AD203B41FA5}">
                      <a16:colId xmlns:a16="http://schemas.microsoft.com/office/drawing/2014/main" val="1441803235"/>
                    </a:ext>
                  </a:extLst>
                </a:gridCol>
                <a:gridCol w="1103571">
                  <a:extLst>
                    <a:ext uri="{9D8B030D-6E8A-4147-A177-3AD203B41FA5}">
                      <a16:colId xmlns:a16="http://schemas.microsoft.com/office/drawing/2014/main" val="7582884"/>
                    </a:ext>
                  </a:extLst>
                </a:gridCol>
                <a:gridCol w="1103571">
                  <a:extLst>
                    <a:ext uri="{9D8B030D-6E8A-4147-A177-3AD203B41FA5}">
                      <a16:colId xmlns:a16="http://schemas.microsoft.com/office/drawing/2014/main" val="2307486181"/>
                    </a:ext>
                  </a:extLst>
                </a:gridCol>
                <a:gridCol w="1103571">
                  <a:extLst>
                    <a:ext uri="{9D8B030D-6E8A-4147-A177-3AD203B41FA5}">
                      <a16:colId xmlns:a16="http://schemas.microsoft.com/office/drawing/2014/main" val="973639160"/>
                    </a:ext>
                  </a:extLst>
                </a:gridCol>
                <a:gridCol w="1103571">
                  <a:extLst>
                    <a:ext uri="{9D8B030D-6E8A-4147-A177-3AD203B41FA5}">
                      <a16:colId xmlns:a16="http://schemas.microsoft.com/office/drawing/2014/main" val="706400919"/>
                    </a:ext>
                  </a:extLst>
                </a:gridCol>
              </a:tblGrid>
              <a:tr h="873645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00" kern="0" spc="0" dirty="0">
                        <a:solidFill>
                          <a:srgbClr val="000000"/>
                        </a:solidFill>
                        <a:effectLst/>
                        <a:latin typeface="한컴바탕"/>
                      </a:endParaRPr>
                    </a:p>
                  </a:txBody>
                  <a:tcPr marL="64770" marR="64770" marT="17907" marB="17907" anchor="ctr">
                    <a:lnL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00" kern="0" spc="0" dirty="0">
                        <a:solidFill>
                          <a:srgbClr val="000000"/>
                        </a:solidFill>
                        <a:effectLst/>
                        <a:latin typeface="한컴바탕"/>
                      </a:endParaRPr>
                    </a:p>
                  </a:txBody>
                  <a:tcPr marL="64770" marR="64770" marT="17907" marB="17907" anchor="ctr">
                    <a:lnL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00" kern="0" spc="0" dirty="0">
                        <a:solidFill>
                          <a:srgbClr val="000000"/>
                        </a:solidFill>
                        <a:effectLst/>
                        <a:latin typeface="한컴바탕"/>
                      </a:endParaRPr>
                    </a:p>
                  </a:txBody>
                  <a:tcPr marL="64770" marR="64770" marT="17907" marB="17907" anchor="ctr">
                    <a:lnL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00" kern="0" spc="0" dirty="0">
                        <a:solidFill>
                          <a:srgbClr val="000000"/>
                        </a:solidFill>
                        <a:effectLst/>
                        <a:latin typeface="한컴바탕"/>
                      </a:endParaRPr>
                    </a:p>
                  </a:txBody>
                  <a:tcPr marL="64770" marR="64770" marT="17907" marB="17907" anchor="ctr">
                    <a:lnL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00" kern="0" spc="0" dirty="0">
                        <a:solidFill>
                          <a:srgbClr val="000000"/>
                        </a:solidFill>
                        <a:effectLst/>
                        <a:latin typeface="한컴바탕"/>
                      </a:endParaRPr>
                    </a:p>
                  </a:txBody>
                  <a:tcPr marL="64770" marR="64770" marT="17907" marB="17907" anchor="ctr">
                    <a:lnL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66098581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marL="0" marR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SC-08 </a:t>
                      </a:r>
                      <a:r>
                        <a:rPr lang="en-US" altLang="ko-KR" sz="6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(</a:t>
                      </a:r>
                      <a:r>
                        <a:rPr lang="ko-KR" altLang="en-US" sz="6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클래식 </a:t>
                      </a:r>
                      <a:r>
                        <a:rPr lang="ko-KR" altLang="en-US" sz="600" b="1" kern="0" spc="-50" dirty="0" err="1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시스카</a:t>
                      </a:r>
                      <a:r>
                        <a:rPr lang="ko-KR" altLang="en-US" sz="6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 의자</a:t>
                      </a:r>
                      <a:r>
                        <a:rPr lang="en-US" altLang="ko-KR" sz="6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)</a:t>
                      </a:r>
                      <a:endParaRPr lang="ko-KR" altLang="en-US" sz="600" b="1" kern="0" spc="-50" dirty="0">
                        <a:solidFill>
                          <a:schemeClr val="tx2"/>
                        </a:solidFill>
                        <a:latin typeface="+mj-ea"/>
                        <a:ea typeface="+mj-ea"/>
                        <a:cs typeface="+mn-cs"/>
                      </a:endParaRPr>
                    </a:p>
                    <a:p>
                      <a:pPr marL="0" marR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금액 </a:t>
                      </a:r>
                      <a:r>
                        <a:rPr lang="en-US" altLang="ko-KR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:</a:t>
                      </a:r>
                      <a:r>
                        <a:rPr lang="ko-KR" altLang="en-US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 </a:t>
                      </a:r>
                      <a:r>
                        <a:rPr lang="en-US" altLang="ko-KR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35,000</a:t>
                      </a:r>
                      <a:r>
                        <a:rPr lang="ko-KR" altLang="en-US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원</a:t>
                      </a:r>
                    </a:p>
                  </a:txBody>
                  <a:tcPr marL="64770" marR="64770" marT="17907" marB="17907" anchor="ctr">
                    <a:lnL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SC-09(</a:t>
                      </a:r>
                      <a:r>
                        <a:rPr lang="ko-KR" altLang="en-US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에펠 의자</a:t>
                      </a:r>
                      <a:r>
                        <a:rPr lang="en-US" altLang="ko-KR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)</a:t>
                      </a:r>
                      <a:endParaRPr lang="ko-KR" altLang="en-US" sz="800" b="1" kern="0" spc="-50" dirty="0">
                        <a:solidFill>
                          <a:schemeClr val="tx2"/>
                        </a:solidFill>
                        <a:latin typeface="+mj-ea"/>
                        <a:ea typeface="+mj-ea"/>
                        <a:cs typeface="+mn-cs"/>
                      </a:endParaRPr>
                    </a:p>
                    <a:p>
                      <a:pPr marL="0" marR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금액 </a:t>
                      </a:r>
                      <a:r>
                        <a:rPr lang="en-US" altLang="ko-KR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: 40,000</a:t>
                      </a:r>
                      <a:r>
                        <a:rPr lang="ko-KR" altLang="en-US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원</a:t>
                      </a:r>
                    </a:p>
                  </a:txBody>
                  <a:tcPr marL="64770" marR="64770" marT="17907" marB="17907" anchor="ctr">
                    <a:lnL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SC-10 </a:t>
                      </a:r>
                      <a:r>
                        <a:rPr lang="en-US" altLang="ko-KR" sz="6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(</a:t>
                      </a:r>
                      <a:r>
                        <a:rPr lang="ko-KR" altLang="en-US" sz="600" b="1" kern="0" spc="-50" dirty="0" err="1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에스</a:t>
                      </a:r>
                      <a:r>
                        <a:rPr lang="ko-KR" altLang="en-US" sz="6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 </a:t>
                      </a:r>
                      <a:r>
                        <a:rPr lang="ko-KR" altLang="en-US" sz="600" b="1" kern="0" spc="-50" dirty="0" err="1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바스툴</a:t>
                      </a:r>
                      <a:r>
                        <a:rPr lang="ko-KR" altLang="en-US" sz="6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 </a:t>
                      </a:r>
                      <a:r>
                        <a:rPr lang="en-US" altLang="ko-KR" sz="6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A </a:t>
                      </a:r>
                      <a:r>
                        <a:rPr lang="ko-KR" altLang="en-US" sz="6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의자</a:t>
                      </a:r>
                      <a:r>
                        <a:rPr lang="en-US" altLang="ko-KR" sz="6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)</a:t>
                      </a:r>
                      <a:endParaRPr lang="ko-KR" altLang="en-US" sz="600" b="1" kern="0" spc="-50" dirty="0">
                        <a:solidFill>
                          <a:schemeClr val="tx2"/>
                        </a:solidFill>
                        <a:latin typeface="+mj-ea"/>
                        <a:ea typeface="+mj-ea"/>
                        <a:cs typeface="+mn-cs"/>
                      </a:endParaRPr>
                    </a:p>
                    <a:p>
                      <a:pPr marL="0" marR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금액 </a:t>
                      </a:r>
                      <a:r>
                        <a:rPr lang="en-US" altLang="ko-KR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:</a:t>
                      </a:r>
                      <a:r>
                        <a:rPr lang="ko-KR" altLang="en-US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 </a:t>
                      </a:r>
                      <a:r>
                        <a:rPr lang="en-US" altLang="ko-KR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25,000</a:t>
                      </a:r>
                      <a:r>
                        <a:rPr lang="ko-KR" altLang="en-US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원</a:t>
                      </a:r>
                    </a:p>
                  </a:txBody>
                  <a:tcPr marL="64770" marR="64770" marT="17907" marB="17907" anchor="ctr">
                    <a:lnL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n-ea"/>
                          <a:cs typeface="+mn-cs"/>
                        </a:rPr>
                        <a:t>SC-11(</a:t>
                      </a:r>
                      <a:r>
                        <a:rPr lang="ko-KR" altLang="en-US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n-ea"/>
                          <a:cs typeface="+mn-cs"/>
                        </a:rPr>
                        <a:t>사각 </a:t>
                      </a:r>
                      <a:r>
                        <a:rPr lang="ko-KR" altLang="en-US" sz="800" b="1" kern="0" spc="-50" dirty="0" err="1">
                          <a:solidFill>
                            <a:schemeClr val="tx2"/>
                          </a:solidFill>
                          <a:latin typeface="+mj-ea"/>
                          <a:ea typeface="+mn-ea"/>
                          <a:cs typeface="+mn-cs"/>
                        </a:rPr>
                        <a:t>스툴</a:t>
                      </a:r>
                      <a:r>
                        <a:rPr lang="en-US" altLang="ko-KR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n-ea"/>
                          <a:cs typeface="+mn-cs"/>
                        </a:rPr>
                        <a:t>)</a:t>
                      </a:r>
                      <a:endParaRPr lang="ko-KR" altLang="en-US" sz="800" b="1" kern="0" spc="-50" dirty="0">
                        <a:solidFill>
                          <a:schemeClr val="tx2"/>
                        </a:solidFill>
                        <a:latin typeface="+mj-ea"/>
                        <a:ea typeface="+mn-ea"/>
                        <a:cs typeface="+mn-cs"/>
                      </a:endParaRPr>
                    </a:p>
                    <a:p>
                      <a:pPr marL="0" marR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n-ea"/>
                          <a:cs typeface="+mn-cs"/>
                        </a:rPr>
                        <a:t>금액 </a:t>
                      </a:r>
                      <a:r>
                        <a:rPr lang="en-US" altLang="ko-KR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n-ea"/>
                          <a:cs typeface="+mn-cs"/>
                        </a:rPr>
                        <a:t>: 30,000</a:t>
                      </a:r>
                      <a:r>
                        <a:rPr lang="ko-KR" altLang="en-US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n-ea"/>
                          <a:cs typeface="+mn-cs"/>
                        </a:rPr>
                        <a:t>원</a:t>
                      </a:r>
                      <a:endParaRPr lang="ko-KR" altLang="en-US" sz="800" b="1" kern="0" spc="-50" dirty="0">
                        <a:solidFill>
                          <a:schemeClr val="tx2"/>
                        </a:solidFill>
                        <a:latin typeface="+mj-ea"/>
                        <a:ea typeface="+mj-ea"/>
                        <a:cs typeface="+mn-cs"/>
                      </a:endParaRPr>
                    </a:p>
                  </a:txBody>
                  <a:tcPr marL="64770" marR="64770" marT="17907" marB="17907" anchor="ctr">
                    <a:lnL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n-ea"/>
                          <a:cs typeface="+mn-cs"/>
                        </a:rPr>
                        <a:t>SC-13(</a:t>
                      </a:r>
                      <a:r>
                        <a:rPr lang="ko-KR" altLang="en-US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n-ea"/>
                          <a:cs typeface="+mn-cs"/>
                        </a:rPr>
                        <a:t>마운틴 의자</a:t>
                      </a:r>
                      <a:r>
                        <a:rPr lang="en-US" altLang="ko-KR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n-ea"/>
                          <a:cs typeface="+mn-cs"/>
                        </a:rPr>
                        <a:t>)</a:t>
                      </a:r>
                      <a:endParaRPr lang="ko-KR" altLang="en-US" sz="800" b="1" kern="0" spc="-50" dirty="0">
                        <a:solidFill>
                          <a:schemeClr val="tx2"/>
                        </a:solidFill>
                        <a:latin typeface="+mj-ea"/>
                        <a:ea typeface="+mn-ea"/>
                        <a:cs typeface="+mn-cs"/>
                      </a:endParaRPr>
                    </a:p>
                    <a:p>
                      <a:pPr marL="0" marR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n-ea"/>
                          <a:cs typeface="+mn-cs"/>
                        </a:rPr>
                        <a:t>금액 </a:t>
                      </a:r>
                      <a:r>
                        <a:rPr lang="en-US" altLang="ko-KR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n-ea"/>
                          <a:cs typeface="+mn-cs"/>
                        </a:rPr>
                        <a:t>: 45,000</a:t>
                      </a:r>
                      <a:r>
                        <a:rPr lang="ko-KR" altLang="en-US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n-ea"/>
                          <a:cs typeface="+mn-cs"/>
                        </a:rPr>
                        <a:t>원</a:t>
                      </a:r>
                      <a:endParaRPr lang="ko-KR" altLang="en-US" sz="800" b="1" kern="0" spc="-50" dirty="0">
                        <a:solidFill>
                          <a:schemeClr val="tx2"/>
                        </a:solidFill>
                        <a:latin typeface="+mj-ea"/>
                        <a:ea typeface="+mj-ea"/>
                        <a:cs typeface="+mn-cs"/>
                      </a:endParaRPr>
                    </a:p>
                  </a:txBody>
                  <a:tcPr marL="64770" marR="64770" marT="17907" marB="17907" anchor="ctr">
                    <a:lnL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65547699"/>
                  </a:ext>
                </a:extLst>
              </a:tr>
            </a:tbl>
          </a:graphicData>
        </a:graphic>
      </p:graphicFrame>
      <p:pic>
        <p:nvPicPr>
          <p:cNvPr id="33" name="Picture 16">
            <a:extLst>
              <a:ext uri="{FF2B5EF4-FFF2-40B4-BE49-F238E27FC236}">
                <a16:creationId xmlns:a16="http://schemas.microsoft.com/office/drawing/2014/main" id="{12016E60-6D87-5927-66C7-F1A141D1AAB5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8442" y="3159259"/>
            <a:ext cx="731649" cy="874595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34" name="Picture 18">
            <a:extLst>
              <a:ext uri="{FF2B5EF4-FFF2-40B4-BE49-F238E27FC236}">
                <a16:creationId xmlns:a16="http://schemas.microsoft.com/office/drawing/2014/main" id="{BB1D194E-FBB4-E0A4-E243-E36310FDE437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62133" y="3163638"/>
            <a:ext cx="649495" cy="898970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35" name="Picture 20">
            <a:extLst>
              <a:ext uri="{FF2B5EF4-FFF2-40B4-BE49-F238E27FC236}">
                <a16:creationId xmlns:a16="http://schemas.microsoft.com/office/drawing/2014/main" id="{E380CDC8-8143-8358-8659-8667162CCF64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301423" y="3217869"/>
            <a:ext cx="369455" cy="752939"/>
          </a:xfrm>
          <a:prstGeom prst="rect">
            <a:avLst/>
          </a:prstGeom>
          <a:noFill/>
          <a:ln>
            <a:noFill/>
          </a:ln>
          <a:effectLst/>
        </p:spPr>
      </p:pic>
      <p:graphicFrame>
        <p:nvGraphicFramePr>
          <p:cNvPr id="36" name="표 35">
            <a:extLst>
              <a:ext uri="{FF2B5EF4-FFF2-40B4-BE49-F238E27FC236}">
                <a16:creationId xmlns:a16="http://schemas.microsoft.com/office/drawing/2014/main" id="{5FA73C73-1ABC-9653-A557-2E47EB2BF0B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6583211"/>
              </p:ext>
            </p:extLst>
          </p:nvPr>
        </p:nvGraphicFramePr>
        <p:xfrm>
          <a:off x="670072" y="4397552"/>
          <a:ext cx="5517855" cy="1233645"/>
        </p:xfrm>
        <a:graphic>
          <a:graphicData uri="http://schemas.openxmlformats.org/drawingml/2006/table">
            <a:tbl>
              <a:tblPr/>
              <a:tblGrid>
                <a:gridCol w="1103571">
                  <a:extLst>
                    <a:ext uri="{9D8B030D-6E8A-4147-A177-3AD203B41FA5}">
                      <a16:colId xmlns:a16="http://schemas.microsoft.com/office/drawing/2014/main" val="1441803235"/>
                    </a:ext>
                  </a:extLst>
                </a:gridCol>
                <a:gridCol w="1103571">
                  <a:extLst>
                    <a:ext uri="{9D8B030D-6E8A-4147-A177-3AD203B41FA5}">
                      <a16:colId xmlns:a16="http://schemas.microsoft.com/office/drawing/2014/main" val="7582884"/>
                    </a:ext>
                  </a:extLst>
                </a:gridCol>
                <a:gridCol w="1103571">
                  <a:extLst>
                    <a:ext uri="{9D8B030D-6E8A-4147-A177-3AD203B41FA5}">
                      <a16:colId xmlns:a16="http://schemas.microsoft.com/office/drawing/2014/main" val="2307486181"/>
                    </a:ext>
                  </a:extLst>
                </a:gridCol>
                <a:gridCol w="1103571">
                  <a:extLst>
                    <a:ext uri="{9D8B030D-6E8A-4147-A177-3AD203B41FA5}">
                      <a16:colId xmlns:a16="http://schemas.microsoft.com/office/drawing/2014/main" val="973639160"/>
                    </a:ext>
                  </a:extLst>
                </a:gridCol>
                <a:gridCol w="1103571">
                  <a:extLst>
                    <a:ext uri="{9D8B030D-6E8A-4147-A177-3AD203B41FA5}">
                      <a16:colId xmlns:a16="http://schemas.microsoft.com/office/drawing/2014/main" val="706400919"/>
                    </a:ext>
                  </a:extLst>
                </a:gridCol>
              </a:tblGrid>
              <a:tr h="873645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00" kern="0" spc="0" dirty="0">
                        <a:solidFill>
                          <a:srgbClr val="000000"/>
                        </a:solidFill>
                        <a:effectLst/>
                        <a:latin typeface="한컴바탕"/>
                      </a:endParaRPr>
                    </a:p>
                  </a:txBody>
                  <a:tcPr marL="64770" marR="64770" marT="17907" marB="17907" anchor="ctr">
                    <a:lnL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00" kern="0" spc="0" dirty="0">
                        <a:solidFill>
                          <a:srgbClr val="000000"/>
                        </a:solidFill>
                        <a:effectLst/>
                        <a:latin typeface="한컴바탕"/>
                      </a:endParaRPr>
                    </a:p>
                  </a:txBody>
                  <a:tcPr marL="64770" marR="64770" marT="17907" marB="17907" anchor="ctr">
                    <a:lnL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00" kern="0" spc="0" dirty="0">
                        <a:solidFill>
                          <a:srgbClr val="000000"/>
                        </a:solidFill>
                        <a:effectLst/>
                        <a:latin typeface="한컴바탕"/>
                      </a:endParaRPr>
                    </a:p>
                  </a:txBody>
                  <a:tcPr marL="64770" marR="64770" marT="17907" marB="17907" anchor="ctr">
                    <a:lnL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00" kern="0" spc="0" dirty="0">
                        <a:solidFill>
                          <a:srgbClr val="000000"/>
                        </a:solidFill>
                        <a:effectLst/>
                        <a:latin typeface="한컴바탕"/>
                      </a:endParaRPr>
                    </a:p>
                  </a:txBody>
                  <a:tcPr marL="64770" marR="64770" marT="17907" marB="17907" anchor="ctr">
                    <a:lnL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00" kern="0" spc="0" dirty="0">
                        <a:solidFill>
                          <a:srgbClr val="000000"/>
                        </a:solidFill>
                        <a:effectLst/>
                        <a:latin typeface="한컴바탕"/>
                      </a:endParaRPr>
                    </a:p>
                  </a:txBody>
                  <a:tcPr marL="64770" marR="64770" marT="17907" marB="17907" anchor="ctr">
                    <a:lnL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66098581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marL="0" marR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n-ea"/>
                          <a:cs typeface="+mn-cs"/>
                        </a:rPr>
                        <a:t>SC-14(</a:t>
                      </a:r>
                      <a:r>
                        <a:rPr lang="ko-KR" altLang="en-US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n-ea"/>
                          <a:cs typeface="+mn-cs"/>
                        </a:rPr>
                        <a:t>큐브 </a:t>
                      </a:r>
                      <a:r>
                        <a:rPr lang="ko-KR" altLang="en-US" sz="800" b="1" kern="0" spc="-50" dirty="0" err="1">
                          <a:solidFill>
                            <a:schemeClr val="tx2"/>
                          </a:solidFill>
                          <a:latin typeface="+mj-ea"/>
                          <a:ea typeface="+mn-ea"/>
                          <a:cs typeface="+mn-cs"/>
                        </a:rPr>
                        <a:t>스툴</a:t>
                      </a:r>
                      <a:r>
                        <a:rPr lang="en-US" altLang="ko-KR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n-ea"/>
                          <a:cs typeface="+mn-cs"/>
                        </a:rPr>
                        <a:t>)</a:t>
                      </a:r>
                      <a:endParaRPr lang="ko-KR" altLang="en-US" sz="800" b="1" kern="0" spc="-50" dirty="0">
                        <a:solidFill>
                          <a:schemeClr val="tx2"/>
                        </a:solidFill>
                        <a:latin typeface="+mj-ea"/>
                        <a:ea typeface="+mn-ea"/>
                        <a:cs typeface="+mn-cs"/>
                      </a:endParaRPr>
                    </a:p>
                    <a:p>
                      <a:pPr marL="0" marR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n-ea"/>
                          <a:cs typeface="+mn-cs"/>
                        </a:rPr>
                        <a:t>금액 </a:t>
                      </a:r>
                      <a:r>
                        <a:rPr lang="en-US" altLang="ko-KR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n-ea"/>
                          <a:cs typeface="+mn-cs"/>
                        </a:rPr>
                        <a:t>:</a:t>
                      </a:r>
                      <a:r>
                        <a:rPr lang="ko-KR" altLang="en-US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ko-KR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n-ea"/>
                          <a:cs typeface="+mn-cs"/>
                        </a:rPr>
                        <a:t>30,000</a:t>
                      </a:r>
                      <a:r>
                        <a:rPr lang="ko-KR" altLang="en-US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n-ea"/>
                          <a:cs typeface="+mn-cs"/>
                        </a:rPr>
                        <a:t>원</a:t>
                      </a:r>
                    </a:p>
                  </a:txBody>
                  <a:tcPr marL="64770" marR="64770" marT="17907" marB="17907" anchor="ctr">
                    <a:lnL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800" b="1" i="0" u="none" strike="noStrike" kern="0" cap="none" spc="-50" normalizeH="0" baseline="0" noProof="0" dirty="0">
                          <a:ln>
                            <a:noFill/>
                          </a:ln>
                          <a:solidFill>
                            <a:srgbClr val="0E2841"/>
                          </a:solidFill>
                          <a:effectLst/>
                          <a:uLnTx/>
                          <a:uFillTx/>
                          <a:latin typeface="맑은 고딕" panose="020B0503020000020004" pitchFamily="50" charset="-127"/>
                          <a:ea typeface="+mn-ea"/>
                          <a:cs typeface="+mn-cs"/>
                        </a:rPr>
                        <a:t>SC-16(</a:t>
                      </a:r>
                      <a:r>
                        <a:rPr kumimoji="0" lang="ko-KR" altLang="en-US" sz="800" b="1" i="0" u="none" strike="noStrike" kern="0" cap="none" spc="-50" normalizeH="0" baseline="0" noProof="0" dirty="0">
                          <a:ln>
                            <a:noFill/>
                          </a:ln>
                          <a:solidFill>
                            <a:srgbClr val="0E2841"/>
                          </a:solidFill>
                          <a:effectLst/>
                          <a:uLnTx/>
                          <a:uFillTx/>
                          <a:latin typeface="맑은 고딕" panose="020B0503020000020004" pitchFamily="50" charset="-127"/>
                          <a:ea typeface="+mn-ea"/>
                          <a:cs typeface="+mn-cs"/>
                        </a:rPr>
                        <a:t>파크 의자</a:t>
                      </a:r>
                      <a:r>
                        <a:rPr kumimoji="0" lang="en-US" altLang="ko-KR" sz="800" b="1" i="0" u="none" strike="noStrike" kern="0" cap="none" spc="-50" normalizeH="0" baseline="0" noProof="0" dirty="0">
                          <a:ln>
                            <a:noFill/>
                          </a:ln>
                          <a:solidFill>
                            <a:srgbClr val="0E2841"/>
                          </a:solidFill>
                          <a:effectLst/>
                          <a:uLnTx/>
                          <a:uFillTx/>
                          <a:latin typeface="맑은 고딕" panose="020B0503020000020004" pitchFamily="50" charset="-127"/>
                          <a:ea typeface="+mn-ea"/>
                          <a:cs typeface="+mn-cs"/>
                        </a:rPr>
                        <a:t>)</a:t>
                      </a:r>
                      <a:endParaRPr kumimoji="0" lang="ko-KR" altLang="en-US" sz="800" b="1" i="0" u="none" strike="noStrike" kern="0" cap="none" spc="-50" normalizeH="0" baseline="0" noProof="0" dirty="0">
                        <a:ln>
                          <a:noFill/>
                        </a:ln>
                        <a:solidFill>
                          <a:srgbClr val="0E2841"/>
                        </a:solidFill>
                        <a:effectLst/>
                        <a:uLnTx/>
                        <a:uFillTx/>
                        <a:latin typeface="맑은 고딕" panose="020B0503020000020004" pitchFamily="50" charset="-127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800" b="1" i="0" u="none" strike="noStrike" kern="0" cap="none" spc="-50" normalizeH="0" baseline="0" noProof="0" dirty="0">
                          <a:ln>
                            <a:noFill/>
                          </a:ln>
                          <a:solidFill>
                            <a:srgbClr val="0E2841"/>
                          </a:solidFill>
                          <a:effectLst/>
                          <a:uLnTx/>
                          <a:uFillTx/>
                          <a:latin typeface="맑은 고딕" panose="020B0503020000020004" pitchFamily="50" charset="-127"/>
                          <a:ea typeface="+mn-ea"/>
                          <a:cs typeface="+mn-cs"/>
                        </a:rPr>
                        <a:t>금액 </a:t>
                      </a:r>
                      <a:r>
                        <a:rPr kumimoji="0" lang="en-US" altLang="ko-KR" sz="800" b="1" i="0" u="none" strike="noStrike" kern="0" cap="none" spc="-50" normalizeH="0" baseline="0" noProof="0" dirty="0">
                          <a:ln>
                            <a:noFill/>
                          </a:ln>
                          <a:solidFill>
                            <a:srgbClr val="0E2841"/>
                          </a:solidFill>
                          <a:effectLst/>
                          <a:uLnTx/>
                          <a:uFillTx/>
                          <a:latin typeface="맑은 고딕" panose="020B0503020000020004" pitchFamily="50" charset="-127"/>
                          <a:ea typeface="+mn-ea"/>
                          <a:cs typeface="+mn-cs"/>
                        </a:rPr>
                        <a:t>: 40,000</a:t>
                      </a:r>
                      <a:r>
                        <a:rPr kumimoji="0" lang="ko-KR" altLang="en-US" sz="800" b="1" i="0" u="none" strike="noStrike" kern="0" cap="none" spc="-50" normalizeH="0" baseline="0" noProof="0" dirty="0">
                          <a:ln>
                            <a:noFill/>
                          </a:ln>
                          <a:solidFill>
                            <a:srgbClr val="0E2841"/>
                          </a:solidFill>
                          <a:effectLst/>
                          <a:uLnTx/>
                          <a:uFillTx/>
                          <a:latin typeface="맑은 고딕" panose="020B0503020000020004" pitchFamily="50" charset="-127"/>
                          <a:ea typeface="+mn-ea"/>
                          <a:cs typeface="+mn-cs"/>
                        </a:rPr>
                        <a:t>원</a:t>
                      </a:r>
                    </a:p>
                  </a:txBody>
                  <a:tcPr marL="64770" marR="64770" marT="17907" marB="17907" anchor="ctr">
                    <a:lnL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n-ea"/>
                          <a:cs typeface="+mn-cs"/>
                        </a:rPr>
                        <a:t>SC-18(</a:t>
                      </a:r>
                      <a:r>
                        <a:rPr lang="ko-KR" altLang="en-US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n-ea"/>
                          <a:cs typeface="+mn-cs"/>
                        </a:rPr>
                        <a:t>장 의자</a:t>
                      </a:r>
                      <a:r>
                        <a:rPr lang="en-US" altLang="ko-KR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n-ea"/>
                          <a:cs typeface="+mn-cs"/>
                        </a:rPr>
                        <a:t>)</a:t>
                      </a:r>
                      <a:endParaRPr lang="ko-KR" altLang="en-US" sz="800" b="1" kern="0" spc="-50" dirty="0">
                        <a:solidFill>
                          <a:schemeClr val="tx2"/>
                        </a:solidFill>
                        <a:latin typeface="+mj-ea"/>
                        <a:ea typeface="+mn-ea"/>
                        <a:cs typeface="+mn-cs"/>
                      </a:endParaRPr>
                    </a:p>
                    <a:p>
                      <a:pPr marL="0" marR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n-ea"/>
                          <a:cs typeface="+mn-cs"/>
                        </a:rPr>
                        <a:t>금액 </a:t>
                      </a:r>
                      <a:r>
                        <a:rPr lang="en-US" altLang="ko-KR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n-ea"/>
                          <a:cs typeface="+mn-cs"/>
                        </a:rPr>
                        <a:t>:</a:t>
                      </a:r>
                      <a:r>
                        <a:rPr lang="ko-KR" altLang="en-US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ko-KR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n-ea"/>
                          <a:cs typeface="+mn-cs"/>
                        </a:rPr>
                        <a:t>60,000</a:t>
                      </a:r>
                      <a:r>
                        <a:rPr lang="ko-KR" altLang="en-US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n-ea"/>
                          <a:cs typeface="+mn-cs"/>
                        </a:rPr>
                        <a:t>원</a:t>
                      </a:r>
                    </a:p>
                  </a:txBody>
                  <a:tcPr marL="64770" marR="64770" marT="17907" marB="17907" anchor="ctr">
                    <a:lnL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n-ea"/>
                          <a:cs typeface="+mn-cs"/>
                        </a:rPr>
                        <a:t>SC-19(</a:t>
                      </a:r>
                      <a:r>
                        <a:rPr lang="ko-KR" altLang="en-US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n-ea"/>
                          <a:cs typeface="+mn-cs"/>
                        </a:rPr>
                        <a:t>임원 의자</a:t>
                      </a:r>
                      <a:r>
                        <a:rPr lang="en-US" altLang="ko-KR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n-ea"/>
                          <a:cs typeface="+mn-cs"/>
                        </a:rPr>
                        <a:t>)</a:t>
                      </a:r>
                      <a:endParaRPr lang="ko-KR" altLang="en-US" sz="800" b="1" kern="0" spc="-50" dirty="0">
                        <a:solidFill>
                          <a:schemeClr val="tx2"/>
                        </a:solidFill>
                        <a:latin typeface="+mj-ea"/>
                        <a:ea typeface="+mn-ea"/>
                        <a:cs typeface="+mn-cs"/>
                      </a:endParaRPr>
                    </a:p>
                    <a:p>
                      <a:pPr marL="0" marR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n-ea"/>
                          <a:cs typeface="+mn-cs"/>
                        </a:rPr>
                        <a:t>금액 </a:t>
                      </a:r>
                      <a:r>
                        <a:rPr lang="en-US" altLang="ko-KR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n-ea"/>
                          <a:cs typeface="+mn-cs"/>
                        </a:rPr>
                        <a:t>: 50,000</a:t>
                      </a:r>
                      <a:r>
                        <a:rPr lang="ko-KR" altLang="en-US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n-ea"/>
                          <a:cs typeface="+mn-cs"/>
                        </a:rPr>
                        <a:t>원</a:t>
                      </a:r>
                    </a:p>
                  </a:txBody>
                  <a:tcPr marL="64770" marR="64770" marT="17907" marB="17907" anchor="ctr">
                    <a:lnL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n-ea"/>
                          <a:cs typeface="+mn-cs"/>
                        </a:rPr>
                        <a:t>SC-21(1</a:t>
                      </a:r>
                      <a:r>
                        <a:rPr lang="ko-KR" altLang="en-US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n-ea"/>
                          <a:cs typeface="+mn-cs"/>
                        </a:rPr>
                        <a:t>인 소파</a:t>
                      </a:r>
                      <a:r>
                        <a:rPr lang="en-US" altLang="ko-KR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n-ea"/>
                          <a:cs typeface="+mn-cs"/>
                        </a:rPr>
                        <a:t>)</a:t>
                      </a:r>
                      <a:endParaRPr lang="ko-KR" altLang="en-US" sz="800" b="1" kern="0" spc="-50" dirty="0">
                        <a:solidFill>
                          <a:schemeClr val="tx2"/>
                        </a:solidFill>
                        <a:latin typeface="+mj-ea"/>
                        <a:ea typeface="+mn-ea"/>
                        <a:cs typeface="+mn-cs"/>
                      </a:endParaRPr>
                    </a:p>
                    <a:p>
                      <a:pPr marL="0" marR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n-ea"/>
                          <a:cs typeface="+mn-cs"/>
                        </a:rPr>
                        <a:t>금액 </a:t>
                      </a:r>
                      <a:r>
                        <a:rPr lang="en-US" altLang="ko-KR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n-ea"/>
                          <a:cs typeface="+mn-cs"/>
                        </a:rPr>
                        <a:t>: 80,000</a:t>
                      </a:r>
                      <a:r>
                        <a:rPr lang="ko-KR" altLang="en-US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n-ea"/>
                          <a:cs typeface="+mn-cs"/>
                        </a:rPr>
                        <a:t>원</a:t>
                      </a:r>
                    </a:p>
                  </a:txBody>
                  <a:tcPr marL="64770" marR="64770" marT="17907" marB="17907" anchor="ctr">
                    <a:lnL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65547699"/>
                  </a:ext>
                </a:extLst>
              </a:tr>
            </a:tbl>
          </a:graphicData>
        </a:graphic>
      </p:graphicFrame>
      <p:pic>
        <p:nvPicPr>
          <p:cNvPr id="38" name="Picture 24">
            <a:extLst>
              <a:ext uri="{FF2B5EF4-FFF2-40B4-BE49-F238E27FC236}">
                <a16:creationId xmlns:a16="http://schemas.microsoft.com/office/drawing/2014/main" id="{00EC2A68-914F-6F93-DF2B-35A65F460ED0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013330" y="3173127"/>
            <a:ext cx="930899" cy="908278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40" name="Picture 28">
            <a:extLst>
              <a:ext uri="{FF2B5EF4-FFF2-40B4-BE49-F238E27FC236}">
                <a16:creationId xmlns:a16="http://schemas.microsoft.com/office/drawing/2014/main" id="{E8854223-3E14-5A40-D085-FBCE54A98F41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10117" y="3308082"/>
            <a:ext cx="954145" cy="616839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41" name="Picture 30">
            <a:extLst>
              <a:ext uri="{FF2B5EF4-FFF2-40B4-BE49-F238E27FC236}">
                <a16:creationId xmlns:a16="http://schemas.microsoft.com/office/drawing/2014/main" id="{CF697ED5-26BB-BACD-C1FB-C167C76DBD7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90532" y="4558838"/>
            <a:ext cx="686056" cy="619815"/>
          </a:xfrm>
          <a:prstGeom prst="rect">
            <a:avLst/>
          </a:prstGeom>
          <a:noFill/>
          <a:ln>
            <a:noFill/>
          </a:ln>
          <a:effectLst/>
        </p:spPr>
      </p:pic>
      <p:graphicFrame>
        <p:nvGraphicFramePr>
          <p:cNvPr id="44" name="표 43">
            <a:extLst>
              <a:ext uri="{FF2B5EF4-FFF2-40B4-BE49-F238E27FC236}">
                <a16:creationId xmlns:a16="http://schemas.microsoft.com/office/drawing/2014/main" id="{7A9E8231-48C2-94F1-5700-5A5E1F400E2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71573138"/>
              </p:ext>
            </p:extLst>
          </p:nvPr>
        </p:nvGraphicFramePr>
        <p:xfrm>
          <a:off x="668611" y="5623634"/>
          <a:ext cx="5517855" cy="1233645"/>
        </p:xfrm>
        <a:graphic>
          <a:graphicData uri="http://schemas.openxmlformats.org/drawingml/2006/table">
            <a:tbl>
              <a:tblPr/>
              <a:tblGrid>
                <a:gridCol w="1103571">
                  <a:extLst>
                    <a:ext uri="{9D8B030D-6E8A-4147-A177-3AD203B41FA5}">
                      <a16:colId xmlns:a16="http://schemas.microsoft.com/office/drawing/2014/main" val="1441803235"/>
                    </a:ext>
                  </a:extLst>
                </a:gridCol>
                <a:gridCol w="1103571">
                  <a:extLst>
                    <a:ext uri="{9D8B030D-6E8A-4147-A177-3AD203B41FA5}">
                      <a16:colId xmlns:a16="http://schemas.microsoft.com/office/drawing/2014/main" val="7582884"/>
                    </a:ext>
                  </a:extLst>
                </a:gridCol>
                <a:gridCol w="1103571">
                  <a:extLst>
                    <a:ext uri="{9D8B030D-6E8A-4147-A177-3AD203B41FA5}">
                      <a16:colId xmlns:a16="http://schemas.microsoft.com/office/drawing/2014/main" val="2307486181"/>
                    </a:ext>
                  </a:extLst>
                </a:gridCol>
                <a:gridCol w="1103571">
                  <a:extLst>
                    <a:ext uri="{9D8B030D-6E8A-4147-A177-3AD203B41FA5}">
                      <a16:colId xmlns:a16="http://schemas.microsoft.com/office/drawing/2014/main" val="973639160"/>
                    </a:ext>
                  </a:extLst>
                </a:gridCol>
                <a:gridCol w="1103571">
                  <a:extLst>
                    <a:ext uri="{9D8B030D-6E8A-4147-A177-3AD203B41FA5}">
                      <a16:colId xmlns:a16="http://schemas.microsoft.com/office/drawing/2014/main" val="706400919"/>
                    </a:ext>
                  </a:extLst>
                </a:gridCol>
              </a:tblGrid>
              <a:tr h="873645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00" kern="0" spc="0" dirty="0">
                        <a:solidFill>
                          <a:srgbClr val="000000"/>
                        </a:solidFill>
                        <a:effectLst/>
                        <a:latin typeface="한컴바탕"/>
                      </a:endParaRPr>
                    </a:p>
                  </a:txBody>
                  <a:tcPr marL="64770" marR="64770" marT="17907" marB="17907" anchor="ctr">
                    <a:lnL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ko-KR" altLang="en-US" sz="800" b="1" i="0" u="none" strike="noStrike" kern="0" cap="none" spc="-50" normalizeH="0" baseline="0" noProof="0" dirty="0">
                        <a:ln>
                          <a:noFill/>
                        </a:ln>
                        <a:solidFill>
                          <a:srgbClr val="0E2841"/>
                        </a:solidFill>
                        <a:effectLst/>
                        <a:uLnTx/>
                        <a:uFillTx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+mn-cs"/>
                      </a:endParaRPr>
                    </a:p>
                  </a:txBody>
                  <a:tcPr marL="64770" marR="64770" marT="17907" marB="17907" anchor="ctr">
                    <a:lnL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00" kern="0" spc="0" dirty="0">
                        <a:solidFill>
                          <a:srgbClr val="000000"/>
                        </a:solidFill>
                        <a:effectLst/>
                        <a:latin typeface="한컴바탕"/>
                      </a:endParaRPr>
                    </a:p>
                  </a:txBody>
                  <a:tcPr marL="64770" marR="64770" marT="17907" marB="17907" anchor="ctr">
                    <a:lnL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00" kern="0" spc="0" dirty="0">
                        <a:solidFill>
                          <a:srgbClr val="000000"/>
                        </a:solidFill>
                        <a:effectLst/>
                        <a:latin typeface="한컴바탕"/>
                      </a:endParaRPr>
                    </a:p>
                  </a:txBody>
                  <a:tcPr marL="64770" marR="64770" marT="17907" marB="17907" anchor="ctr">
                    <a:lnL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00" kern="0" spc="0" dirty="0">
                        <a:solidFill>
                          <a:srgbClr val="000000"/>
                        </a:solidFill>
                        <a:effectLst/>
                        <a:latin typeface="한컴바탕"/>
                      </a:endParaRPr>
                    </a:p>
                  </a:txBody>
                  <a:tcPr marL="64770" marR="64770" marT="17907" marB="17907" anchor="ctr">
                    <a:lnL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66098581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marL="0" marR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n-ea"/>
                          <a:cs typeface="+mn-cs"/>
                        </a:rPr>
                        <a:t>SC-22(2</a:t>
                      </a:r>
                      <a:r>
                        <a:rPr lang="ko-KR" altLang="en-US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n-ea"/>
                          <a:cs typeface="+mn-cs"/>
                        </a:rPr>
                        <a:t>인 소파</a:t>
                      </a:r>
                      <a:r>
                        <a:rPr lang="en-US" altLang="ko-KR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n-ea"/>
                          <a:cs typeface="+mn-cs"/>
                        </a:rPr>
                        <a:t>)</a:t>
                      </a:r>
                      <a:endParaRPr lang="ko-KR" altLang="en-US" sz="800" b="1" kern="0" spc="-50" dirty="0">
                        <a:solidFill>
                          <a:schemeClr val="tx2"/>
                        </a:solidFill>
                        <a:latin typeface="+mj-ea"/>
                        <a:ea typeface="+mn-ea"/>
                        <a:cs typeface="+mn-cs"/>
                      </a:endParaRPr>
                    </a:p>
                    <a:p>
                      <a:pPr marL="0" marR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n-ea"/>
                          <a:cs typeface="+mn-cs"/>
                        </a:rPr>
                        <a:t>금액 </a:t>
                      </a:r>
                      <a:r>
                        <a:rPr lang="en-US" altLang="ko-KR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n-ea"/>
                          <a:cs typeface="+mn-cs"/>
                        </a:rPr>
                        <a:t>: 140,000</a:t>
                      </a:r>
                      <a:r>
                        <a:rPr lang="ko-KR" altLang="en-US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n-ea"/>
                          <a:cs typeface="+mn-cs"/>
                        </a:rPr>
                        <a:t>원</a:t>
                      </a:r>
                    </a:p>
                  </a:txBody>
                  <a:tcPr marL="64770" marR="64770" marT="17907" marB="17907" anchor="ctr">
                    <a:lnL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ko-KR" altLang="en-US" sz="800" b="1" i="0" u="none" strike="noStrike" kern="0" cap="none" spc="-50" normalizeH="0" baseline="0" noProof="0" dirty="0">
                        <a:ln>
                          <a:noFill/>
                        </a:ln>
                        <a:solidFill>
                          <a:srgbClr val="0E2841"/>
                        </a:solidFill>
                        <a:effectLst/>
                        <a:uLnTx/>
                        <a:uFillTx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+mn-cs"/>
                      </a:endParaRPr>
                    </a:p>
                  </a:txBody>
                  <a:tcPr marL="64770" marR="64770" marT="17907" marB="17907" anchor="ctr">
                    <a:lnL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800" b="1" kern="0" spc="-50" dirty="0">
                        <a:solidFill>
                          <a:schemeClr val="tx2"/>
                        </a:solidFill>
                        <a:latin typeface="+mj-ea"/>
                        <a:ea typeface="+mj-ea"/>
                        <a:cs typeface="+mn-cs"/>
                      </a:endParaRPr>
                    </a:p>
                  </a:txBody>
                  <a:tcPr marL="64770" marR="64770" marT="17907" marB="17907" anchor="ctr">
                    <a:lnL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800" b="1" kern="0" spc="-50" dirty="0">
                        <a:solidFill>
                          <a:schemeClr val="tx2"/>
                        </a:solidFill>
                        <a:latin typeface="+mj-ea"/>
                        <a:ea typeface="+mj-ea"/>
                        <a:cs typeface="+mn-cs"/>
                      </a:endParaRPr>
                    </a:p>
                  </a:txBody>
                  <a:tcPr marL="64770" marR="64770" marT="17907" marB="17907" anchor="ctr">
                    <a:lnL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800" b="1" kern="0" spc="-50" dirty="0">
                        <a:solidFill>
                          <a:schemeClr val="tx2"/>
                        </a:solidFill>
                        <a:latin typeface="+mj-ea"/>
                        <a:ea typeface="+mj-ea"/>
                        <a:cs typeface="+mn-cs"/>
                      </a:endParaRPr>
                    </a:p>
                  </a:txBody>
                  <a:tcPr marL="64770" marR="64770" marT="17907" marB="17907" anchor="ctr">
                    <a:lnL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65547699"/>
                  </a:ext>
                </a:extLst>
              </a:tr>
            </a:tbl>
          </a:graphicData>
        </a:graphic>
      </p:graphicFrame>
      <p:pic>
        <p:nvPicPr>
          <p:cNvPr id="51" name="Picture 44">
            <a:extLst>
              <a:ext uri="{FF2B5EF4-FFF2-40B4-BE49-F238E27FC236}">
                <a16:creationId xmlns:a16="http://schemas.microsoft.com/office/drawing/2014/main" id="{4E9A885C-BEB7-2D9A-ABBC-9CDF43EABDB5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847999" y="4438313"/>
            <a:ext cx="973825" cy="839955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53" name="Picture 48">
            <a:extLst>
              <a:ext uri="{FF2B5EF4-FFF2-40B4-BE49-F238E27FC236}">
                <a16:creationId xmlns:a16="http://schemas.microsoft.com/office/drawing/2014/main" id="{02B98860-7A50-CBD8-8E2B-A85C73A12D9E}"/>
              </a:ext>
            </a:extLst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914371" y="4558850"/>
            <a:ext cx="1071208" cy="559955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56" name="Picture 53">
            <a:extLst>
              <a:ext uri="{FF2B5EF4-FFF2-40B4-BE49-F238E27FC236}">
                <a16:creationId xmlns:a16="http://schemas.microsoft.com/office/drawing/2014/main" id="{2B88777F-AA75-1AF2-9969-24A3299075B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260994" y="4457471"/>
            <a:ext cx="491221" cy="804411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57" name="Picture 55">
            <a:extLst>
              <a:ext uri="{FF2B5EF4-FFF2-40B4-BE49-F238E27FC236}">
                <a16:creationId xmlns:a16="http://schemas.microsoft.com/office/drawing/2014/main" id="{1A542608-59FE-3C61-9837-E43E56ED3B3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178967" y="4446017"/>
            <a:ext cx="885295" cy="802890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E4C70A79-8AE3-DC4D-F91F-6D2F1C4E7CEB}"/>
              </a:ext>
            </a:extLst>
          </p:cNvPr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46647" y="5748289"/>
            <a:ext cx="973825" cy="574410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4" name="Picture 12">
            <a:extLst>
              <a:ext uri="{FF2B5EF4-FFF2-40B4-BE49-F238E27FC236}">
                <a16:creationId xmlns:a16="http://schemas.microsoft.com/office/drawing/2014/main" id="{ED24EB08-A010-4075-4EDB-CD40FDB354A3}"/>
              </a:ext>
            </a:extLst>
          </p:cNvPr>
          <p:cNvPicPr>
            <a:picLocks noChangeAspect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280389" y="1977164"/>
            <a:ext cx="763512" cy="876775"/>
          </a:xfrm>
          <a:prstGeom prst="rect">
            <a:avLst/>
          </a:prstGeom>
          <a:noFill/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28150414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C896569-B275-1629-77D4-014D5382A4B7}"/>
              </a:ext>
            </a:extLst>
          </p:cNvPr>
          <p:cNvSpPr txBox="1"/>
          <p:nvPr/>
        </p:nvSpPr>
        <p:spPr>
          <a:xfrm>
            <a:off x="246743" y="188685"/>
            <a:ext cx="15279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b="1" dirty="0">
                <a:solidFill>
                  <a:schemeClr val="bg1"/>
                </a:solidFill>
                <a:latin typeface="+mj-ea"/>
                <a:ea typeface="+mj-ea"/>
              </a:rPr>
              <a:t>1. </a:t>
            </a:r>
            <a:r>
              <a:rPr lang="ko-KR" altLang="en-US" sz="1600" b="1" dirty="0">
                <a:solidFill>
                  <a:schemeClr val="bg1"/>
                </a:solidFill>
                <a:latin typeface="+mj-ea"/>
                <a:ea typeface="+mj-ea"/>
              </a:rPr>
              <a:t>전시회 개요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7FE0170-5789-9474-0ED1-C556D31D487E}"/>
              </a:ext>
            </a:extLst>
          </p:cNvPr>
          <p:cNvSpPr txBox="1"/>
          <p:nvPr/>
        </p:nvSpPr>
        <p:spPr>
          <a:xfrm>
            <a:off x="604711" y="968375"/>
            <a:ext cx="5519863" cy="28300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fontAlgn="base" latinLnBrk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ko-KR" sz="1200" b="1" kern="0" spc="0" dirty="0">
                <a:solidFill>
                  <a:schemeClr val="tx2"/>
                </a:solidFill>
                <a:effectLst/>
                <a:latin typeface="+mj-ea"/>
                <a:ea typeface="+mj-ea"/>
              </a:rPr>
              <a:t>1. </a:t>
            </a:r>
            <a:r>
              <a:rPr lang="ko-KR" altLang="en-US" sz="1200" b="1" kern="0" spc="0" dirty="0">
                <a:solidFill>
                  <a:schemeClr val="tx2"/>
                </a:solidFill>
                <a:effectLst/>
                <a:latin typeface="+mj-ea"/>
                <a:ea typeface="+mj-ea"/>
              </a:rPr>
              <a:t>명 칭 </a:t>
            </a:r>
            <a:r>
              <a:rPr lang="en-US" altLang="ko-KR" sz="1200" b="1" kern="0" spc="0" dirty="0">
                <a:solidFill>
                  <a:schemeClr val="tx2"/>
                </a:solidFill>
                <a:effectLst/>
                <a:latin typeface="+mj-ea"/>
                <a:ea typeface="+mj-ea"/>
              </a:rPr>
              <a:t>: [</a:t>
            </a:r>
            <a:r>
              <a:rPr lang="ko-KR" altLang="en-US" sz="1200" b="1" kern="0" spc="0" dirty="0">
                <a:solidFill>
                  <a:schemeClr val="tx2"/>
                </a:solidFill>
                <a:effectLst/>
                <a:latin typeface="+mj-ea"/>
                <a:ea typeface="+mj-ea"/>
              </a:rPr>
              <a:t>국문</a:t>
            </a:r>
            <a:r>
              <a:rPr lang="en-US" altLang="ko-KR" sz="1200" b="1" kern="0" spc="0" dirty="0">
                <a:solidFill>
                  <a:schemeClr val="tx2"/>
                </a:solidFill>
                <a:effectLst/>
                <a:latin typeface="+mj-ea"/>
                <a:ea typeface="+mj-ea"/>
              </a:rPr>
              <a:t>] </a:t>
            </a:r>
            <a:r>
              <a:rPr lang="en-US" altLang="ko-KR" sz="1200" b="1" kern="100" spc="0" dirty="0">
                <a:solidFill>
                  <a:schemeClr val="tx2"/>
                </a:solidFill>
                <a:effectLst/>
                <a:latin typeface="+mj-ea"/>
                <a:ea typeface="+mj-ea"/>
              </a:rPr>
              <a:t>2024 </a:t>
            </a:r>
            <a:r>
              <a:rPr lang="ko-KR" altLang="en-US" sz="1200" b="1" kern="100" spc="0" dirty="0">
                <a:solidFill>
                  <a:schemeClr val="tx2"/>
                </a:solidFill>
                <a:effectLst/>
                <a:latin typeface="+mj-ea"/>
                <a:ea typeface="+mj-ea"/>
              </a:rPr>
              <a:t>대한민국 드론박람회</a:t>
            </a:r>
            <a:r>
              <a:rPr lang="ko-KR" altLang="en-US" sz="1200" b="1" kern="0" spc="0" dirty="0">
                <a:solidFill>
                  <a:schemeClr val="tx2"/>
                </a:solidFill>
                <a:effectLst/>
                <a:latin typeface="+mj-ea"/>
                <a:ea typeface="+mj-ea"/>
              </a:rPr>
              <a:t> </a:t>
            </a:r>
            <a:endParaRPr lang="ko-KR" altLang="en-US" sz="1200" b="1" kern="100" spc="0" dirty="0">
              <a:solidFill>
                <a:schemeClr val="tx2"/>
              </a:solidFill>
              <a:effectLst/>
              <a:latin typeface="+mj-ea"/>
              <a:ea typeface="+mj-ea"/>
            </a:endParaRPr>
          </a:p>
          <a:p>
            <a:pPr marL="0" marR="0" indent="0" fontAlgn="base" latinLnBrk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ko-KR" sz="1200" b="1" kern="0" spc="0" dirty="0">
                <a:solidFill>
                  <a:schemeClr val="tx2"/>
                </a:solidFill>
                <a:effectLst/>
                <a:latin typeface="+mj-ea"/>
                <a:ea typeface="+mj-ea"/>
              </a:rPr>
              <a:t>               [</a:t>
            </a:r>
            <a:r>
              <a:rPr lang="ko-KR" altLang="en-US" sz="1200" b="1" kern="0" spc="0" dirty="0">
                <a:solidFill>
                  <a:schemeClr val="tx2"/>
                </a:solidFill>
                <a:effectLst/>
                <a:latin typeface="+mj-ea"/>
                <a:ea typeface="+mj-ea"/>
              </a:rPr>
              <a:t>영문</a:t>
            </a:r>
            <a:r>
              <a:rPr lang="en-US" altLang="ko-KR" sz="1200" b="1" kern="0" spc="0" dirty="0">
                <a:solidFill>
                  <a:schemeClr val="tx2"/>
                </a:solidFill>
                <a:effectLst/>
                <a:latin typeface="+mj-ea"/>
                <a:ea typeface="+mj-ea"/>
              </a:rPr>
              <a:t>] </a:t>
            </a:r>
            <a:r>
              <a:rPr lang="en-US" altLang="ko-KR" sz="1200" b="1" kern="100" spc="0" dirty="0">
                <a:solidFill>
                  <a:schemeClr val="tx2"/>
                </a:solidFill>
                <a:effectLst/>
                <a:latin typeface="+mj-ea"/>
                <a:ea typeface="+mj-ea"/>
              </a:rPr>
              <a:t>Korea Drone Expo 2024</a:t>
            </a:r>
            <a:endParaRPr lang="ko-KR" altLang="en-US" sz="1200" b="1" kern="100" spc="0" dirty="0">
              <a:solidFill>
                <a:schemeClr val="tx2"/>
              </a:solidFill>
              <a:effectLst/>
              <a:latin typeface="+mj-ea"/>
              <a:ea typeface="+mj-ea"/>
            </a:endParaRPr>
          </a:p>
          <a:p>
            <a:pPr marL="0" marR="0" indent="0" fontAlgn="base" latinLnBrk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ko-KR" sz="1200" b="1" kern="0" spc="0" dirty="0">
                <a:solidFill>
                  <a:schemeClr val="tx2"/>
                </a:solidFill>
                <a:effectLst/>
                <a:latin typeface="+mj-ea"/>
                <a:ea typeface="+mj-ea"/>
              </a:rPr>
              <a:t>2. </a:t>
            </a:r>
            <a:r>
              <a:rPr lang="ko-KR" altLang="en-US" sz="1200" b="1" kern="0" spc="0" dirty="0">
                <a:solidFill>
                  <a:schemeClr val="tx2"/>
                </a:solidFill>
                <a:effectLst/>
                <a:latin typeface="+mj-ea"/>
                <a:ea typeface="+mj-ea"/>
              </a:rPr>
              <a:t>전시기간 </a:t>
            </a:r>
            <a:r>
              <a:rPr lang="en-US" altLang="ko-KR" sz="1200" b="1" kern="0" spc="0" dirty="0">
                <a:solidFill>
                  <a:schemeClr val="tx2"/>
                </a:solidFill>
                <a:effectLst/>
                <a:latin typeface="+mj-ea"/>
                <a:ea typeface="+mj-ea"/>
              </a:rPr>
              <a:t>: 2024</a:t>
            </a:r>
            <a:r>
              <a:rPr lang="ko-KR" altLang="en-US" sz="1200" b="1" kern="0" spc="0" dirty="0">
                <a:solidFill>
                  <a:schemeClr val="tx2"/>
                </a:solidFill>
                <a:effectLst/>
                <a:latin typeface="+mj-ea"/>
                <a:ea typeface="+mj-ea"/>
              </a:rPr>
              <a:t>년 </a:t>
            </a:r>
            <a:r>
              <a:rPr lang="en-US" altLang="ko-KR" sz="1200" b="1" kern="0" spc="0" dirty="0">
                <a:solidFill>
                  <a:schemeClr val="tx2"/>
                </a:solidFill>
                <a:effectLst/>
                <a:latin typeface="+mj-ea"/>
                <a:ea typeface="+mj-ea"/>
              </a:rPr>
              <a:t>5</a:t>
            </a:r>
            <a:r>
              <a:rPr lang="ko-KR" altLang="en-US" sz="1200" b="1" kern="0" spc="0" dirty="0">
                <a:solidFill>
                  <a:schemeClr val="tx2"/>
                </a:solidFill>
                <a:effectLst/>
                <a:latin typeface="+mj-ea"/>
                <a:ea typeface="+mj-ea"/>
              </a:rPr>
              <a:t>월 </a:t>
            </a:r>
            <a:r>
              <a:rPr lang="en-US" altLang="ko-KR" sz="1200" b="1" kern="0" dirty="0">
                <a:solidFill>
                  <a:schemeClr val="tx2"/>
                </a:solidFill>
                <a:latin typeface="+mj-ea"/>
                <a:ea typeface="+mj-ea"/>
              </a:rPr>
              <a:t>9</a:t>
            </a:r>
            <a:r>
              <a:rPr lang="ko-KR" altLang="en-US" sz="1200" b="1" kern="0" spc="0" dirty="0">
                <a:solidFill>
                  <a:schemeClr val="tx2"/>
                </a:solidFill>
                <a:effectLst/>
                <a:latin typeface="+mj-ea"/>
                <a:ea typeface="+mj-ea"/>
              </a:rPr>
              <a:t>일</a:t>
            </a:r>
            <a:r>
              <a:rPr lang="en-US" altLang="ko-KR" sz="1200" b="1" kern="0" spc="0" dirty="0">
                <a:solidFill>
                  <a:schemeClr val="tx2"/>
                </a:solidFill>
                <a:effectLst/>
                <a:latin typeface="+mj-ea"/>
                <a:ea typeface="+mj-ea"/>
              </a:rPr>
              <a:t>(</a:t>
            </a:r>
            <a:r>
              <a:rPr lang="ko-KR" altLang="en-US" sz="1200" b="1" kern="0" dirty="0">
                <a:solidFill>
                  <a:schemeClr val="tx2"/>
                </a:solidFill>
                <a:latin typeface="+mj-ea"/>
                <a:ea typeface="+mj-ea"/>
              </a:rPr>
              <a:t>목</a:t>
            </a:r>
            <a:r>
              <a:rPr lang="en-US" altLang="ko-KR" sz="1200" b="1" kern="0" spc="0" dirty="0">
                <a:solidFill>
                  <a:schemeClr val="tx2"/>
                </a:solidFill>
                <a:effectLst/>
                <a:latin typeface="+mj-ea"/>
                <a:ea typeface="+mj-ea"/>
              </a:rPr>
              <a:t>) ~ 5</a:t>
            </a:r>
            <a:r>
              <a:rPr lang="ko-KR" altLang="en-US" sz="1200" b="1" kern="0" spc="0" dirty="0">
                <a:solidFill>
                  <a:schemeClr val="tx2"/>
                </a:solidFill>
                <a:effectLst/>
                <a:latin typeface="+mj-ea"/>
                <a:ea typeface="+mj-ea"/>
              </a:rPr>
              <a:t>월 </a:t>
            </a:r>
            <a:r>
              <a:rPr lang="en-US" altLang="ko-KR" sz="1200" b="1" kern="0" dirty="0">
                <a:solidFill>
                  <a:schemeClr val="tx2"/>
                </a:solidFill>
                <a:latin typeface="+mj-ea"/>
                <a:ea typeface="+mj-ea"/>
              </a:rPr>
              <a:t>11</a:t>
            </a:r>
            <a:r>
              <a:rPr lang="ko-KR" altLang="en-US" sz="1200" b="1" kern="0" spc="0" dirty="0">
                <a:solidFill>
                  <a:schemeClr val="tx2"/>
                </a:solidFill>
                <a:effectLst/>
                <a:latin typeface="+mj-ea"/>
                <a:ea typeface="+mj-ea"/>
              </a:rPr>
              <a:t>일</a:t>
            </a:r>
            <a:r>
              <a:rPr lang="en-US" altLang="ko-KR" sz="1200" b="1" kern="0" spc="0" dirty="0">
                <a:solidFill>
                  <a:schemeClr val="tx2"/>
                </a:solidFill>
                <a:effectLst/>
                <a:latin typeface="+mj-ea"/>
                <a:ea typeface="+mj-ea"/>
              </a:rPr>
              <a:t>(</a:t>
            </a:r>
            <a:r>
              <a:rPr lang="ko-KR" altLang="en-US" sz="1200" b="1" kern="0" spc="0" dirty="0">
                <a:solidFill>
                  <a:schemeClr val="tx2"/>
                </a:solidFill>
                <a:effectLst/>
                <a:latin typeface="+mj-ea"/>
                <a:ea typeface="+mj-ea"/>
              </a:rPr>
              <a:t>토</a:t>
            </a:r>
            <a:r>
              <a:rPr lang="en-US" altLang="ko-KR" sz="1200" b="1" kern="0" spc="0" dirty="0">
                <a:solidFill>
                  <a:schemeClr val="tx2"/>
                </a:solidFill>
                <a:effectLst/>
                <a:latin typeface="+mj-ea"/>
                <a:ea typeface="+mj-ea"/>
              </a:rPr>
              <a:t>) (3</a:t>
            </a:r>
            <a:r>
              <a:rPr lang="ko-KR" altLang="en-US" sz="1200" b="1" kern="0" spc="0" dirty="0">
                <a:solidFill>
                  <a:schemeClr val="tx2"/>
                </a:solidFill>
                <a:effectLst/>
                <a:latin typeface="+mj-ea"/>
                <a:ea typeface="+mj-ea"/>
              </a:rPr>
              <a:t>일간</a:t>
            </a:r>
            <a:r>
              <a:rPr lang="en-US" altLang="ko-KR" sz="1200" b="1" kern="0" spc="0" dirty="0">
                <a:solidFill>
                  <a:schemeClr val="tx2"/>
                </a:solidFill>
                <a:effectLst/>
                <a:latin typeface="+mj-ea"/>
                <a:ea typeface="+mj-ea"/>
              </a:rPr>
              <a:t>) </a:t>
            </a:r>
            <a:endParaRPr lang="ko-KR" altLang="en-US" sz="1200" b="1" kern="100" spc="0" dirty="0">
              <a:solidFill>
                <a:schemeClr val="tx2"/>
              </a:solidFill>
              <a:effectLst/>
              <a:latin typeface="+mj-ea"/>
              <a:ea typeface="+mj-ea"/>
            </a:endParaRPr>
          </a:p>
          <a:p>
            <a:pPr marL="0" marR="0" indent="0" fontAlgn="base" latinLnBrk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ko-KR" sz="1200" b="1" kern="0" spc="0" dirty="0">
                <a:solidFill>
                  <a:schemeClr val="tx2"/>
                </a:solidFill>
                <a:effectLst/>
                <a:latin typeface="+mj-ea"/>
                <a:ea typeface="+mj-ea"/>
              </a:rPr>
              <a:t>3. </a:t>
            </a:r>
            <a:r>
              <a:rPr lang="ko-KR" altLang="en-US" sz="1200" b="1" kern="0" spc="0" dirty="0">
                <a:solidFill>
                  <a:schemeClr val="tx2"/>
                </a:solidFill>
                <a:effectLst/>
                <a:latin typeface="+mj-ea"/>
                <a:ea typeface="+mj-ea"/>
              </a:rPr>
              <a:t>개장시간 </a:t>
            </a:r>
            <a:r>
              <a:rPr lang="en-US" altLang="ko-KR" sz="1200" b="1" kern="0" spc="0" dirty="0">
                <a:solidFill>
                  <a:schemeClr val="tx2"/>
                </a:solidFill>
                <a:effectLst/>
                <a:latin typeface="+mj-ea"/>
                <a:ea typeface="+mj-ea"/>
              </a:rPr>
              <a:t>:</a:t>
            </a:r>
            <a:r>
              <a:rPr lang="ko-KR" altLang="en-US" sz="1200" b="1" kern="0" spc="0" dirty="0">
                <a:solidFill>
                  <a:schemeClr val="tx2"/>
                </a:solidFill>
                <a:effectLst/>
                <a:latin typeface="+mj-ea"/>
                <a:ea typeface="+mj-ea"/>
              </a:rPr>
              <a:t> 오전 </a:t>
            </a:r>
            <a:r>
              <a:rPr lang="en-US" altLang="ko-KR" sz="1200" b="1" kern="0" spc="0" dirty="0">
                <a:solidFill>
                  <a:schemeClr val="tx2"/>
                </a:solidFill>
                <a:effectLst/>
                <a:latin typeface="+mj-ea"/>
                <a:ea typeface="+mj-ea"/>
              </a:rPr>
              <a:t>10</a:t>
            </a:r>
            <a:r>
              <a:rPr lang="ko-KR" altLang="en-US" sz="1200" b="1" kern="0" spc="0" dirty="0">
                <a:solidFill>
                  <a:schemeClr val="tx2"/>
                </a:solidFill>
                <a:effectLst/>
                <a:latin typeface="+mj-ea"/>
                <a:ea typeface="+mj-ea"/>
              </a:rPr>
              <a:t>시 </a:t>
            </a:r>
            <a:r>
              <a:rPr lang="en-US" altLang="ko-KR" sz="1200" b="1" kern="0" spc="0" dirty="0">
                <a:solidFill>
                  <a:schemeClr val="tx2"/>
                </a:solidFill>
                <a:effectLst/>
                <a:latin typeface="+mj-ea"/>
                <a:ea typeface="+mj-ea"/>
              </a:rPr>
              <a:t>~ </a:t>
            </a:r>
            <a:r>
              <a:rPr lang="ko-KR" altLang="en-US" sz="1200" b="1" kern="0" spc="0" dirty="0">
                <a:solidFill>
                  <a:schemeClr val="tx2"/>
                </a:solidFill>
                <a:effectLst/>
                <a:latin typeface="+mj-ea"/>
                <a:ea typeface="+mj-ea"/>
              </a:rPr>
              <a:t>오후 </a:t>
            </a:r>
            <a:r>
              <a:rPr lang="en-US" altLang="ko-KR" sz="1200" b="1" kern="0" spc="0" dirty="0">
                <a:solidFill>
                  <a:schemeClr val="tx2"/>
                </a:solidFill>
                <a:effectLst/>
                <a:latin typeface="+mj-ea"/>
                <a:ea typeface="+mj-ea"/>
              </a:rPr>
              <a:t>6</a:t>
            </a:r>
            <a:r>
              <a:rPr lang="ko-KR" altLang="en-US" sz="1200" b="1" kern="0" spc="0" dirty="0">
                <a:solidFill>
                  <a:schemeClr val="tx2"/>
                </a:solidFill>
                <a:effectLst/>
                <a:latin typeface="+mj-ea"/>
                <a:ea typeface="+mj-ea"/>
              </a:rPr>
              <a:t>시 </a:t>
            </a:r>
            <a:r>
              <a:rPr lang="en-US" altLang="ko-KR" sz="1200" b="1" kern="0" spc="0" dirty="0">
                <a:solidFill>
                  <a:schemeClr val="tx2"/>
                </a:solidFill>
                <a:effectLst/>
                <a:latin typeface="+mj-ea"/>
                <a:ea typeface="+mj-ea"/>
              </a:rPr>
              <a:t>(</a:t>
            </a:r>
            <a:r>
              <a:rPr lang="ko-KR" altLang="en-US" sz="1200" b="1" kern="0" spc="0" dirty="0">
                <a:solidFill>
                  <a:schemeClr val="tx2"/>
                </a:solidFill>
                <a:effectLst/>
                <a:latin typeface="+mj-ea"/>
                <a:ea typeface="+mj-ea"/>
              </a:rPr>
              <a:t>관람객 입장마감 오후 </a:t>
            </a:r>
            <a:r>
              <a:rPr lang="en-US" altLang="ko-KR" sz="1200" b="1" kern="0" spc="0" dirty="0">
                <a:solidFill>
                  <a:schemeClr val="tx2"/>
                </a:solidFill>
                <a:effectLst/>
                <a:latin typeface="+mj-ea"/>
                <a:ea typeface="+mj-ea"/>
              </a:rPr>
              <a:t>05:30) </a:t>
            </a:r>
            <a:endParaRPr lang="ko-KR" altLang="en-US" sz="1200" b="1" kern="100" spc="0" dirty="0">
              <a:solidFill>
                <a:schemeClr val="tx2"/>
              </a:solidFill>
              <a:effectLst/>
              <a:latin typeface="+mj-ea"/>
              <a:ea typeface="+mj-ea"/>
            </a:endParaRPr>
          </a:p>
          <a:p>
            <a:pPr marL="0" marR="0" indent="0" fontAlgn="base" latinLnBrk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ko-KR" sz="1200" b="1" kern="0" spc="0" dirty="0">
                <a:solidFill>
                  <a:schemeClr val="tx2"/>
                </a:solidFill>
                <a:effectLst/>
                <a:latin typeface="+mj-ea"/>
                <a:ea typeface="+mj-ea"/>
              </a:rPr>
              <a:t>4. </a:t>
            </a:r>
            <a:r>
              <a:rPr lang="ko-KR" altLang="en-US" sz="1200" b="1" kern="0" spc="0" dirty="0">
                <a:solidFill>
                  <a:schemeClr val="tx2"/>
                </a:solidFill>
                <a:effectLst/>
                <a:latin typeface="+mj-ea"/>
                <a:ea typeface="+mj-ea"/>
              </a:rPr>
              <a:t>장 소 </a:t>
            </a:r>
            <a:r>
              <a:rPr lang="en-US" altLang="ko-KR" sz="1200" b="1" kern="0" spc="0" dirty="0">
                <a:solidFill>
                  <a:schemeClr val="tx2"/>
                </a:solidFill>
                <a:effectLst/>
                <a:latin typeface="+mj-ea"/>
                <a:ea typeface="+mj-ea"/>
              </a:rPr>
              <a:t>:</a:t>
            </a:r>
            <a:r>
              <a:rPr lang="ko-KR" altLang="en-US" sz="1200" b="1" kern="0" spc="0" dirty="0">
                <a:solidFill>
                  <a:schemeClr val="tx2"/>
                </a:solidFill>
                <a:effectLst/>
                <a:latin typeface="+mj-ea"/>
                <a:ea typeface="+mj-ea"/>
              </a:rPr>
              <a:t> 인천 송도컨벤시아</a:t>
            </a:r>
            <a:endParaRPr lang="ko-KR" altLang="en-US" sz="1200" b="1" kern="100" spc="0" dirty="0">
              <a:solidFill>
                <a:schemeClr val="tx2"/>
              </a:solidFill>
              <a:effectLst/>
              <a:latin typeface="+mj-ea"/>
              <a:ea typeface="+mj-ea"/>
            </a:endParaRPr>
          </a:p>
          <a:p>
            <a:pPr marL="0" marR="0" indent="0" fontAlgn="base" latinLnBrk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ko-KR" sz="1200" b="1" kern="0" spc="0" dirty="0">
                <a:solidFill>
                  <a:schemeClr val="tx2"/>
                </a:solidFill>
                <a:effectLst/>
                <a:uFill>
                  <a:solidFill>
                    <a:srgbClr val="000000"/>
                  </a:solidFill>
                </a:uFill>
                <a:latin typeface="+mj-ea"/>
                <a:ea typeface="+mj-ea"/>
              </a:rPr>
              <a:t>               </a:t>
            </a:r>
            <a:r>
              <a:rPr lang="en-US" altLang="ko-KR" sz="1200" b="1" u="sng" kern="0" spc="0" dirty="0">
                <a:solidFill>
                  <a:schemeClr val="tx2"/>
                </a:solidFill>
                <a:effectLst/>
                <a:uFill>
                  <a:solidFill>
                    <a:srgbClr val="000000"/>
                  </a:solidFill>
                </a:uFill>
                <a:latin typeface="+mj-ea"/>
                <a:ea typeface="+mj-ea"/>
              </a:rPr>
              <a:t>(</a:t>
            </a:r>
            <a:r>
              <a:rPr lang="ko-KR" altLang="en-US" sz="1200" b="1" u="sng" kern="0" spc="0" dirty="0">
                <a:solidFill>
                  <a:schemeClr val="tx2"/>
                </a:solidFill>
                <a:effectLst/>
                <a:uFill>
                  <a:solidFill>
                    <a:srgbClr val="000000"/>
                  </a:solidFill>
                </a:uFill>
                <a:latin typeface="+mj-ea"/>
                <a:ea typeface="+mj-ea"/>
              </a:rPr>
              <a:t>주소</a:t>
            </a:r>
            <a:r>
              <a:rPr lang="en-US" altLang="ko-KR" sz="1200" b="1" u="sng" kern="0" spc="0" dirty="0">
                <a:solidFill>
                  <a:schemeClr val="tx2"/>
                </a:solidFill>
                <a:effectLst/>
                <a:uFill>
                  <a:solidFill>
                    <a:srgbClr val="000000"/>
                  </a:solidFill>
                </a:uFill>
                <a:latin typeface="+mj-ea"/>
                <a:ea typeface="+mj-ea"/>
              </a:rPr>
              <a:t>)</a:t>
            </a:r>
            <a:r>
              <a:rPr lang="ko-KR" altLang="en-US" sz="1200" b="1" u="sng" kern="100" spc="0" dirty="0">
                <a:solidFill>
                  <a:schemeClr val="tx2"/>
                </a:solidFill>
                <a:effectLst/>
                <a:uFill>
                  <a:solidFill>
                    <a:srgbClr val="000000"/>
                  </a:solidFill>
                </a:uFill>
                <a:latin typeface="+mj-ea"/>
                <a:ea typeface="+mj-ea"/>
              </a:rPr>
              <a:t>인천광역시 연수구 센트럴로 </a:t>
            </a:r>
            <a:r>
              <a:rPr lang="en-US" altLang="ko-KR" sz="1200" b="1" u="sng" kern="100" spc="0" dirty="0">
                <a:solidFill>
                  <a:schemeClr val="tx2"/>
                </a:solidFill>
                <a:effectLst/>
                <a:uFill>
                  <a:solidFill>
                    <a:srgbClr val="000000"/>
                  </a:solidFill>
                </a:uFill>
                <a:latin typeface="+mj-ea"/>
                <a:ea typeface="+mj-ea"/>
              </a:rPr>
              <a:t>123(</a:t>
            </a:r>
            <a:r>
              <a:rPr lang="ko-KR" altLang="en-US" sz="1200" b="1" u="sng" kern="100" spc="0" dirty="0">
                <a:solidFill>
                  <a:schemeClr val="tx2"/>
                </a:solidFill>
                <a:effectLst/>
                <a:uFill>
                  <a:solidFill>
                    <a:srgbClr val="000000"/>
                  </a:solidFill>
                </a:uFill>
                <a:latin typeface="+mj-ea"/>
                <a:ea typeface="+mj-ea"/>
              </a:rPr>
              <a:t>송도동 </a:t>
            </a:r>
            <a:r>
              <a:rPr lang="en-US" altLang="ko-KR" sz="1200" b="1" u="sng" kern="100" spc="0" dirty="0">
                <a:solidFill>
                  <a:schemeClr val="tx2"/>
                </a:solidFill>
                <a:effectLst/>
                <a:uFill>
                  <a:solidFill>
                    <a:srgbClr val="000000"/>
                  </a:solidFill>
                </a:uFill>
                <a:latin typeface="+mj-ea"/>
                <a:ea typeface="+mj-ea"/>
              </a:rPr>
              <a:t>6-1)</a:t>
            </a:r>
            <a:endParaRPr lang="ko-KR" altLang="en-US" sz="1200" b="1" kern="100" spc="0" dirty="0">
              <a:solidFill>
                <a:schemeClr val="tx2"/>
              </a:solidFill>
              <a:effectLst/>
              <a:latin typeface="+mj-ea"/>
              <a:ea typeface="+mj-ea"/>
            </a:endParaRPr>
          </a:p>
          <a:p>
            <a:pPr marL="0" marR="0" indent="0" fontAlgn="base" latinLnBrk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ko-KR" sz="1200" b="1" kern="0" spc="0" dirty="0">
                <a:solidFill>
                  <a:schemeClr val="tx2"/>
                </a:solidFill>
                <a:effectLst/>
                <a:latin typeface="+mj-ea"/>
                <a:ea typeface="+mj-ea"/>
              </a:rPr>
              <a:t>5. </a:t>
            </a:r>
            <a:r>
              <a:rPr lang="ko-KR" altLang="en-US" sz="1200" b="1" kern="0" spc="0" dirty="0">
                <a:solidFill>
                  <a:schemeClr val="tx2"/>
                </a:solidFill>
                <a:effectLst/>
                <a:latin typeface="+mj-ea"/>
                <a:ea typeface="+mj-ea"/>
              </a:rPr>
              <a:t>주 최 </a:t>
            </a:r>
            <a:r>
              <a:rPr lang="en-US" altLang="ko-KR" sz="1200" b="1" kern="0" spc="0" dirty="0">
                <a:solidFill>
                  <a:schemeClr val="tx2"/>
                </a:solidFill>
                <a:effectLst/>
                <a:latin typeface="+mj-ea"/>
                <a:ea typeface="+mj-ea"/>
              </a:rPr>
              <a:t>: </a:t>
            </a:r>
            <a:r>
              <a:rPr lang="ko-KR" altLang="en-US" sz="1200" b="1" kern="100" spc="0" dirty="0">
                <a:solidFill>
                  <a:schemeClr val="tx2"/>
                </a:solidFill>
                <a:effectLst/>
                <a:latin typeface="+mj-ea"/>
                <a:ea typeface="+mj-ea"/>
              </a:rPr>
              <a:t>국토교통부</a:t>
            </a:r>
            <a:r>
              <a:rPr lang="en-US" altLang="ko-KR" sz="1200" b="1" kern="100" spc="0" dirty="0">
                <a:solidFill>
                  <a:schemeClr val="tx2"/>
                </a:solidFill>
                <a:effectLst/>
                <a:latin typeface="+mj-ea"/>
                <a:ea typeface="+mj-ea"/>
              </a:rPr>
              <a:t>, </a:t>
            </a:r>
            <a:r>
              <a:rPr lang="ko-KR" altLang="en-US" sz="1200" b="1" kern="100" spc="0" dirty="0">
                <a:solidFill>
                  <a:schemeClr val="tx2"/>
                </a:solidFill>
                <a:effectLst/>
                <a:latin typeface="+mj-ea"/>
                <a:ea typeface="+mj-ea"/>
              </a:rPr>
              <a:t>인천광역시</a:t>
            </a:r>
          </a:p>
          <a:p>
            <a:pPr marL="0" marR="0" indent="0" fontAlgn="base" latinLnBrk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ko-KR" sz="1200" b="1" kern="0" spc="0" dirty="0">
                <a:solidFill>
                  <a:schemeClr val="tx2"/>
                </a:solidFill>
                <a:effectLst/>
                <a:latin typeface="+mj-ea"/>
                <a:ea typeface="+mj-ea"/>
              </a:rPr>
              <a:t>6. </a:t>
            </a:r>
            <a:r>
              <a:rPr lang="ko-KR" altLang="en-US" sz="1200" b="1" kern="0" spc="0" dirty="0">
                <a:solidFill>
                  <a:schemeClr val="tx2"/>
                </a:solidFill>
                <a:effectLst/>
                <a:latin typeface="+mj-ea"/>
                <a:ea typeface="+mj-ea"/>
              </a:rPr>
              <a:t>주 관 </a:t>
            </a:r>
            <a:r>
              <a:rPr lang="en-US" altLang="ko-KR" sz="1200" b="1" kern="0" spc="0" dirty="0">
                <a:solidFill>
                  <a:schemeClr val="tx2"/>
                </a:solidFill>
                <a:effectLst/>
                <a:latin typeface="+mj-ea"/>
                <a:ea typeface="+mj-ea"/>
              </a:rPr>
              <a:t>: </a:t>
            </a:r>
            <a:r>
              <a:rPr lang="ko-KR" altLang="en-US" sz="1200" b="1" kern="100" spc="0" dirty="0">
                <a:solidFill>
                  <a:schemeClr val="tx2"/>
                </a:solidFill>
                <a:effectLst/>
                <a:latin typeface="+mj-ea"/>
                <a:ea typeface="+mj-ea"/>
              </a:rPr>
              <a:t>항공안전기술원</a:t>
            </a:r>
            <a:r>
              <a:rPr lang="en-US" altLang="ko-KR" sz="1200" b="1" kern="100" spc="0" dirty="0">
                <a:solidFill>
                  <a:schemeClr val="tx2"/>
                </a:solidFill>
                <a:effectLst/>
                <a:latin typeface="+mj-ea"/>
                <a:ea typeface="+mj-ea"/>
              </a:rPr>
              <a:t>, </a:t>
            </a:r>
            <a:r>
              <a:rPr lang="ko-KR" altLang="en-US" sz="1200" b="1" kern="100" spc="0" dirty="0">
                <a:solidFill>
                  <a:schemeClr val="tx2"/>
                </a:solidFill>
                <a:effectLst/>
                <a:latin typeface="+mj-ea"/>
                <a:ea typeface="+mj-ea"/>
              </a:rPr>
              <a:t>교통안전공단</a:t>
            </a:r>
            <a:r>
              <a:rPr lang="en-US" altLang="ko-KR" sz="1200" b="1" kern="100" spc="0" dirty="0">
                <a:solidFill>
                  <a:schemeClr val="tx2"/>
                </a:solidFill>
                <a:effectLst/>
                <a:latin typeface="+mj-ea"/>
                <a:ea typeface="+mj-ea"/>
              </a:rPr>
              <a:t>, </a:t>
            </a:r>
            <a:r>
              <a:rPr lang="ko-KR" altLang="en-US" sz="1200" b="1" kern="100" spc="0" dirty="0" err="1">
                <a:solidFill>
                  <a:schemeClr val="tx2"/>
                </a:solidFill>
                <a:effectLst/>
                <a:latin typeface="+mj-ea"/>
                <a:ea typeface="+mj-ea"/>
              </a:rPr>
              <a:t>한국드론기업연합회</a:t>
            </a:r>
            <a:r>
              <a:rPr lang="en-US" altLang="ko-KR" sz="1200" b="1" kern="100" spc="0" dirty="0">
                <a:solidFill>
                  <a:schemeClr val="tx2"/>
                </a:solidFill>
                <a:effectLst/>
                <a:latin typeface="+mj-ea"/>
                <a:ea typeface="+mj-ea"/>
              </a:rPr>
              <a:t>, </a:t>
            </a:r>
          </a:p>
          <a:p>
            <a:pPr marL="0" marR="0" indent="0" fontAlgn="base" latinLnBrk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ko-KR" sz="1200" b="1" kern="100" dirty="0">
                <a:solidFill>
                  <a:schemeClr val="tx2"/>
                </a:solidFill>
                <a:latin typeface="+mj-ea"/>
                <a:ea typeface="+mj-ea"/>
              </a:rPr>
              <a:t>               </a:t>
            </a:r>
            <a:r>
              <a:rPr lang="ko-KR" altLang="en-US" sz="1200" b="1" kern="100" dirty="0" err="1">
                <a:solidFill>
                  <a:schemeClr val="tx2"/>
                </a:solidFill>
                <a:latin typeface="+mj-ea"/>
                <a:ea typeface="+mj-ea"/>
              </a:rPr>
              <a:t>인천테크노파크</a:t>
            </a:r>
            <a:r>
              <a:rPr lang="en-US" altLang="ko-KR" sz="1200" b="1" kern="100" dirty="0">
                <a:solidFill>
                  <a:schemeClr val="tx2"/>
                </a:solidFill>
                <a:latin typeface="+mj-ea"/>
                <a:ea typeface="+mj-ea"/>
              </a:rPr>
              <a:t>, </a:t>
            </a:r>
            <a:r>
              <a:rPr lang="ko-KR" altLang="en-US" sz="1200" b="1" kern="100" dirty="0">
                <a:solidFill>
                  <a:schemeClr val="tx2"/>
                </a:solidFill>
                <a:latin typeface="+mj-ea"/>
                <a:ea typeface="+mj-ea"/>
              </a:rPr>
              <a:t>인천관광공사</a:t>
            </a:r>
            <a:r>
              <a:rPr lang="en-US" altLang="ko-KR" sz="1200" b="1" kern="100" dirty="0">
                <a:solidFill>
                  <a:schemeClr val="tx2"/>
                </a:solidFill>
                <a:latin typeface="+mj-ea"/>
                <a:ea typeface="+mj-ea"/>
              </a:rPr>
              <a:t>, </a:t>
            </a:r>
            <a:r>
              <a:rPr lang="ko-KR" altLang="en-US" sz="1200" b="1" kern="100" dirty="0" err="1">
                <a:solidFill>
                  <a:schemeClr val="tx2"/>
                </a:solidFill>
                <a:latin typeface="+mj-ea"/>
                <a:ea typeface="+mj-ea"/>
              </a:rPr>
              <a:t>대한드론축구협회</a:t>
            </a:r>
            <a:endParaRPr lang="en-US" altLang="ko-KR" sz="1200" b="1" kern="100" dirty="0">
              <a:solidFill>
                <a:schemeClr val="tx2"/>
              </a:solidFill>
              <a:latin typeface="+mj-ea"/>
              <a:ea typeface="+mj-ea"/>
            </a:endParaRPr>
          </a:p>
          <a:p>
            <a:pPr marL="0" marR="0" indent="0" fontAlgn="base" latinLnBrk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ko-KR" sz="1200" b="1" kern="0" dirty="0">
                <a:solidFill>
                  <a:schemeClr val="tx2"/>
                </a:solidFill>
                <a:latin typeface="+mj-ea"/>
                <a:ea typeface="+mj-ea"/>
              </a:rPr>
              <a:t>7</a:t>
            </a:r>
            <a:r>
              <a:rPr lang="en-US" altLang="ko-KR" sz="1200" b="1" kern="0" spc="0" dirty="0">
                <a:solidFill>
                  <a:schemeClr val="tx2"/>
                </a:solidFill>
                <a:effectLst/>
                <a:latin typeface="+mj-ea"/>
                <a:ea typeface="+mj-ea"/>
              </a:rPr>
              <a:t>. </a:t>
            </a:r>
            <a:r>
              <a:rPr lang="ko-KR" altLang="en-US" sz="1200" b="1" kern="0" spc="0" dirty="0">
                <a:solidFill>
                  <a:schemeClr val="tx2"/>
                </a:solidFill>
                <a:effectLst/>
                <a:latin typeface="+mj-ea"/>
                <a:ea typeface="+mj-ea"/>
              </a:rPr>
              <a:t>전시관 구성</a:t>
            </a:r>
            <a:endParaRPr lang="ko-KR" altLang="en-US" sz="1200" b="1" dirty="0">
              <a:solidFill>
                <a:schemeClr val="tx2"/>
              </a:solidFill>
              <a:latin typeface="+mj-ea"/>
              <a:ea typeface="+mj-ea"/>
            </a:endParaRPr>
          </a:p>
        </p:txBody>
      </p:sp>
      <p:graphicFrame>
        <p:nvGraphicFramePr>
          <p:cNvPr id="8" name="표 7">
            <a:extLst>
              <a:ext uri="{FF2B5EF4-FFF2-40B4-BE49-F238E27FC236}">
                <a16:creationId xmlns:a16="http://schemas.microsoft.com/office/drawing/2014/main" id="{54CAF4A0-B99B-07AA-B953-E062A1D6D13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81242221"/>
              </p:ext>
            </p:extLst>
          </p:nvPr>
        </p:nvGraphicFramePr>
        <p:xfrm>
          <a:off x="785935" y="3886200"/>
          <a:ext cx="5338640" cy="41529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19090">
                  <a:extLst>
                    <a:ext uri="{9D8B030D-6E8A-4147-A177-3AD203B41FA5}">
                      <a16:colId xmlns:a16="http://schemas.microsoft.com/office/drawing/2014/main" val="3550629677"/>
                    </a:ext>
                  </a:extLst>
                </a:gridCol>
                <a:gridCol w="4019550">
                  <a:extLst>
                    <a:ext uri="{9D8B030D-6E8A-4147-A177-3AD203B41FA5}">
                      <a16:colId xmlns:a16="http://schemas.microsoft.com/office/drawing/2014/main" val="2879286573"/>
                    </a:ext>
                  </a:extLst>
                </a:gridCol>
              </a:tblGrid>
              <a:tr h="401008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1" dirty="0">
                          <a:solidFill>
                            <a:schemeClr val="bg1"/>
                          </a:solidFill>
                          <a:latin typeface="+mj-ea"/>
                          <a:ea typeface="+mj-ea"/>
                        </a:rPr>
                        <a:t>전시관</a:t>
                      </a:r>
                    </a:p>
                  </a:txBody>
                  <a:tcPr anchor="ctr"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1" dirty="0">
                          <a:solidFill>
                            <a:schemeClr val="bg1"/>
                          </a:solidFill>
                          <a:latin typeface="+mj-ea"/>
                          <a:ea typeface="+mj-ea"/>
                        </a:rPr>
                        <a:t>전시 주요내용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47329619"/>
                  </a:ext>
                </a:extLst>
              </a:tr>
              <a:tr h="543832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b="1" dirty="0">
                          <a:solidFill>
                            <a:schemeClr val="tx2"/>
                          </a:solidFill>
                          <a:latin typeface="+mj-ea"/>
                          <a:ea typeface="+mj-ea"/>
                        </a:rPr>
                        <a:t>드론 정책관</a:t>
                      </a:r>
                    </a:p>
                  </a:txBody>
                  <a:tcPr anchor="ctr"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900" b="1" dirty="0">
                          <a:solidFill>
                            <a:schemeClr val="tx2"/>
                          </a:solidFill>
                          <a:latin typeface="+mj-ea"/>
                          <a:ea typeface="+mj-ea"/>
                        </a:rPr>
                        <a:t>기술개발</a:t>
                      </a:r>
                      <a:r>
                        <a:rPr lang="en-US" altLang="ko-KR" sz="900" b="1" dirty="0">
                          <a:solidFill>
                            <a:schemeClr val="tx2"/>
                          </a:solidFill>
                          <a:latin typeface="+mj-ea"/>
                          <a:ea typeface="+mj-ea"/>
                        </a:rPr>
                        <a:t>, </a:t>
                      </a:r>
                      <a:r>
                        <a:rPr lang="ko-KR" altLang="en-US" sz="900" b="1" dirty="0">
                          <a:solidFill>
                            <a:schemeClr val="tx2"/>
                          </a:solidFill>
                          <a:latin typeface="+mj-ea"/>
                          <a:ea typeface="+mj-ea"/>
                        </a:rPr>
                        <a:t>실증 및 자금지원</a:t>
                      </a:r>
                      <a:r>
                        <a:rPr lang="en-US" altLang="ko-KR" sz="900" b="1" dirty="0">
                          <a:solidFill>
                            <a:schemeClr val="tx2"/>
                          </a:solidFill>
                          <a:latin typeface="+mj-ea"/>
                          <a:ea typeface="+mj-ea"/>
                        </a:rPr>
                        <a:t>, </a:t>
                      </a:r>
                      <a:r>
                        <a:rPr lang="ko-KR" altLang="en-US" sz="900" b="1" dirty="0" err="1">
                          <a:solidFill>
                            <a:schemeClr val="tx2"/>
                          </a:solidFill>
                          <a:latin typeface="+mj-ea"/>
                          <a:ea typeface="+mj-ea"/>
                        </a:rPr>
                        <a:t>교육ㆍ자격관리</a:t>
                      </a:r>
                      <a:r>
                        <a:rPr lang="en-US" altLang="ko-KR" sz="900" b="1" dirty="0">
                          <a:solidFill>
                            <a:schemeClr val="tx2"/>
                          </a:solidFill>
                          <a:latin typeface="+mj-ea"/>
                          <a:ea typeface="+mj-ea"/>
                        </a:rPr>
                        <a:t>, </a:t>
                      </a:r>
                    </a:p>
                    <a:p>
                      <a:pPr algn="ctr" latinLnBrk="1"/>
                      <a:r>
                        <a:rPr lang="ko-KR" altLang="en-US" sz="900" b="1" dirty="0">
                          <a:solidFill>
                            <a:schemeClr val="tx2"/>
                          </a:solidFill>
                          <a:latin typeface="+mj-ea"/>
                          <a:ea typeface="+mj-ea"/>
                        </a:rPr>
                        <a:t>인력양성 등 </a:t>
                      </a:r>
                      <a:r>
                        <a:rPr lang="ko-KR" altLang="en-US" sz="900" b="1" dirty="0" err="1">
                          <a:solidFill>
                            <a:schemeClr val="tx2"/>
                          </a:solidFill>
                          <a:latin typeface="+mj-ea"/>
                          <a:ea typeface="+mj-ea"/>
                        </a:rPr>
                        <a:t>드론산업</a:t>
                      </a:r>
                      <a:r>
                        <a:rPr lang="ko-KR" altLang="en-US" sz="900" b="1" dirty="0">
                          <a:solidFill>
                            <a:schemeClr val="tx2"/>
                          </a:solidFill>
                          <a:latin typeface="+mj-ea"/>
                          <a:ea typeface="+mj-ea"/>
                        </a:rPr>
                        <a:t> 전반에 걸쳐 국토교통부에서 추진해온</a:t>
                      </a:r>
                      <a:endParaRPr lang="en-US" altLang="ko-KR" sz="900" b="1" dirty="0">
                        <a:solidFill>
                          <a:schemeClr val="tx2"/>
                        </a:solidFill>
                        <a:latin typeface="+mj-ea"/>
                        <a:ea typeface="+mj-ea"/>
                      </a:endParaRPr>
                    </a:p>
                    <a:p>
                      <a:pPr algn="ctr" latinLnBrk="1"/>
                      <a:r>
                        <a:rPr lang="ko-KR" altLang="en-US" sz="900" b="1" dirty="0">
                          <a:solidFill>
                            <a:schemeClr val="tx2"/>
                          </a:solidFill>
                          <a:latin typeface="+mj-ea"/>
                          <a:ea typeface="+mj-ea"/>
                        </a:rPr>
                        <a:t> 드론 정책 및 인프라 전시를 통해 가시적 성과 홍보 및 미래비전 제시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44167603"/>
                  </a:ext>
                </a:extLst>
              </a:tr>
              <a:tr h="401008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b="1" dirty="0">
                          <a:solidFill>
                            <a:schemeClr val="tx2"/>
                          </a:solidFill>
                          <a:latin typeface="+mj-ea"/>
                          <a:ea typeface="+mj-ea"/>
                        </a:rPr>
                        <a:t>해외 </a:t>
                      </a:r>
                      <a:r>
                        <a:rPr lang="ko-KR" altLang="en-US" sz="1000" b="1" dirty="0" err="1">
                          <a:solidFill>
                            <a:schemeClr val="tx2"/>
                          </a:solidFill>
                          <a:latin typeface="+mj-ea"/>
                          <a:ea typeface="+mj-ea"/>
                        </a:rPr>
                        <a:t>드론기업관</a:t>
                      </a:r>
                      <a:endParaRPr lang="ko-KR" altLang="en-US" sz="1000" b="1" dirty="0">
                        <a:solidFill>
                          <a:schemeClr val="tx2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900" b="1" dirty="0">
                          <a:solidFill>
                            <a:schemeClr val="tx2"/>
                          </a:solidFill>
                          <a:latin typeface="+mj-ea"/>
                          <a:ea typeface="+mj-ea"/>
                        </a:rPr>
                        <a:t>해외 트랜드 및 기업 우수기술</a:t>
                      </a:r>
                      <a:r>
                        <a:rPr lang="en-US" altLang="ko-KR" sz="900" b="1" dirty="0">
                          <a:solidFill>
                            <a:schemeClr val="tx2"/>
                          </a:solidFill>
                          <a:latin typeface="+mj-ea"/>
                          <a:ea typeface="+mj-ea"/>
                        </a:rPr>
                        <a:t>, </a:t>
                      </a:r>
                      <a:r>
                        <a:rPr lang="ko-KR" altLang="en-US" sz="900" b="1" dirty="0">
                          <a:solidFill>
                            <a:schemeClr val="tx2"/>
                          </a:solidFill>
                          <a:latin typeface="+mj-ea"/>
                          <a:ea typeface="+mj-ea"/>
                        </a:rPr>
                        <a:t>활용 사례 등 전시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84240297"/>
                  </a:ext>
                </a:extLst>
              </a:tr>
              <a:tr h="401008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b="1" dirty="0">
                          <a:solidFill>
                            <a:schemeClr val="tx2"/>
                          </a:solidFill>
                          <a:latin typeface="+mj-ea"/>
                          <a:ea typeface="+mj-ea"/>
                        </a:rPr>
                        <a:t>공공 서비스관</a:t>
                      </a:r>
                    </a:p>
                  </a:txBody>
                  <a:tcPr anchor="ctr"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900" b="1" dirty="0">
                          <a:solidFill>
                            <a:schemeClr val="tx2"/>
                          </a:solidFill>
                          <a:latin typeface="+mj-ea"/>
                          <a:ea typeface="+mj-ea"/>
                        </a:rPr>
                        <a:t>소방</a:t>
                      </a:r>
                      <a:r>
                        <a:rPr lang="en-US" altLang="ko-KR" sz="900" b="1" dirty="0">
                          <a:solidFill>
                            <a:schemeClr val="tx2"/>
                          </a:solidFill>
                          <a:latin typeface="+mj-ea"/>
                          <a:ea typeface="+mj-ea"/>
                        </a:rPr>
                        <a:t>, </a:t>
                      </a:r>
                      <a:r>
                        <a:rPr lang="ko-KR" altLang="en-US" sz="900" b="1" dirty="0">
                          <a:solidFill>
                            <a:schemeClr val="tx2"/>
                          </a:solidFill>
                          <a:latin typeface="+mj-ea"/>
                          <a:ea typeface="+mj-ea"/>
                        </a:rPr>
                        <a:t>산림</a:t>
                      </a:r>
                      <a:r>
                        <a:rPr lang="en-US" altLang="ko-KR" sz="900" b="1" dirty="0">
                          <a:solidFill>
                            <a:schemeClr val="tx2"/>
                          </a:solidFill>
                          <a:latin typeface="+mj-ea"/>
                          <a:ea typeface="+mj-ea"/>
                        </a:rPr>
                        <a:t>, </a:t>
                      </a:r>
                      <a:r>
                        <a:rPr lang="ko-KR" altLang="en-US" sz="900" b="1" dirty="0">
                          <a:solidFill>
                            <a:schemeClr val="tx2"/>
                          </a:solidFill>
                          <a:latin typeface="+mj-ea"/>
                          <a:ea typeface="+mj-ea"/>
                        </a:rPr>
                        <a:t>치안</a:t>
                      </a:r>
                      <a:r>
                        <a:rPr lang="en-US" altLang="ko-KR" sz="900" b="1" dirty="0">
                          <a:solidFill>
                            <a:schemeClr val="tx2"/>
                          </a:solidFill>
                          <a:latin typeface="+mj-ea"/>
                          <a:ea typeface="+mj-ea"/>
                        </a:rPr>
                        <a:t>, </a:t>
                      </a:r>
                      <a:r>
                        <a:rPr lang="ko-KR" altLang="en-US" sz="900" b="1" dirty="0">
                          <a:solidFill>
                            <a:schemeClr val="tx2"/>
                          </a:solidFill>
                          <a:latin typeface="+mj-ea"/>
                          <a:ea typeface="+mj-ea"/>
                        </a:rPr>
                        <a:t>해양경찰 등 국민안전과 공공임무에 활용되고 있는 </a:t>
                      </a:r>
                      <a:r>
                        <a:rPr lang="ko-KR" altLang="en-US" sz="900" b="1" dirty="0" err="1">
                          <a:solidFill>
                            <a:schemeClr val="tx2"/>
                          </a:solidFill>
                          <a:latin typeface="+mj-ea"/>
                          <a:ea typeface="+mj-ea"/>
                        </a:rPr>
                        <a:t>드론의</a:t>
                      </a:r>
                      <a:r>
                        <a:rPr lang="ko-KR" altLang="en-US" sz="900" b="1" dirty="0">
                          <a:solidFill>
                            <a:schemeClr val="tx2"/>
                          </a:solidFill>
                          <a:latin typeface="+mj-ea"/>
                          <a:ea typeface="+mj-ea"/>
                        </a:rPr>
                        <a:t> 활용사례 및 추진성과 전시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22844516"/>
                  </a:ext>
                </a:extLst>
              </a:tr>
              <a:tr h="401008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 dirty="0">
                          <a:solidFill>
                            <a:schemeClr val="tx2"/>
                          </a:solidFill>
                          <a:latin typeface="+mj-ea"/>
                          <a:ea typeface="+mj-ea"/>
                        </a:rPr>
                        <a:t>UAAN</a:t>
                      </a:r>
                      <a:r>
                        <a:rPr lang="ko-KR" altLang="en-US" sz="1000" b="1" dirty="0">
                          <a:solidFill>
                            <a:schemeClr val="tx2"/>
                          </a:solidFill>
                          <a:latin typeface="+mj-ea"/>
                          <a:ea typeface="+mj-ea"/>
                        </a:rPr>
                        <a:t>관</a:t>
                      </a:r>
                    </a:p>
                  </a:txBody>
                  <a:tcPr anchor="ctr"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900" b="1" dirty="0" err="1">
                          <a:solidFill>
                            <a:schemeClr val="tx2"/>
                          </a:solidFill>
                          <a:latin typeface="+mj-ea"/>
                          <a:ea typeface="+mj-ea"/>
                        </a:rPr>
                        <a:t>도심항공모빌리티</a:t>
                      </a:r>
                      <a:r>
                        <a:rPr lang="ko-KR" altLang="en-US" sz="900" b="1" dirty="0">
                          <a:solidFill>
                            <a:schemeClr val="tx2"/>
                          </a:solidFill>
                          <a:latin typeface="+mj-ea"/>
                          <a:ea typeface="+mj-ea"/>
                        </a:rPr>
                        <a:t> 상용화를 위한 </a:t>
                      </a:r>
                      <a:endParaRPr lang="en-US" altLang="ko-KR" sz="900" b="1" dirty="0">
                        <a:solidFill>
                          <a:schemeClr val="tx2"/>
                        </a:solidFill>
                        <a:latin typeface="+mj-ea"/>
                        <a:ea typeface="+mj-ea"/>
                      </a:endParaRPr>
                    </a:p>
                    <a:p>
                      <a:pPr algn="ctr" latinLnBrk="1"/>
                      <a:r>
                        <a:rPr lang="ko-KR" altLang="en-US" sz="900" b="1" dirty="0">
                          <a:solidFill>
                            <a:schemeClr val="tx2"/>
                          </a:solidFill>
                          <a:latin typeface="+mj-ea"/>
                          <a:ea typeface="+mj-ea"/>
                        </a:rPr>
                        <a:t>국제 표준 </a:t>
                      </a:r>
                      <a:r>
                        <a:rPr lang="en-US" altLang="ko-KR" sz="900" b="1" dirty="0">
                          <a:solidFill>
                            <a:schemeClr val="tx2"/>
                          </a:solidFill>
                          <a:latin typeface="+mj-ea"/>
                          <a:ea typeface="+mj-ea"/>
                        </a:rPr>
                        <a:t>UAAN </a:t>
                      </a:r>
                      <a:r>
                        <a:rPr lang="ko-KR" altLang="en-US" sz="900" b="1" dirty="0">
                          <a:solidFill>
                            <a:schemeClr val="tx2"/>
                          </a:solidFill>
                          <a:latin typeface="+mj-ea"/>
                          <a:ea typeface="+mj-ea"/>
                        </a:rPr>
                        <a:t>통신기술 및 솔루션</a:t>
                      </a:r>
                      <a:r>
                        <a:rPr lang="en-US" altLang="ko-KR" sz="900" b="1" dirty="0">
                          <a:solidFill>
                            <a:schemeClr val="tx2"/>
                          </a:solidFill>
                          <a:latin typeface="+mj-ea"/>
                          <a:ea typeface="+mj-ea"/>
                        </a:rPr>
                        <a:t>, </a:t>
                      </a:r>
                      <a:r>
                        <a:rPr lang="ko-KR" altLang="en-US" sz="900" b="1" dirty="0">
                          <a:solidFill>
                            <a:schemeClr val="tx2"/>
                          </a:solidFill>
                          <a:latin typeface="+mj-ea"/>
                          <a:ea typeface="+mj-ea"/>
                        </a:rPr>
                        <a:t>드론 통신 네트워크 표준 제시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47622246"/>
                  </a:ext>
                </a:extLst>
              </a:tr>
              <a:tr h="401008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b="1" dirty="0" err="1">
                          <a:solidFill>
                            <a:schemeClr val="tx2"/>
                          </a:solidFill>
                          <a:latin typeface="+mj-ea"/>
                          <a:ea typeface="+mj-ea"/>
                        </a:rPr>
                        <a:t>드론</a:t>
                      </a:r>
                      <a:r>
                        <a:rPr lang="ko-KR" altLang="en-US" sz="1000" b="1" dirty="0">
                          <a:solidFill>
                            <a:schemeClr val="tx2"/>
                          </a:solidFill>
                          <a:latin typeface="+mj-ea"/>
                          <a:ea typeface="+mj-ea"/>
                        </a:rPr>
                        <a:t> 레포츠관</a:t>
                      </a:r>
                    </a:p>
                  </a:txBody>
                  <a:tcPr anchor="ctr"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900" b="1" dirty="0">
                          <a:solidFill>
                            <a:schemeClr val="tx2"/>
                          </a:solidFill>
                          <a:latin typeface="+mj-ea"/>
                          <a:ea typeface="+mj-ea"/>
                        </a:rPr>
                        <a:t>드론 축구</a:t>
                      </a:r>
                      <a:r>
                        <a:rPr lang="en-US" altLang="ko-KR" sz="900" b="1" dirty="0">
                          <a:solidFill>
                            <a:schemeClr val="tx2"/>
                          </a:solidFill>
                          <a:latin typeface="+mj-ea"/>
                          <a:ea typeface="+mj-ea"/>
                        </a:rPr>
                        <a:t>, </a:t>
                      </a:r>
                      <a:r>
                        <a:rPr lang="ko-KR" altLang="en-US" sz="900" b="1" dirty="0">
                          <a:solidFill>
                            <a:schemeClr val="tx2"/>
                          </a:solidFill>
                          <a:latin typeface="+mj-ea"/>
                          <a:ea typeface="+mj-ea"/>
                        </a:rPr>
                        <a:t>영암 </a:t>
                      </a:r>
                      <a:r>
                        <a:rPr lang="en-US" altLang="ko-KR" sz="900" b="1" dirty="0">
                          <a:solidFill>
                            <a:schemeClr val="tx2"/>
                          </a:solidFill>
                          <a:latin typeface="+mj-ea"/>
                          <a:ea typeface="+mj-ea"/>
                        </a:rPr>
                        <a:t>DF1 </a:t>
                      </a:r>
                      <a:r>
                        <a:rPr lang="ko-KR" altLang="en-US" sz="900" b="1" dirty="0">
                          <a:solidFill>
                            <a:schemeClr val="tx2"/>
                          </a:solidFill>
                          <a:latin typeface="+mj-ea"/>
                          <a:ea typeface="+mj-ea"/>
                        </a:rPr>
                        <a:t>등 레저용 드론 제품 전시 및 </a:t>
                      </a:r>
                      <a:endParaRPr lang="en-US" altLang="ko-KR" sz="900" b="1" dirty="0">
                        <a:solidFill>
                          <a:schemeClr val="tx2"/>
                        </a:solidFill>
                        <a:latin typeface="+mj-ea"/>
                        <a:ea typeface="+mj-ea"/>
                      </a:endParaRPr>
                    </a:p>
                    <a:p>
                      <a:pPr algn="ctr" latinLnBrk="1"/>
                      <a:r>
                        <a:rPr lang="ko-KR" altLang="en-US" sz="900" b="1" dirty="0">
                          <a:solidFill>
                            <a:schemeClr val="tx2"/>
                          </a:solidFill>
                          <a:latin typeface="+mj-ea"/>
                          <a:ea typeface="+mj-ea"/>
                        </a:rPr>
                        <a:t>해외진출 성과 홍보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38976591"/>
                  </a:ext>
                </a:extLst>
              </a:tr>
              <a:tr h="401008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b="1" dirty="0">
                          <a:solidFill>
                            <a:schemeClr val="tx2"/>
                          </a:solidFill>
                          <a:latin typeface="+mj-ea"/>
                          <a:ea typeface="+mj-ea"/>
                        </a:rPr>
                        <a:t>드론 배송관</a:t>
                      </a:r>
                    </a:p>
                  </a:txBody>
                  <a:tcPr anchor="ctr"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900" b="1" dirty="0">
                          <a:solidFill>
                            <a:schemeClr val="tx2"/>
                          </a:solidFill>
                          <a:latin typeface="+mj-ea"/>
                          <a:ea typeface="+mj-ea"/>
                        </a:rPr>
                        <a:t>K-</a:t>
                      </a:r>
                      <a:r>
                        <a:rPr lang="ko-KR" altLang="en-US" sz="900" b="1" dirty="0">
                          <a:solidFill>
                            <a:schemeClr val="tx2"/>
                          </a:solidFill>
                          <a:latin typeface="+mj-ea"/>
                          <a:ea typeface="+mj-ea"/>
                        </a:rPr>
                        <a:t>드론 배송 상용화를 위한 식별장치</a:t>
                      </a:r>
                      <a:r>
                        <a:rPr lang="en-US" altLang="ko-KR" sz="900" b="1" dirty="0">
                          <a:solidFill>
                            <a:schemeClr val="tx2"/>
                          </a:solidFill>
                          <a:latin typeface="+mj-ea"/>
                          <a:ea typeface="+mj-ea"/>
                        </a:rPr>
                        <a:t>, </a:t>
                      </a:r>
                    </a:p>
                    <a:p>
                      <a:pPr algn="ctr" latinLnBrk="1"/>
                      <a:r>
                        <a:rPr lang="ko-KR" altLang="en-US" sz="900" b="1" dirty="0">
                          <a:solidFill>
                            <a:schemeClr val="tx2"/>
                          </a:solidFill>
                          <a:latin typeface="+mj-ea"/>
                          <a:ea typeface="+mj-ea"/>
                        </a:rPr>
                        <a:t>도심비행 환경 조성을 위한</a:t>
                      </a:r>
                      <a:r>
                        <a:rPr lang="en-US" altLang="ko-KR" sz="900" b="1" dirty="0">
                          <a:solidFill>
                            <a:schemeClr val="tx2"/>
                          </a:solidFill>
                          <a:latin typeface="+mj-ea"/>
                          <a:ea typeface="+mj-ea"/>
                        </a:rPr>
                        <a:t> </a:t>
                      </a:r>
                      <a:r>
                        <a:rPr lang="ko-KR" altLang="en-US" sz="900" b="1" dirty="0">
                          <a:solidFill>
                            <a:schemeClr val="tx2"/>
                          </a:solidFill>
                          <a:latin typeface="+mj-ea"/>
                          <a:ea typeface="+mj-ea"/>
                        </a:rPr>
                        <a:t>교통체계 등을 안내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91083241"/>
                  </a:ext>
                </a:extLst>
              </a:tr>
              <a:tr h="401008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b="1" dirty="0">
                          <a:solidFill>
                            <a:schemeClr val="tx2"/>
                          </a:solidFill>
                          <a:latin typeface="+mj-ea"/>
                          <a:ea typeface="+mj-ea"/>
                        </a:rPr>
                        <a:t>드론 방산관</a:t>
                      </a:r>
                    </a:p>
                  </a:txBody>
                  <a:tcPr anchor="ctr"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900" b="1" dirty="0">
                          <a:solidFill>
                            <a:schemeClr val="tx2"/>
                          </a:solidFill>
                          <a:latin typeface="+mj-ea"/>
                          <a:ea typeface="+mj-ea"/>
                        </a:rPr>
                        <a:t>드론 작전사령부에서 활용하고 있는 선진 국방 무인 시스템</a:t>
                      </a:r>
                      <a:r>
                        <a:rPr lang="en-US" altLang="ko-KR" sz="900" b="1" dirty="0">
                          <a:solidFill>
                            <a:schemeClr val="tx2"/>
                          </a:solidFill>
                          <a:latin typeface="+mj-ea"/>
                          <a:ea typeface="+mj-ea"/>
                        </a:rPr>
                        <a:t>,</a:t>
                      </a:r>
                    </a:p>
                    <a:p>
                      <a:pPr algn="ctr" latinLnBrk="1"/>
                      <a:r>
                        <a:rPr lang="ko-KR" altLang="en-US" sz="900" b="1" dirty="0" err="1">
                          <a:solidFill>
                            <a:schemeClr val="tx2"/>
                          </a:solidFill>
                          <a:latin typeface="+mj-ea"/>
                          <a:ea typeface="+mj-ea"/>
                        </a:rPr>
                        <a:t>유ㆍ무인</a:t>
                      </a:r>
                      <a:r>
                        <a:rPr lang="ko-KR" altLang="en-US" sz="900" b="1" dirty="0">
                          <a:solidFill>
                            <a:schemeClr val="tx2"/>
                          </a:solidFill>
                          <a:latin typeface="+mj-ea"/>
                          <a:ea typeface="+mj-ea"/>
                        </a:rPr>
                        <a:t> 복합체계 시스템 등 </a:t>
                      </a:r>
                      <a:r>
                        <a:rPr lang="ko-KR" altLang="en-US" sz="900" b="1" dirty="0" err="1">
                          <a:solidFill>
                            <a:schemeClr val="tx2"/>
                          </a:solidFill>
                          <a:latin typeface="+mj-ea"/>
                          <a:ea typeface="+mj-ea"/>
                        </a:rPr>
                        <a:t>드론기술</a:t>
                      </a:r>
                      <a:r>
                        <a:rPr lang="ko-KR" altLang="en-US" sz="900" b="1" dirty="0">
                          <a:solidFill>
                            <a:schemeClr val="tx2"/>
                          </a:solidFill>
                          <a:latin typeface="+mj-ea"/>
                          <a:ea typeface="+mj-ea"/>
                        </a:rPr>
                        <a:t> 및 활용사례 등 전시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76116138"/>
                  </a:ext>
                </a:extLst>
              </a:tr>
              <a:tr h="401008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b="1" dirty="0">
                          <a:solidFill>
                            <a:schemeClr val="tx2"/>
                          </a:solidFill>
                          <a:latin typeface="+mj-ea"/>
                          <a:ea typeface="+mj-ea"/>
                        </a:rPr>
                        <a:t>우수기업 전시관</a:t>
                      </a:r>
                    </a:p>
                  </a:txBody>
                  <a:tcPr anchor="ctr"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900" b="1" dirty="0">
                          <a:solidFill>
                            <a:schemeClr val="tx2"/>
                          </a:solidFill>
                          <a:latin typeface="+mj-ea"/>
                          <a:ea typeface="+mj-ea"/>
                        </a:rPr>
                        <a:t>우리나라 </a:t>
                      </a:r>
                      <a:r>
                        <a:rPr lang="ko-KR" altLang="en-US" sz="900" b="1" dirty="0" err="1">
                          <a:solidFill>
                            <a:schemeClr val="tx2"/>
                          </a:solidFill>
                          <a:latin typeface="+mj-ea"/>
                          <a:ea typeface="+mj-ea"/>
                        </a:rPr>
                        <a:t>드론산업</a:t>
                      </a:r>
                      <a:r>
                        <a:rPr lang="ko-KR" altLang="en-US" sz="900" b="1" dirty="0">
                          <a:solidFill>
                            <a:schemeClr val="tx2"/>
                          </a:solidFill>
                          <a:latin typeface="+mj-ea"/>
                          <a:ea typeface="+mj-ea"/>
                        </a:rPr>
                        <a:t> 우수기업의</a:t>
                      </a:r>
                      <a:endParaRPr lang="en-US" altLang="ko-KR" sz="900" b="1" dirty="0">
                        <a:solidFill>
                          <a:schemeClr val="tx2"/>
                        </a:solidFill>
                        <a:latin typeface="+mj-ea"/>
                        <a:ea typeface="+mj-ea"/>
                      </a:endParaRPr>
                    </a:p>
                    <a:p>
                      <a:pPr algn="ctr" latinLnBrk="1"/>
                      <a:r>
                        <a:rPr lang="ko-KR" altLang="en-US" sz="900" b="1" dirty="0">
                          <a:solidFill>
                            <a:schemeClr val="tx2"/>
                          </a:solidFill>
                          <a:latin typeface="+mj-ea"/>
                          <a:ea typeface="+mj-ea"/>
                        </a:rPr>
                        <a:t>드론 제품 및 장비</a:t>
                      </a:r>
                      <a:r>
                        <a:rPr lang="en-US" altLang="ko-KR" sz="900" b="1" dirty="0">
                          <a:solidFill>
                            <a:schemeClr val="tx2"/>
                          </a:solidFill>
                          <a:latin typeface="+mj-ea"/>
                          <a:ea typeface="+mj-ea"/>
                        </a:rPr>
                        <a:t>, </a:t>
                      </a:r>
                      <a:r>
                        <a:rPr lang="ko-KR" altLang="en-US" sz="900" b="1" dirty="0">
                          <a:solidFill>
                            <a:schemeClr val="tx2"/>
                          </a:solidFill>
                          <a:latin typeface="+mj-ea"/>
                          <a:ea typeface="+mj-ea"/>
                        </a:rPr>
                        <a:t>우수기술</a:t>
                      </a:r>
                      <a:r>
                        <a:rPr lang="en-US" altLang="ko-KR" sz="900" b="1" dirty="0">
                          <a:solidFill>
                            <a:schemeClr val="tx2"/>
                          </a:solidFill>
                          <a:latin typeface="+mj-ea"/>
                          <a:ea typeface="+mj-ea"/>
                        </a:rPr>
                        <a:t>, </a:t>
                      </a:r>
                      <a:r>
                        <a:rPr lang="ko-KR" altLang="en-US" sz="900" b="1" dirty="0">
                          <a:solidFill>
                            <a:schemeClr val="tx2"/>
                          </a:solidFill>
                          <a:latin typeface="+mj-ea"/>
                          <a:ea typeface="+mj-ea"/>
                        </a:rPr>
                        <a:t>서비스</a:t>
                      </a:r>
                      <a:r>
                        <a:rPr lang="en-US" altLang="ko-KR" sz="900" b="1" dirty="0">
                          <a:solidFill>
                            <a:schemeClr val="tx2"/>
                          </a:solidFill>
                          <a:latin typeface="+mj-ea"/>
                          <a:ea typeface="+mj-ea"/>
                        </a:rPr>
                        <a:t>, </a:t>
                      </a:r>
                      <a:r>
                        <a:rPr lang="ko-KR" altLang="en-US" sz="900" b="1" dirty="0">
                          <a:solidFill>
                            <a:schemeClr val="tx2"/>
                          </a:solidFill>
                          <a:latin typeface="+mj-ea"/>
                          <a:ea typeface="+mj-ea"/>
                        </a:rPr>
                        <a:t>활용사례 전시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50694678"/>
                  </a:ext>
                </a:extLst>
              </a:tr>
              <a:tr h="401008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b="1" dirty="0" err="1">
                          <a:solidFill>
                            <a:schemeClr val="tx2"/>
                          </a:solidFill>
                          <a:latin typeface="+mj-ea"/>
                          <a:ea typeface="+mj-ea"/>
                        </a:rPr>
                        <a:t>체험존</a:t>
                      </a:r>
                      <a:endParaRPr lang="ko-KR" altLang="en-US" sz="1000" b="1" dirty="0">
                        <a:solidFill>
                          <a:schemeClr val="tx2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900" b="1" dirty="0">
                          <a:solidFill>
                            <a:schemeClr val="tx2"/>
                          </a:solidFill>
                          <a:latin typeface="+mj-ea"/>
                          <a:ea typeface="+mj-ea"/>
                        </a:rPr>
                        <a:t>드론 시뮬레이터</a:t>
                      </a:r>
                      <a:r>
                        <a:rPr lang="en-US" altLang="ko-KR" sz="900" b="1" dirty="0">
                          <a:solidFill>
                            <a:schemeClr val="tx2"/>
                          </a:solidFill>
                          <a:latin typeface="+mj-ea"/>
                          <a:ea typeface="+mj-ea"/>
                        </a:rPr>
                        <a:t>, </a:t>
                      </a:r>
                      <a:r>
                        <a:rPr lang="ko-KR" altLang="en-US" sz="900" b="1" dirty="0">
                          <a:solidFill>
                            <a:schemeClr val="tx2"/>
                          </a:solidFill>
                          <a:latin typeface="+mj-ea"/>
                          <a:ea typeface="+mj-ea"/>
                        </a:rPr>
                        <a:t>미니 드론 비행 등 누구나 즐길 수 있는 드론 </a:t>
                      </a:r>
                      <a:r>
                        <a:rPr lang="ko-KR" altLang="en-US" sz="900" b="1" dirty="0" err="1">
                          <a:solidFill>
                            <a:schemeClr val="tx2"/>
                          </a:solidFill>
                          <a:latin typeface="+mj-ea"/>
                          <a:ea typeface="+mj-ea"/>
                        </a:rPr>
                        <a:t>체험존</a:t>
                      </a:r>
                      <a:endParaRPr lang="ko-KR" altLang="en-US" sz="900" b="1" dirty="0">
                        <a:solidFill>
                          <a:schemeClr val="tx2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7433881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2BDA529E-3D98-C3CD-F448-29D13DA5533C}"/>
              </a:ext>
            </a:extLst>
          </p:cNvPr>
          <p:cNvSpPr txBox="1"/>
          <p:nvPr/>
        </p:nvSpPr>
        <p:spPr>
          <a:xfrm>
            <a:off x="604712" y="8185604"/>
            <a:ext cx="2976328" cy="8910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indent="0" fontAlgn="base" latinLnBrk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ko-KR" sz="1200" b="1" kern="0" spc="0" dirty="0">
                <a:solidFill>
                  <a:schemeClr val="tx2"/>
                </a:solidFill>
                <a:effectLst/>
                <a:latin typeface="+mj-ea"/>
                <a:ea typeface="+mj-ea"/>
              </a:rPr>
              <a:t>8. </a:t>
            </a:r>
            <a:r>
              <a:rPr lang="ko-KR" altLang="en-US" sz="1200" b="1" kern="0" spc="0" dirty="0">
                <a:solidFill>
                  <a:schemeClr val="tx2"/>
                </a:solidFill>
                <a:effectLst/>
                <a:latin typeface="+mj-ea"/>
                <a:ea typeface="+mj-ea"/>
              </a:rPr>
              <a:t>전시규모 </a:t>
            </a:r>
            <a:r>
              <a:rPr lang="en-US" altLang="ko-KR" sz="1200" b="1" kern="0" spc="0" dirty="0">
                <a:solidFill>
                  <a:schemeClr val="tx2"/>
                </a:solidFill>
                <a:effectLst/>
                <a:latin typeface="+mj-ea"/>
                <a:ea typeface="+mj-ea"/>
              </a:rPr>
              <a:t>: </a:t>
            </a:r>
            <a:r>
              <a:rPr lang="ko-KR" altLang="en-US" sz="1200" b="1" kern="0" spc="0" dirty="0">
                <a:solidFill>
                  <a:schemeClr val="tx2"/>
                </a:solidFill>
                <a:effectLst/>
                <a:latin typeface="+mj-ea"/>
                <a:ea typeface="+mj-ea"/>
              </a:rPr>
              <a:t>총 </a:t>
            </a:r>
            <a:r>
              <a:rPr lang="en-US" altLang="ko-KR" sz="1200" b="1" kern="0" spc="0" dirty="0">
                <a:solidFill>
                  <a:schemeClr val="tx2"/>
                </a:solidFill>
                <a:effectLst/>
                <a:latin typeface="+mj-ea"/>
                <a:ea typeface="+mj-ea"/>
              </a:rPr>
              <a:t>4,208m²</a:t>
            </a:r>
          </a:p>
          <a:p>
            <a:pPr fontAlgn="base" latinLnBrk="1">
              <a:lnSpc>
                <a:spcPct val="150000"/>
              </a:lnSpc>
            </a:pPr>
            <a:r>
              <a:rPr lang="en-US" altLang="ko-KR" sz="1200" b="1" kern="0" dirty="0">
                <a:solidFill>
                  <a:schemeClr val="tx2"/>
                </a:solidFill>
                <a:latin typeface="+mj-ea"/>
                <a:ea typeface="+mj-ea"/>
              </a:rPr>
              <a:t>9. </a:t>
            </a:r>
            <a:r>
              <a:rPr lang="ko-KR" altLang="en-US" sz="1200" b="1" kern="0" dirty="0">
                <a:solidFill>
                  <a:schemeClr val="tx2"/>
                </a:solidFill>
                <a:latin typeface="+mj-ea"/>
                <a:ea typeface="+mj-ea"/>
              </a:rPr>
              <a:t>홈페이지 </a:t>
            </a:r>
            <a:r>
              <a:rPr lang="en-US" altLang="ko-KR" sz="1200" b="1" kern="0" dirty="0">
                <a:solidFill>
                  <a:schemeClr val="tx2"/>
                </a:solidFill>
                <a:latin typeface="+mj-ea"/>
                <a:ea typeface="+mj-ea"/>
              </a:rPr>
              <a:t>: </a:t>
            </a:r>
            <a:r>
              <a:rPr lang="en-US" altLang="ko-KR" sz="1200" b="1" kern="100" spc="0" dirty="0">
                <a:solidFill>
                  <a:schemeClr val="tx2"/>
                </a:solidFill>
                <a:effectLst/>
                <a:latin typeface="+mj-ea"/>
                <a:ea typeface="+mj-ea"/>
              </a:rPr>
              <a:t>http://droneuamexpo.kr/</a:t>
            </a:r>
          </a:p>
          <a:p>
            <a:pPr marL="0" marR="0" indent="0" fontAlgn="base" latinLnBrk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en-US" altLang="ko-KR" sz="1200" b="1" kern="0" spc="0" dirty="0">
              <a:solidFill>
                <a:schemeClr val="tx2"/>
              </a:solidFill>
              <a:effectLst/>
              <a:latin typeface="a와이드2" panose="02020600000000000000" pitchFamily="18" charset="-127"/>
              <a:ea typeface="a와이드2" panose="02020600000000000000" pitchFamily="18" charset="-127"/>
            </a:endParaRPr>
          </a:p>
        </p:txBody>
      </p:sp>
      <p:pic>
        <p:nvPicPr>
          <p:cNvPr id="11" name="그림 10" descr="만화 영화, 예술이(가) 표시된 사진&#10;&#10;자동 생성된 설명">
            <a:extLst>
              <a:ext uri="{FF2B5EF4-FFF2-40B4-BE49-F238E27FC236}">
                <a16:creationId xmlns:a16="http://schemas.microsoft.com/office/drawing/2014/main" id="{6748C1FF-0A27-F3D3-5905-F2DE954EDE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5290" y="188685"/>
            <a:ext cx="1145967" cy="1145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16078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직사각형 9">
            <a:extLst>
              <a:ext uri="{FF2B5EF4-FFF2-40B4-BE49-F238E27FC236}">
                <a16:creationId xmlns:a16="http://schemas.microsoft.com/office/drawing/2014/main" id="{B5EEF206-00CE-A9B7-B255-EECB20F93031}"/>
              </a:ext>
            </a:extLst>
          </p:cNvPr>
          <p:cNvSpPr/>
          <p:nvPr/>
        </p:nvSpPr>
        <p:spPr>
          <a:xfrm>
            <a:off x="670072" y="939503"/>
            <a:ext cx="1337212" cy="455423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ea"/>
              <a:ea typeface="+mj-ea"/>
              <a:cs typeface="+mn-cs"/>
            </a:endParaRPr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C2866372-A211-80BF-9200-25910345FA7A}"/>
              </a:ext>
            </a:extLst>
          </p:cNvPr>
          <p:cNvSpPr/>
          <p:nvPr/>
        </p:nvSpPr>
        <p:spPr>
          <a:xfrm>
            <a:off x="670072" y="939503"/>
            <a:ext cx="5517857" cy="455423"/>
          </a:xfrm>
          <a:prstGeom prst="rect">
            <a:avLst/>
          </a:prstGeom>
          <a:noFill/>
          <a:ln>
            <a:solidFill>
              <a:schemeClr val="tx2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ea"/>
              <a:ea typeface="+mj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32B03E8-6716-8858-ADB0-914F54AC52F0}"/>
              </a:ext>
            </a:extLst>
          </p:cNvPr>
          <p:cNvSpPr txBox="1"/>
          <p:nvPr/>
        </p:nvSpPr>
        <p:spPr>
          <a:xfrm>
            <a:off x="948993" y="963740"/>
            <a:ext cx="7793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붙임</a:t>
            </a:r>
            <a:r>
              <a:rPr kumimoji="0" lang="en-US" altLang="ko-K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1</a:t>
            </a: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ea"/>
              <a:ea typeface="+mj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B47847F-5FCD-4764-3EEA-BFD51086332D}"/>
              </a:ext>
            </a:extLst>
          </p:cNvPr>
          <p:cNvSpPr txBox="1"/>
          <p:nvPr/>
        </p:nvSpPr>
        <p:spPr>
          <a:xfrm>
            <a:off x="2081015" y="939503"/>
            <a:ext cx="4033183" cy="41780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r" defTabSz="457200" rtl="0" eaLnBrk="1" fontAlgn="base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E2841">
                    <a:lumMod val="75000"/>
                    <a:lumOff val="25000"/>
                  </a:srgbClr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가구비품 </a:t>
            </a:r>
            <a:r>
              <a:rPr kumimoji="0" lang="ko-KR" alt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E2841">
                    <a:lumMod val="75000"/>
                    <a:lumOff val="25000"/>
                  </a:srgbClr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카다로그</a:t>
            </a:r>
            <a:endParaRPr kumimoji="0" lang="ko-KR" altLang="en-US" sz="1800" b="1" i="0" u="none" strike="noStrike" kern="0" cap="none" spc="0" normalizeH="0" baseline="0" noProof="0" dirty="0">
              <a:ln>
                <a:noFill/>
              </a:ln>
              <a:solidFill>
                <a:srgbClr val="0E2841">
                  <a:lumMod val="75000"/>
                  <a:lumOff val="25000"/>
                </a:srgbClr>
              </a:solidFill>
              <a:effectLst/>
              <a:uLnTx/>
              <a:uFillTx/>
              <a:latin typeface="+mj-ea"/>
              <a:ea typeface="+mj-ea"/>
              <a:cs typeface="+mn-cs"/>
            </a:endParaRPr>
          </a:p>
        </p:txBody>
      </p:sp>
      <p:graphicFrame>
        <p:nvGraphicFramePr>
          <p:cNvPr id="17" name="표 16">
            <a:extLst>
              <a:ext uri="{FF2B5EF4-FFF2-40B4-BE49-F238E27FC236}">
                <a16:creationId xmlns:a16="http://schemas.microsoft.com/office/drawing/2014/main" id="{7ED1765F-02AF-9CF4-2C0F-D0DE498EA89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24327278"/>
              </p:ext>
            </p:extLst>
          </p:nvPr>
        </p:nvGraphicFramePr>
        <p:xfrm>
          <a:off x="670072" y="1642581"/>
          <a:ext cx="5517855" cy="291158"/>
        </p:xfrm>
        <a:graphic>
          <a:graphicData uri="http://schemas.openxmlformats.org/drawingml/2006/table">
            <a:tbl>
              <a:tblPr/>
              <a:tblGrid>
                <a:gridCol w="5517855">
                  <a:extLst>
                    <a:ext uri="{9D8B030D-6E8A-4147-A177-3AD203B41FA5}">
                      <a16:colId xmlns:a16="http://schemas.microsoft.com/office/drawing/2014/main" val="1662006062"/>
                    </a:ext>
                  </a:extLst>
                </a:gridCol>
              </a:tblGrid>
              <a:tr h="291158">
                <a:tc>
                  <a:txBody>
                    <a:bodyPr/>
                    <a:lstStyle/>
                    <a:p>
                      <a:pPr marL="0" marR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800" b="1" kern="0" spc="-50" dirty="0" err="1">
                          <a:solidFill>
                            <a:schemeClr val="bg1"/>
                          </a:solidFill>
                          <a:latin typeface="+mn-ea"/>
                          <a:ea typeface="+mn-ea"/>
                          <a:cs typeface="+mn-cs"/>
                        </a:rPr>
                        <a:t>렌탈품목</a:t>
                      </a:r>
                      <a:r>
                        <a:rPr lang="en-US" altLang="ko-KR" sz="800" b="1" kern="0" spc="-50" dirty="0">
                          <a:solidFill>
                            <a:schemeClr val="bg1"/>
                          </a:solidFill>
                          <a:latin typeface="+mn-ea"/>
                          <a:ea typeface="+mn-ea"/>
                          <a:cs typeface="+mn-cs"/>
                        </a:rPr>
                        <a:t>(</a:t>
                      </a:r>
                      <a:r>
                        <a:rPr lang="ko-KR" altLang="en-US" sz="800" b="1" kern="0" spc="-50" dirty="0">
                          <a:solidFill>
                            <a:schemeClr val="bg1"/>
                          </a:solidFill>
                          <a:latin typeface="+mn-ea"/>
                          <a:ea typeface="+mn-ea"/>
                          <a:cs typeface="+mn-cs"/>
                        </a:rPr>
                        <a:t>테이블</a:t>
                      </a:r>
                      <a:r>
                        <a:rPr lang="en-US" altLang="ko-KR" sz="800" b="1" kern="0" spc="-50" dirty="0">
                          <a:solidFill>
                            <a:schemeClr val="bg1"/>
                          </a:solidFill>
                          <a:latin typeface="+mn-ea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E284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430006"/>
                  </a:ext>
                </a:extLst>
              </a:tr>
            </a:tbl>
          </a:graphicData>
        </a:graphic>
      </p:graphicFrame>
      <p:graphicFrame>
        <p:nvGraphicFramePr>
          <p:cNvPr id="19" name="표 18">
            <a:extLst>
              <a:ext uri="{FF2B5EF4-FFF2-40B4-BE49-F238E27FC236}">
                <a16:creationId xmlns:a16="http://schemas.microsoft.com/office/drawing/2014/main" id="{A742E371-3BE0-EC1B-98F8-BEE73F823F9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28419379"/>
              </p:ext>
            </p:extLst>
          </p:nvPr>
        </p:nvGraphicFramePr>
        <p:xfrm>
          <a:off x="670072" y="1936751"/>
          <a:ext cx="5517855" cy="1233645"/>
        </p:xfrm>
        <a:graphic>
          <a:graphicData uri="http://schemas.openxmlformats.org/drawingml/2006/table">
            <a:tbl>
              <a:tblPr/>
              <a:tblGrid>
                <a:gridCol w="1103571">
                  <a:extLst>
                    <a:ext uri="{9D8B030D-6E8A-4147-A177-3AD203B41FA5}">
                      <a16:colId xmlns:a16="http://schemas.microsoft.com/office/drawing/2014/main" val="1441803235"/>
                    </a:ext>
                  </a:extLst>
                </a:gridCol>
                <a:gridCol w="1103571">
                  <a:extLst>
                    <a:ext uri="{9D8B030D-6E8A-4147-A177-3AD203B41FA5}">
                      <a16:colId xmlns:a16="http://schemas.microsoft.com/office/drawing/2014/main" val="7582884"/>
                    </a:ext>
                  </a:extLst>
                </a:gridCol>
                <a:gridCol w="1103571">
                  <a:extLst>
                    <a:ext uri="{9D8B030D-6E8A-4147-A177-3AD203B41FA5}">
                      <a16:colId xmlns:a16="http://schemas.microsoft.com/office/drawing/2014/main" val="2307486181"/>
                    </a:ext>
                  </a:extLst>
                </a:gridCol>
                <a:gridCol w="1103571">
                  <a:extLst>
                    <a:ext uri="{9D8B030D-6E8A-4147-A177-3AD203B41FA5}">
                      <a16:colId xmlns:a16="http://schemas.microsoft.com/office/drawing/2014/main" val="973639160"/>
                    </a:ext>
                  </a:extLst>
                </a:gridCol>
                <a:gridCol w="1103571">
                  <a:extLst>
                    <a:ext uri="{9D8B030D-6E8A-4147-A177-3AD203B41FA5}">
                      <a16:colId xmlns:a16="http://schemas.microsoft.com/office/drawing/2014/main" val="706400919"/>
                    </a:ext>
                  </a:extLst>
                </a:gridCol>
              </a:tblGrid>
              <a:tr h="873645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00" kern="0" spc="0" dirty="0">
                        <a:solidFill>
                          <a:srgbClr val="000000"/>
                        </a:solidFill>
                        <a:effectLst/>
                        <a:latin typeface="한컴바탕"/>
                      </a:endParaRPr>
                    </a:p>
                  </a:txBody>
                  <a:tcPr marL="64770" marR="64770" marT="17907" marB="17907" anchor="ctr">
                    <a:lnL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00" kern="0" spc="0" dirty="0">
                        <a:solidFill>
                          <a:srgbClr val="000000"/>
                        </a:solidFill>
                        <a:effectLst/>
                        <a:latin typeface="한컴바탕"/>
                      </a:endParaRPr>
                    </a:p>
                  </a:txBody>
                  <a:tcPr marL="64770" marR="64770" marT="17907" marB="17907" anchor="ctr">
                    <a:lnL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00" kern="0" spc="0" dirty="0">
                        <a:solidFill>
                          <a:srgbClr val="000000"/>
                        </a:solidFill>
                        <a:effectLst/>
                        <a:latin typeface="한컴바탕"/>
                      </a:endParaRPr>
                    </a:p>
                  </a:txBody>
                  <a:tcPr marL="64770" marR="64770" marT="17907" marB="17907" anchor="ctr">
                    <a:lnL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00" kern="0" spc="0" dirty="0">
                        <a:solidFill>
                          <a:srgbClr val="000000"/>
                        </a:solidFill>
                        <a:effectLst/>
                        <a:latin typeface="한컴바탕"/>
                      </a:endParaRPr>
                    </a:p>
                  </a:txBody>
                  <a:tcPr marL="64770" marR="64770" marT="17907" marB="17907" anchor="ctr">
                    <a:lnL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00" kern="0" spc="0" dirty="0">
                        <a:solidFill>
                          <a:srgbClr val="000000"/>
                        </a:solidFill>
                        <a:effectLst/>
                        <a:latin typeface="한컴바탕"/>
                      </a:endParaRPr>
                    </a:p>
                  </a:txBody>
                  <a:tcPr marL="64770" marR="64770" marT="17907" marB="17907" anchor="ctr">
                    <a:lnL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66098581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marL="0" marR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ST-02 (</a:t>
                      </a:r>
                      <a:r>
                        <a:rPr lang="ko-KR" altLang="en-US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스탠드 테이블</a:t>
                      </a:r>
                      <a:r>
                        <a:rPr lang="en-US" altLang="ko-KR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)</a:t>
                      </a:r>
                      <a:endParaRPr lang="ko-KR" altLang="en-US" sz="800" b="1" kern="0" spc="-50" dirty="0">
                        <a:solidFill>
                          <a:schemeClr val="tx2"/>
                        </a:solidFill>
                        <a:latin typeface="+mj-ea"/>
                        <a:ea typeface="+mj-ea"/>
                        <a:cs typeface="+mn-cs"/>
                      </a:endParaRPr>
                    </a:p>
                    <a:p>
                      <a:pPr marL="0" marR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금액 </a:t>
                      </a:r>
                      <a:r>
                        <a:rPr lang="en-US" altLang="ko-KR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: 50,000</a:t>
                      </a:r>
                      <a:r>
                        <a:rPr lang="ko-KR" altLang="en-US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원</a:t>
                      </a:r>
                    </a:p>
                  </a:txBody>
                  <a:tcPr marL="64770" marR="64770" marT="17907" marB="17907" anchor="ctr">
                    <a:lnL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ST-03 (</a:t>
                      </a:r>
                      <a:r>
                        <a:rPr lang="ko-KR" altLang="en-US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원형 테이블</a:t>
                      </a:r>
                      <a:r>
                        <a:rPr lang="en-US" altLang="ko-KR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)</a:t>
                      </a:r>
                      <a:endParaRPr lang="ko-KR" altLang="en-US" sz="800" b="1" kern="0" spc="-50" dirty="0">
                        <a:solidFill>
                          <a:schemeClr val="tx2"/>
                        </a:solidFill>
                        <a:latin typeface="+mj-ea"/>
                        <a:ea typeface="+mj-ea"/>
                        <a:cs typeface="+mn-cs"/>
                      </a:endParaRPr>
                    </a:p>
                    <a:p>
                      <a:pPr marL="0" marR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금액 </a:t>
                      </a:r>
                      <a:r>
                        <a:rPr lang="en-US" altLang="ko-KR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: 40,000</a:t>
                      </a:r>
                      <a:r>
                        <a:rPr lang="ko-KR" altLang="en-US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원</a:t>
                      </a:r>
                    </a:p>
                  </a:txBody>
                  <a:tcPr marL="64770" marR="64770" marT="17907" marB="17907" anchor="ctr">
                    <a:lnL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ST-04 </a:t>
                      </a:r>
                      <a:r>
                        <a:rPr lang="en-US" altLang="ko-KR" sz="7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(</a:t>
                      </a:r>
                      <a:r>
                        <a:rPr lang="ko-KR" altLang="en-US" sz="7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알루미늄 테이블</a:t>
                      </a:r>
                      <a:r>
                        <a:rPr lang="en-US" altLang="ko-KR" sz="7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)</a:t>
                      </a:r>
                      <a:endParaRPr lang="ko-KR" altLang="en-US" sz="700" b="1" kern="0" spc="-50" dirty="0">
                        <a:solidFill>
                          <a:schemeClr val="tx2"/>
                        </a:solidFill>
                        <a:latin typeface="+mj-ea"/>
                        <a:ea typeface="+mj-ea"/>
                        <a:cs typeface="+mn-cs"/>
                      </a:endParaRPr>
                    </a:p>
                    <a:p>
                      <a:pPr marL="0" marR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금액 </a:t>
                      </a:r>
                      <a:r>
                        <a:rPr lang="en-US" altLang="ko-KR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: 40,000</a:t>
                      </a:r>
                      <a:r>
                        <a:rPr lang="ko-KR" altLang="en-US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원</a:t>
                      </a:r>
                    </a:p>
                  </a:txBody>
                  <a:tcPr marL="64770" marR="64770" marT="17907" marB="17907" anchor="ctr">
                    <a:lnL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ST-05 (</a:t>
                      </a:r>
                      <a:r>
                        <a:rPr lang="ko-KR" altLang="en-US" sz="800" b="1" kern="0" spc="-50" dirty="0" err="1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비젼</a:t>
                      </a:r>
                      <a:r>
                        <a:rPr lang="ko-KR" altLang="en-US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 테이블</a:t>
                      </a:r>
                      <a:r>
                        <a:rPr lang="en-US" altLang="ko-KR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)</a:t>
                      </a:r>
                      <a:endParaRPr lang="ko-KR" altLang="en-US" sz="800" b="1" kern="0" spc="-50" dirty="0">
                        <a:solidFill>
                          <a:schemeClr val="tx2"/>
                        </a:solidFill>
                        <a:latin typeface="+mj-ea"/>
                        <a:ea typeface="+mj-ea"/>
                        <a:cs typeface="+mn-cs"/>
                      </a:endParaRPr>
                    </a:p>
                    <a:p>
                      <a:pPr marL="0" marR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금액 </a:t>
                      </a:r>
                      <a:r>
                        <a:rPr lang="en-US" altLang="ko-KR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: 45,000</a:t>
                      </a:r>
                      <a:r>
                        <a:rPr lang="ko-KR" altLang="en-US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원</a:t>
                      </a:r>
                    </a:p>
                  </a:txBody>
                  <a:tcPr marL="64770" marR="64770" marT="17907" marB="17907" anchor="ctr">
                    <a:lnL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ST-06 </a:t>
                      </a:r>
                      <a:r>
                        <a:rPr lang="en-US" altLang="ko-KR" sz="6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(</a:t>
                      </a:r>
                      <a:r>
                        <a:rPr lang="ko-KR" altLang="en-US" sz="6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글라스 사각 테이블</a:t>
                      </a:r>
                      <a:r>
                        <a:rPr lang="en-US" altLang="ko-KR" sz="6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)</a:t>
                      </a:r>
                      <a:endParaRPr lang="ko-KR" altLang="en-US" sz="600" b="1" kern="0" spc="-50" dirty="0">
                        <a:solidFill>
                          <a:schemeClr val="tx2"/>
                        </a:solidFill>
                        <a:latin typeface="+mj-ea"/>
                        <a:ea typeface="+mj-ea"/>
                        <a:cs typeface="+mn-cs"/>
                      </a:endParaRPr>
                    </a:p>
                    <a:p>
                      <a:pPr marL="0" marR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금액 </a:t>
                      </a:r>
                      <a:r>
                        <a:rPr lang="en-US" altLang="ko-KR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: 50,000</a:t>
                      </a:r>
                      <a:r>
                        <a:rPr lang="ko-KR" altLang="en-US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원</a:t>
                      </a:r>
                    </a:p>
                  </a:txBody>
                  <a:tcPr marL="64770" marR="64770" marT="17907" marB="17907" anchor="ctr">
                    <a:lnL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65547699"/>
                  </a:ext>
                </a:extLst>
              </a:tr>
            </a:tbl>
          </a:graphicData>
        </a:graphic>
      </p:graphicFrame>
      <p:graphicFrame>
        <p:nvGraphicFramePr>
          <p:cNvPr id="25" name="표 24">
            <a:extLst>
              <a:ext uri="{FF2B5EF4-FFF2-40B4-BE49-F238E27FC236}">
                <a16:creationId xmlns:a16="http://schemas.microsoft.com/office/drawing/2014/main" id="{625A0726-DB9A-63D5-BEC1-9ECCC6ACE79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75516381"/>
              </p:ext>
            </p:extLst>
          </p:nvPr>
        </p:nvGraphicFramePr>
        <p:xfrm>
          <a:off x="670072" y="3166783"/>
          <a:ext cx="5517855" cy="1519059"/>
        </p:xfrm>
        <a:graphic>
          <a:graphicData uri="http://schemas.openxmlformats.org/drawingml/2006/table">
            <a:tbl>
              <a:tblPr/>
              <a:tblGrid>
                <a:gridCol w="1103571">
                  <a:extLst>
                    <a:ext uri="{9D8B030D-6E8A-4147-A177-3AD203B41FA5}">
                      <a16:colId xmlns:a16="http://schemas.microsoft.com/office/drawing/2014/main" val="1441803235"/>
                    </a:ext>
                  </a:extLst>
                </a:gridCol>
                <a:gridCol w="1103571">
                  <a:extLst>
                    <a:ext uri="{9D8B030D-6E8A-4147-A177-3AD203B41FA5}">
                      <a16:colId xmlns:a16="http://schemas.microsoft.com/office/drawing/2014/main" val="7582884"/>
                    </a:ext>
                  </a:extLst>
                </a:gridCol>
                <a:gridCol w="1103571">
                  <a:extLst>
                    <a:ext uri="{9D8B030D-6E8A-4147-A177-3AD203B41FA5}">
                      <a16:colId xmlns:a16="http://schemas.microsoft.com/office/drawing/2014/main" val="2307486181"/>
                    </a:ext>
                  </a:extLst>
                </a:gridCol>
                <a:gridCol w="1103571">
                  <a:extLst>
                    <a:ext uri="{9D8B030D-6E8A-4147-A177-3AD203B41FA5}">
                      <a16:colId xmlns:a16="http://schemas.microsoft.com/office/drawing/2014/main" val="973639160"/>
                    </a:ext>
                  </a:extLst>
                </a:gridCol>
                <a:gridCol w="1103571">
                  <a:extLst>
                    <a:ext uri="{9D8B030D-6E8A-4147-A177-3AD203B41FA5}">
                      <a16:colId xmlns:a16="http://schemas.microsoft.com/office/drawing/2014/main" val="706400919"/>
                    </a:ext>
                  </a:extLst>
                </a:gridCol>
              </a:tblGrid>
              <a:tr h="873645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00" kern="0" spc="0" dirty="0">
                        <a:solidFill>
                          <a:srgbClr val="000000"/>
                        </a:solidFill>
                        <a:effectLst/>
                        <a:latin typeface="한컴바탕"/>
                      </a:endParaRPr>
                    </a:p>
                  </a:txBody>
                  <a:tcPr marL="64770" marR="64770" marT="17907" marB="17907" anchor="ctr">
                    <a:lnL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00" kern="0" spc="0" dirty="0">
                        <a:solidFill>
                          <a:srgbClr val="000000"/>
                        </a:solidFill>
                        <a:effectLst/>
                        <a:latin typeface="한컴바탕"/>
                      </a:endParaRPr>
                    </a:p>
                  </a:txBody>
                  <a:tcPr marL="64770" marR="64770" marT="17907" marB="17907" anchor="ctr">
                    <a:lnL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00" kern="0" spc="0" dirty="0">
                        <a:solidFill>
                          <a:srgbClr val="000000"/>
                        </a:solidFill>
                        <a:effectLst/>
                        <a:latin typeface="한컴바탕"/>
                      </a:endParaRPr>
                    </a:p>
                  </a:txBody>
                  <a:tcPr marL="64770" marR="64770" marT="17907" marB="17907" anchor="ctr">
                    <a:lnL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00" kern="0" spc="0" dirty="0">
                        <a:solidFill>
                          <a:srgbClr val="000000"/>
                        </a:solidFill>
                        <a:effectLst/>
                        <a:latin typeface="한컴바탕"/>
                      </a:endParaRPr>
                    </a:p>
                  </a:txBody>
                  <a:tcPr marL="64770" marR="64770" marT="17907" marB="17907" anchor="ctr">
                    <a:lnL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00" kern="0" spc="0" dirty="0">
                        <a:solidFill>
                          <a:srgbClr val="000000"/>
                        </a:solidFill>
                        <a:effectLst/>
                        <a:latin typeface="한컴바탕"/>
                      </a:endParaRPr>
                    </a:p>
                  </a:txBody>
                  <a:tcPr marL="64770" marR="64770" marT="17907" marB="17907" anchor="ctr">
                    <a:lnL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66098581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marL="0" marR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ST-07 (</a:t>
                      </a:r>
                      <a:r>
                        <a:rPr lang="ko-KR" altLang="en-US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사각 테이블</a:t>
                      </a:r>
                      <a:r>
                        <a:rPr lang="en-US" altLang="ko-KR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)</a:t>
                      </a:r>
                      <a:endParaRPr lang="ko-KR" altLang="en-US" sz="800" b="1" kern="0" spc="-50" dirty="0">
                        <a:solidFill>
                          <a:schemeClr val="tx2"/>
                        </a:solidFill>
                        <a:latin typeface="+mj-ea"/>
                        <a:ea typeface="+mj-ea"/>
                        <a:cs typeface="+mn-cs"/>
                      </a:endParaRPr>
                    </a:p>
                    <a:p>
                      <a:pPr marL="0" marR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금액 </a:t>
                      </a:r>
                      <a:r>
                        <a:rPr lang="en-US" altLang="ko-KR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:  40,000</a:t>
                      </a:r>
                      <a:r>
                        <a:rPr lang="ko-KR" altLang="en-US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원</a:t>
                      </a:r>
                    </a:p>
                  </a:txBody>
                  <a:tcPr marL="64770" marR="64770" marT="17907" marB="17907" anchor="ctr">
                    <a:lnL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ST-08 (</a:t>
                      </a:r>
                      <a:r>
                        <a:rPr lang="ko-KR" altLang="en-US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사각 테이블</a:t>
                      </a:r>
                      <a:r>
                        <a:rPr lang="en-US" altLang="ko-KR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)</a:t>
                      </a:r>
                      <a:endParaRPr lang="ko-KR" altLang="en-US" sz="800" b="1" kern="0" spc="-50" dirty="0">
                        <a:solidFill>
                          <a:schemeClr val="tx2"/>
                        </a:solidFill>
                        <a:latin typeface="+mj-ea"/>
                        <a:ea typeface="+mj-ea"/>
                        <a:cs typeface="+mn-cs"/>
                      </a:endParaRPr>
                    </a:p>
                    <a:p>
                      <a:pPr marL="0" marR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1) </a:t>
                      </a:r>
                      <a:r>
                        <a:rPr lang="ko-KR" altLang="en-US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금액 </a:t>
                      </a:r>
                      <a:r>
                        <a:rPr lang="en-US" altLang="ko-KR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: 30,000</a:t>
                      </a:r>
                      <a:r>
                        <a:rPr lang="ko-KR" altLang="en-US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원 </a:t>
                      </a:r>
                      <a:r>
                        <a:rPr lang="en-US" altLang="ko-KR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(1000*700*H730)</a:t>
                      </a:r>
                      <a:endParaRPr lang="ko-KR" altLang="en-US" sz="800" b="1" kern="0" spc="-50" dirty="0">
                        <a:solidFill>
                          <a:schemeClr val="tx2"/>
                        </a:solidFill>
                        <a:latin typeface="+mj-ea"/>
                        <a:ea typeface="+mj-ea"/>
                        <a:cs typeface="+mn-cs"/>
                      </a:endParaRPr>
                    </a:p>
                    <a:p>
                      <a:pPr marL="0" marR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2) </a:t>
                      </a:r>
                      <a:r>
                        <a:rPr lang="ko-KR" altLang="en-US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금액 </a:t>
                      </a:r>
                      <a:r>
                        <a:rPr lang="en-US" altLang="ko-KR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: 40,000</a:t>
                      </a:r>
                      <a:r>
                        <a:rPr lang="ko-KR" altLang="en-US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원 </a:t>
                      </a:r>
                      <a:r>
                        <a:rPr lang="en-US" altLang="ko-KR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(1500*700*H730)</a:t>
                      </a:r>
                      <a:endParaRPr lang="ko-KR" altLang="en-US" sz="800" b="1" kern="0" spc="-50" dirty="0">
                        <a:solidFill>
                          <a:schemeClr val="tx2"/>
                        </a:solidFill>
                        <a:latin typeface="+mj-ea"/>
                        <a:ea typeface="+mj-ea"/>
                        <a:cs typeface="+mn-cs"/>
                      </a:endParaRPr>
                    </a:p>
                  </a:txBody>
                  <a:tcPr marL="64770" marR="64770" marT="17907" marB="17907" anchor="ctr">
                    <a:lnL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ST-09 (</a:t>
                      </a:r>
                      <a:r>
                        <a:rPr lang="ko-KR" altLang="en-US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이벤트 테이블</a:t>
                      </a:r>
                      <a:r>
                        <a:rPr lang="en-US" altLang="ko-KR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)</a:t>
                      </a:r>
                      <a:endParaRPr lang="ko-KR" altLang="en-US" sz="800" b="1" kern="0" spc="-50" dirty="0">
                        <a:solidFill>
                          <a:schemeClr val="tx2"/>
                        </a:solidFill>
                        <a:latin typeface="+mj-ea"/>
                        <a:ea typeface="+mj-ea"/>
                        <a:cs typeface="+mn-cs"/>
                      </a:endParaRPr>
                    </a:p>
                    <a:p>
                      <a:pPr marL="0" marR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1) </a:t>
                      </a:r>
                      <a:r>
                        <a:rPr lang="ko-KR" altLang="en-US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금액 </a:t>
                      </a:r>
                      <a:r>
                        <a:rPr lang="en-US" altLang="ko-KR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: 35,000</a:t>
                      </a:r>
                      <a:r>
                        <a:rPr lang="ko-KR" altLang="en-US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원 </a:t>
                      </a:r>
                      <a:r>
                        <a:rPr lang="en-US" altLang="ko-KR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(1500*450*H730)</a:t>
                      </a:r>
                      <a:endParaRPr lang="ko-KR" altLang="en-US" sz="800" b="1" kern="0" spc="-50" dirty="0">
                        <a:solidFill>
                          <a:schemeClr val="tx2"/>
                        </a:solidFill>
                        <a:latin typeface="+mj-ea"/>
                        <a:ea typeface="+mj-ea"/>
                        <a:cs typeface="+mn-cs"/>
                      </a:endParaRPr>
                    </a:p>
                    <a:p>
                      <a:pPr marL="0" marR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2) </a:t>
                      </a:r>
                      <a:r>
                        <a:rPr lang="ko-KR" altLang="en-US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금액 </a:t>
                      </a:r>
                      <a:r>
                        <a:rPr lang="en-US" altLang="ko-KR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: 40,000</a:t>
                      </a:r>
                      <a:r>
                        <a:rPr lang="ko-KR" altLang="en-US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원 </a:t>
                      </a:r>
                      <a:r>
                        <a:rPr lang="en-US" altLang="ko-KR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(1800*450*H730)</a:t>
                      </a:r>
                      <a:endParaRPr lang="ko-KR" altLang="en-US" sz="800" b="1" kern="0" spc="-50" dirty="0">
                        <a:solidFill>
                          <a:schemeClr val="tx2"/>
                        </a:solidFill>
                        <a:latin typeface="+mj-ea"/>
                        <a:ea typeface="+mj-ea"/>
                        <a:cs typeface="+mn-cs"/>
                      </a:endParaRPr>
                    </a:p>
                  </a:txBody>
                  <a:tcPr marL="64770" marR="64770" marT="17907" marB="17907" anchor="ctr">
                    <a:lnL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ST-10 (</a:t>
                      </a:r>
                      <a:r>
                        <a:rPr lang="ko-KR" altLang="en-US" sz="800" b="1" kern="0" spc="-50" dirty="0" err="1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듀라</a:t>
                      </a:r>
                      <a:r>
                        <a:rPr lang="ko-KR" altLang="en-US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 테이블</a:t>
                      </a:r>
                      <a:r>
                        <a:rPr lang="en-US" altLang="ko-KR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)</a:t>
                      </a:r>
                      <a:endParaRPr lang="ko-KR" altLang="en-US" sz="800" b="1" kern="0" spc="-50" dirty="0">
                        <a:solidFill>
                          <a:schemeClr val="tx2"/>
                        </a:solidFill>
                        <a:latin typeface="+mj-ea"/>
                        <a:ea typeface="+mj-ea"/>
                        <a:cs typeface="+mn-cs"/>
                      </a:endParaRPr>
                    </a:p>
                    <a:p>
                      <a:pPr marL="0" marR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1) </a:t>
                      </a:r>
                      <a:r>
                        <a:rPr lang="ko-KR" altLang="en-US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금액 </a:t>
                      </a:r>
                      <a:r>
                        <a:rPr lang="en-US" altLang="ko-KR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: 30,000</a:t>
                      </a:r>
                      <a:r>
                        <a:rPr lang="ko-KR" altLang="en-US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원 </a:t>
                      </a:r>
                      <a:r>
                        <a:rPr lang="en-US" altLang="ko-KR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(1500*700*H730)</a:t>
                      </a:r>
                      <a:endParaRPr lang="ko-KR" altLang="en-US" sz="800" b="1" kern="0" spc="-50" dirty="0">
                        <a:solidFill>
                          <a:schemeClr val="tx2"/>
                        </a:solidFill>
                        <a:latin typeface="+mj-ea"/>
                        <a:ea typeface="+mj-ea"/>
                        <a:cs typeface="+mn-cs"/>
                      </a:endParaRPr>
                    </a:p>
                    <a:p>
                      <a:pPr marL="0" marR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2) </a:t>
                      </a:r>
                      <a:r>
                        <a:rPr lang="ko-KR" altLang="en-US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금액 </a:t>
                      </a:r>
                      <a:r>
                        <a:rPr lang="en-US" altLang="ko-KR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: 40,000</a:t>
                      </a:r>
                      <a:r>
                        <a:rPr lang="ko-KR" altLang="en-US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원 </a:t>
                      </a:r>
                      <a:r>
                        <a:rPr lang="en-US" altLang="ko-KR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(1800*700*H730)</a:t>
                      </a:r>
                      <a:endParaRPr lang="ko-KR" altLang="en-US" sz="800" b="1" kern="0" spc="-50" dirty="0">
                        <a:solidFill>
                          <a:schemeClr val="tx2"/>
                        </a:solidFill>
                        <a:latin typeface="+mj-ea"/>
                        <a:ea typeface="+mj-ea"/>
                        <a:cs typeface="+mn-cs"/>
                      </a:endParaRPr>
                    </a:p>
                  </a:txBody>
                  <a:tcPr marL="64770" marR="64770" marT="17907" marB="17907" anchor="ctr">
                    <a:lnL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ST-11 (</a:t>
                      </a:r>
                      <a:r>
                        <a:rPr lang="ko-KR" altLang="en-US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카페 테이블</a:t>
                      </a:r>
                      <a:r>
                        <a:rPr lang="en-US" altLang="ko-KR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)</a:t>
                      </a:r>
                      <a:endParaRPr lang="ko-KR" altLang="en-US" sz="800" b="1" kern="0" spc="-50" dirty="0">
                        <a:solidFill>
                          <a:schemeClr val="tx2"/>
                        </a:solidFill>
                        <a:latin typeface="+mj-ea"/>
                        <a:ea typeface="+mj-ea"/>
                        <a:cs typeface="+mn-cs"/>
                      </a:endParaRPr>
                    </a:p>
                    <a:p>
                      <a:pPr marL="0" marR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금액 </a:t>
                      </a:r>
                      <a:r>
                        <a:rPr lang="en-US" altLang="ko-KR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: 50,000</a:t>
                      </a:r>
                      <a:r>
                        <a:rPr lang="ko-KR" altLang="en-US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원</a:t>
                      </a:r>
                    </a:p>
                  </a:txBody>
                  <a:tcPr marL="64770" marR="64770" marT="17907" marB="17907" anchor="ctr">
                    <a:lnL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65547699"/>
                  </a:ext>
                </a:extLst>
              </a:tr>
            </a:tbl>
          </a:graphicData>
        </a:graphic>
      </p:graphicFrame>
      <p:graphicFrame>
        <p:nvGraphicFramePr>
          <p:cNvPr id="36" name="표 35">
            <a:extLst>
              <a:ext uri="{FF2B5EF4-FFF2-40B4-BE49-F238E27FC236}">
                <a16:creationId xmlns:a16="http://schemas.microsoft.com/office/drawing/2014/main" id="{5FA73C73-1ABC-9653-A557-2E47EB2BF0B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40879398"/>
              </p:ext>
            </p:extLst>
          </p:nvPr>
        </p:nvGraphicFramePr>
        <p:xfrm>
          <a:off x="669323" y="4679562"/>
          <a:ext cx="5517855" cy="1233645"/>
        </p:xfrm>
        <a:graphic>
          <a:graphicData uri="http://schemas.openxmlformats.org/drawingml/2006/table">
            <a:tbl>
              <a:tblPr/>
              <a:tblGrid>
                <a:gridCol w="1103571">
                  <a:extLst>
                    <a:ext uri="{9D8B030D-6E8A-4147-A177-3AD203B41FA5}">
                      <a16:colId xmlns:a16="http://schemas.microsoft.com/office/drawing/2014/main" val="1441803235"/>
                    </a:ext>
                  </a:extLst>
                </a:gridCol>
                <a:gridCol w="1103571">
                  <a:extLst>
                    <a:ext uri="{9D8B030D-6E8A-4147-A177-3AD203B41FA5}">
                      <a16:colId xmlns:a16="http://schemas.microsoft.com/office/drawing/2014/main" val="7582884"/>
                    </a:ext>
                  </a:extLst>
                </a:gridCol>
                <a:gridCol w="1103571">
                  <a:extLst>
                    <a:ext uri="{9D8B030D-6E8A-4147-A177-3AD203B41FA5}">
                      <a16:colId xmlns:a16="http://schemas.microsoft.com/office/drawing/2014/main" val="2307486181"/>
                    </a:ext>
                  </a:extLst>
                </a:gridCol>
                <a:gridCol w="1103571">
                  <a:extLst>
                    <a:ext uri="{9D8B030D-6E8A-4147-A177-3AD203B41FA5}">
                      <a16:colId xmlns:a16="http://schemas.microsoft.com/office/drawing/2014/main" val="973639160"/>
                    </a:ext>
                  </a:extLst>
                </a:gridCol>
                <a:gridCol w="1103571">
                  <a:extLst>
                    <a:ext uri="{9D8B030D-6E8A-4147-A177-3AD203B41FA5}">
                      <a16:colId xmlns:a16="http://schemas.microsoft.com/office/drawing/2014/main" val="706400919"/>
                    </a:ext>
                  </a:extLst>
                </a:gridCol>
              </a:tblGrid>
              <a:tr h="873645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00" kern="0" spc="0" dirty="0">
                        <a:solidFill>
                          <a:srgbClr val="000000"/>
                        </a:solidFill>
                        <a:effectLst/>
                        <a:latin typeface="한컴바탕"/>
                      </a:endParaRPr>
                    </a:p>
                  </a:txBody>
                  <a:tcPr marL="64770" marR="64770" marT="17907" marB="17907" anchor="ctr">
                    <a:lnL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00" kern="0" spc="0" dirty="0">
                        <a:solidFill>
                          <a:srgbClr val="000000"/>
                        </a:solidFill>
                        <a:effectLst/>
                        <a:latin typeface="한컴바탕"/>
                      </a:endParaRPr>
                    </a:p>
                  </a:txBody>
                  <a:tcPr marL="64770" marR="64770" marT="17907" marB="17907" anchor="ctr">
                    <a:lnL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00" kern="0" spc="0" dirty="0">
                        <a:solidFill>
                          <a:srgbClr val="000000"/>
                        </a:solidFill>
                        <a:effectLst/>
                        <a:latin typeface="한컴바탕"/>
                      </a:endParaRPr>
                    </a:p>
                  </a:txBody>
                  <a:tcPr marL="64770" marR="64770" marT="17907" marB="17907" anchor="ctr">
                    <a:lnL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00" kern="0" spc="0" dirty="0">
                        <a:solidFill>
                          <a:srgbClr val="000000"/>
                        </a:solidFill>
                        <a:effectLst/>
                        <a:latin typeface="한컴바탕"/>
                      </a:endParaRPr>
                    </a:p>
                  </a:txBody>
                  <a:tcPr marL="64770" marR="64770" marT="17907" marB="17907" anchor="ctr">
                    <a:lnL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00" kern="0" spc="0" dirty="0">
                        <a:solidFill>
                          <a:srgbClr val="000000"/>
                        </a:solidFill>
                        <a:effectLst/>
                        <a:latin typeface="한컴바탕"/>
                      </a:endParaRPr>
                    </a:p>
                  </a:txBody>
                  <a:tcPr marL="64770" marR="64770" marT="17907" marB="17907" anchor="ctr">
                    <a:lnL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66098581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marL="0" marR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ST-12 (</a:t>
                      </a:r>
                      <a:r>
                        <a:rPr lang="ko-KR" altLang="en-US" sz="800" b="1" kern="0" spc="-50" dirty="0" err="1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협탁</a:t>
                      </a:r>
                      <a:r>
                        <a:rPr lang="en-US" altLang="ko-KR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)</a:t>
                      </a:r>
                      <a:endParaRPr lang="ko-KR" altLang="en-US" sz="800" b="1" kern="0" spc="-50" dirty="0">
                        <a:solidFill>
                          <a:schemeClr val="tx2"/>
                        </a:solidFill>
                        <a:latin typeface="+mj-ea"/>
                        <a:ea typeface="+mj-ea"/>
                        <a:cs typeface="+mn-cs"/>
                      </a:endParaRPr>
                    </a:p>
                    <a:p>
                      <a:pPr marL="0" marR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금액 </a:t>
                      </a:r>
                      <a:r>
                        <a:rPr lang="en-US" altLang="ko-KR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: 40,000</a:t>
                      </a:r>
                      <a:r>
                        <a:rPr lang="ko-KR" altLang="en-US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원</a:t>
                      </a:r>
                    </a:p>
                  </a:txBody>
                  <a:tcPr marL="64770" marR="64770" marT="17907" marB="17907" anchor="ctr">
                    <a:lnL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ST-13 (</a:t>
                      </a:r>
                      <a:r>
                        <a:rPr lang="ko-KR" altLang="en-US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에어 테이블</a:t>
                      </a:r>
                      <a:r>
                        <a:rPr lang="en-US" altLang="ko-KR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)</a:t>
                      </a:r>
                      <a:endParaRPr lang="ko-KR" altLang="en-US" sz="800" b="1" kern="0" spc="-50" dirty="0">
                        <a:solidFill>
                          <a:schemeClr val="tx2"/>
                        </a:solidFill>
                        <a:latin typeface="+mj-ea"/>
                        <a:ea typeface="+mj-ea"/>
                        <a:cs typeface="+mn-cs"/>
                      </a:endParaRPr>
                    </a:p>
                    <a:p>
                      <a:pPr marL="0" marR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금액 </a:t>
                      </a:r>
                      <a:r>
                        <a:rPr lang="en-US" altLang="ko-KR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: 50,000</a:t>
                      </a:r>
                      <a:r>
                        <a:rPr lang="ko-KR" altLang="en-US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원</a:t>
                      </a:r>
                    </a:p>
                  </a:txBody>
                  <a:tcPr marL="64770" marR="64770" marT="17907" marB="17907" anchor="ctr">
                    <a:lnL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ST-14 (</a:t>
                      </a:r>
                      <a:r>
                        <a:rPr lang="ko-KR" altLang="en-US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티 테이블</a:t>
                      </a:r>
                      <a:r>
                        <a:rPr lang="en-US" altLang="ko-KR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)</a:t>
                      </a:r>
                      <a:endParaRPr lang="ko-KR" altLang="en-US" sz="800" b="1" kern="0" spc="-50" dirty="0">
                        <a:solidFill>
                          <a:schemeClr val="tx2"/>
                        </a:solidFill>
                        <a:latin typeface="+mj-ea"/>
                        <a:ea typeface="+mj-ea"/>
                        <a:cs typeface="+mn-cs"/>
                      </a:endParaRPr>
                    </a:p>
                    <a:p>
                      <a:pPr marL="0" marR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금액 </a:t>
                      </a:r>
                      <a:r>
                        <a:rPr lang="en-US" altLang="ko-KR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: 30,000</a:t>
                      </a:r>
                      <a:r>
                        <a:rPr lang="ko-KR" altLang="en-US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원</a:t>
                      </a:r>
                    </a:p>
                  </a:txBody>
                  <a:tcPr marL="64770" marR="64770" marT="17907" marB="17907" anchor="ctr">
                    <a:lnL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ST-15(</a:t>
                      </a:r>
                      <a:r>
                        <a:rPr lang="ko-KR" altLang="en-US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사이드 테이블</a:t>
                      </a:r>
                      <a:r>
                        <a:rPr lang="en-US" altLang="ko-KR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)</a:t>
                      </a:r>
                      <a:endParaRPr lang="ko-KR" altLang="en-US" sz="800" b="1" kern="0" spc="-50" dirty="0">
                        <a:solidFill>
                          <a:schemeClr val="tx2"/>
                        </a:solidFill>
                        <a:latin typeface="+mj-ea"/>
                        <a:ea typeface="+mj-ea"/>
                        <a:cs typeface="+mn-cs"/>
                      </a:endParaRPr>
                    </a:p>
                    <a:p>
                      <a:pPr marL="0" marR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금액 </a:t>
                      </a:r>
                      <a:r>
                        <a:rPr lang="en-US" altLang="ko-KR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: 40,000</a:t>
                      </a:r>
                      <a:r>
                        <a:rPr lang="ko-KR" altLang="en-US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원</a:t>
                      </a:r>
                    </a:p>
                  </a:txBody>
                  <a:tcPr marL="64770" marR="64770" marT="17907" marB="17907" anchor="ctr">
                    <a:lnL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ST-16 </a:t>
                      </a:r>
                      <a:r>
                        <a:rPr lang="en-US" altLang="ko-KR" sz="6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(</a:t>
                      </a:r>
                      <a:r>
                        <a:rPr lang="ko-KR" altLang="en-US" sz="6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디자인 회의   테이블</a:t>
                      </a:r>
                      <a:r>
                        <a:rPr lang="en-US" altLang="ko-KR" sz="6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)</a:t>
                      </a:r>
                      <a:endParaRPr lang="ko-KR" altLang="en-US" sz="600" b="1" kern="0" spc="-50" dirty="0">
                        <a:solidFill>
                          <a:schemeClr val="tx2"/>
                        </a:solidFill>
                        <a:latin typeface="+mj-ea"/>
                        <a:ea typeface="+mj-ea"/>
                        <a:cs typeface="+mn-cs"/>
                      </a:endParaRPr>
                    </a:p>
                    <a:p>
                      <a:pPr marL="0" marR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금액 </a:t>
                      </a:r>
                      <a:r>
                        <a:rPr lang="en-US" altLang="ko-KR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: 120,000</a:t>
                      </a:r>
                      <a:r>
                        <a:rPr lang="ko-KR" altLang="en-US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원</a:t>
                      </a:r>
                    </a:p>
                  </a:txBody>
                  <a:tcPr marL="64770" marR="64770" marT="17907" marB="17907" anchor="ctr">
                    <a:lnL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65547699"/>
                  </a:ext>
                </a:extLst>
              </a:tr>
            </a:tbl>
          </a:graphicData>
        </a:graphic>
      </p:graphicFrame>
      <p:pic>
        <p:nvPicPr>
          <p:cNvPr id="2" name="Picture 58">
            <a:extLst>
              <a:ext uri="{FF2B5EF4-FFF2-40B4-BE49-F238E27FC236}">
                <a16:creationId xmlns:a16="http://schemas.microsoft.com/office/drawing/2014/main" id="{A819DD41-C779-30AB-31D9-AB2FAD9B17E6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63605" y="2000913"/>
            <a:ext cx="483446" cy="785001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3" name="Picture 60">
            <a:extLst>
              <a:ext uri="{FF2B5EF4-FFF2-40B4-BE49-F238E27FC236}">
                <a16:creationId xmlns:a16="http://schemas.microsoft.com/office/drawing/2014/main" id="{A486DCBA-37B4-3469-BFE1-3EAD949301B1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41613" y="2019814"/>
            <a:ext cx="756779" cy="747199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4" name="Picture 62">
            <a:extLst>
              <a:ext uri="{FF2B5EF4-FFF2-40B4-BE49-F238E27FC236}">
                <a16:creationId xmlns:a16="http://schemas.microsoft.com/office/drawing/2014/main" id="{92EF632E-E6EF-C912-B44B-AB2A271FB1B5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77997" y="2009014"/>
            <a:ext cx="702005" cy="736130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5" name="Picture 64">
            <a:extLst>
              <a:ext uri="{FF2B5EF4-FFF2-40B4-BE49-F238E27FC236}">
                <a16:creationId xmlns:a16="http://schemas.microsoft.com/office/drawing/2014/main" id="{487B9378-8792-B981-81A8-74BD51A753B5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231063" y="2031877"/>
            <a:ext cx="667130" cy="757028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6" name="Picture 66">
            <a:extLst>
              <a:ext uri="{FF2B5EF4-FFF2-40B4-BE49-F238E27FC236}">
                <a16:creationId xmlns:a16="http://schemas.microsoft.com/office/drawing/2014/main" id="{3278723A-0E8C-37DD-587B-F3D6D9A770C3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240916" y="2009014"/>
            <a:ext cx="757876" cy="762929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7" name="Picture 68">
            <a:extLst>
              <a:ext uri="{FF2B5EF4-FFF2-40B4-BE49-F238E27FC236}">
                <a16:creationId xmlns:a16="http://schemas.microsoft.com/office/drawing/2014/main" id="{55FD1AF3-DC9F-596B-296A-D55A1300056F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67975" y="3179610"/>
            <a:ext cx="939412" cy="824849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8" name="Picture 70">
            <a:extLst>
              <a:ext uri="{FF2B5EF4-FFF2-40B4-BE49-F238E27FC236}">
                <a16:creationId xmlns:a16="http://schemas.microsoft.com/office/drawing/2014/main" id="{6511F005-2CB9-1814-F2FB-1ACC9D5FAB1E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795572" y="3304620"/>
            <a:ext cx="1071208" cy="674570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9" name="Picture 72">
            <a:extLst>
              <a:ext uri="{FF2B5EF4-FFF2-40B4-BE49-F238E27FC236}">
                <a16:creationId xmlns:a16="http://schemas.microsoft.com/office/drawing/2014/main" id="{1129112C-73D0-829A-9608-1DA69B1206CF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913921" y="3252940"/>
            <a:ext cx="1071208" cy="769347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4" name="Picture 74">
            <a:extLst>
              <a:ext uri="{FF2B5EF4-FFF2-40B4-BE49-F238E27FC236}">
                <a16:creationId xmlns:a16="http://schemas.microsoft.com/office/drawing/2014/main" id="{91502892-4AD8-F7CD-D7EE-B2FE15C08849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71921" y="3182001"/>
            <a:ext cx="1178329" cy="804718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5" name="Picture 76">
            <a:extLst>
              <a:ext uri="{FF2B5EF4-FFF2-40B4-BE49-F238E27FC236}">
                <a16:creationId xmlns:a16="http://schemas.microsoft.com/office/drawing/2014/main" id="{96A2068A-1710-4BCB-7206-BA50B6D9E889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232545" y="3180594"/>
            <a:ext cx="881653" cy="864477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6" name="Picture 78">
            <a:extLst>
              <a:ext uri="{FF2B5EF4-FFF2-40B4-BE49-F238E27FC236}">
                <a16:creationId xmlns:a16="http://schemas.microsoft.com/office/drawing/2014/main" id="{41593C1F-6AD2-5972-9BF1-7BF9F6F48D25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02077" y="4677056"/>
            <a:ext cx="1071208" cy="871052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8" name="Picture 80">
            <a:extLst>
              <a:ext uri="{FF2B5EF4-FFF2-40B4-BE49-F238E27FC236}">
                <a16:creationId xmlns:a16="http://schemas.microsoft.com/office/drawing/2014/main" id="{8759CFDC-52E2-BA1D-5E44-F515A7D92323}"/>
              </a:ext>
            </a:extLst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59301" y="4726603"/>
            <a:ext cx="541275" cy="785888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26" name="Picture 82">
            <a:extLst>
              <a:ext uri="{FF2B5EF4-FFF2-40B4-BE49-F238E27FC236}">
                <a16:creationId xmlns:a16="http://schemas.microsoft.com/office/drawing/2014/main" id="{A1B43EAF-4797-1786-E7E7-D475C26E63F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898681" y="4882025"/>
            <a:ext cx="1071208" cy="475043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27" name="Picture 84">
            <a:extLst>
              <a:ext uri="{FF2B5EF4-FFF2-40B4-BE49-F238E27FC236}">
                <a16:creationId xmlns:a16="http://schemas.microsoft.com/office/drawing/2014/main" id="{0EED98F6-2FE9-631C-7D66-AEF0A8E20127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346907" y="4698258"/>
            <a:ext cx="463205" cy="822321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28" name="Picture 86">
            <a:extLst>
              <a:ext uri="{FF2B5EF4-FFF2-40B4-BE49-F238E27FC236}">
                <a16:creationId xmlns:a16="http://schemas.microsoft.com/office/drawing/2014/main" id="{0C677633-1CED-8F5A-942E-FF72E5BC6988}"/>
              </a:ext>
            </a:extLst>
          </p:cNvPr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084250" y="4808957"/>
            <a:ext cx="1071208" cy="685485"/>
          </a:xfrm>
          <a:prstGeom prst="rect">
            <a:avLst/>
          </a:prstGeom>
          <a:noFill/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35254264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직사각형 9">
            <a:extLst>
              <a:ext uri="{FF2B5EF4-FFF2-40B4-BE49-F238E27FC236}">
                <a16:creationId xmlns:a16="http://schemas.microsoft.com/office/drawing/2014/main" id="{B5EEF206-00CE-A9B7-B255-EECB20F93031}"/>
              </a:ext>
            </a:extLst>
          </p:cNvPr>
          <p:cNvSpPr/>
          <p:nvPr/>
        </p:nvSpPr>
        <p:spPr>
          <a:xfrm>
            <a:off x="670072" y="939503"/>
            <a:ext cx="1337212" cy="455423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C2866372-A211-80BF-9200-25910345FA7A}"/>
              </a:ext>
            </a:extLst>
          </p:cNvPr>
          <p:cNvSpPr/>
          <p:nvPr/>
        </p:nvSpPr>
        <p:spPr>
          <a:xfrm>
            <a:off x="670072" y="939503"/>
            <a:ext cx="5517857" cy="455423"/>
          </a:xfrm>
          <a:prstGeom prst="rect">
            <a:avLst/>
          </a:prstGeom>
          <a:noFill/>
          <a:ln>
            <a:solidFill>
              <a:schemeClr val="tx2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32B03E8-6716-8858-ADB0-914F54AC52F0}"/>
              </a:ext>
            </a:extLst>
          </p:cNvPr>
          <p:cNvSpPr txBox="1"/>
          <p:nvPr/>
        </p:nvSpPr>
        <p:spPr>
          <a:xfrm>
            <a:off x="948993" y="963740"/>
            <a:ext cx="7793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ea"/>
                <a:cs typeface="+mn-cs"/>
              </a:rPr>
              <a:t>붙임</a:t>
            </a:r>
            <a:r>
              <a:rPr kumimoji="0" lang="en-US" altLang="ko-K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ea"/>
                <a:cs typeface="+mn-cs"/>
              </a:rPr>
              <a:t>1</a:t>
            </a: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B47847F-5FCD-4764-3EEA-BFD51086332D}"/>
              </a:ext>
            </a:extLst>
          </p:cNvPr>
          <p:cNvSpPr txBox="1"/>
          <p:nvPr/>
        </p:nvSpPr>
        <p:spPr>
          <a:xfrm>
            <a:off x="2081015" y="939503"/>
            <a:ext cx="4033183" cy="41780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r" defTabSz="457200" rtl="0" eaLnBrk="1" fontAlgn="base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E2841">
                    <a:lumMod val="75000"/>
                    <a:lumOff val="25000"/>
                  </a:srgbClr>
                </a:solidFill>
                <a:effectLst/>
                <a:uLnTx/>
                <a:uFillTx/>
                <a:latin typeface="+mn-ea"/>
                <a:cs typeface="+mn-cs"/>
              </a:rPr>
              <a:t>가구비품 </a:t>
            </a:r>
            <a:r>
              <a:rPr kumimoji="0" lang="ko-KR" alt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E2841">
                    <a:lumMod val="75000"/>
                    <a:lumOff val="25000"/>
                  </a:srgbClr>
                </a:solidFill>
                <a:effectLst/>
                <a:uLnTx/>
                <a:uFillTx/>
                <a:latin typeface="+mn-ea"/>
                <a:cs typeface="+mn-cs"/>
              </a:rPr>
              <a:t>카다로그</a:t>
            </a:r>
            <a:endParaRPr kumimoji="0" lang="ko-KR" altLang="en-US" sz="1800" b="1" i="0" u="none" strike="noStrike" kern="0" cap="none" spc="0" normalizeH="0" baseline="0" noProof="0" dirty="0">
              <a:ln>
                <a:noFill/>
              </a:ln>
              <a:solidFill>
                <a:srgbClr val="0E2841">
                  <a:lumMod val="75000"/>
                  <a:lumOff val="25000"/>
                </a:srgbClr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graphicFrame>
        <p:nvGraphicFramePr>
          <p:cNvPr id="17" name="표 16">
            <a:extLst>
              <a:ext uri="{FF2B5EF4-FFF2-40B4-BE49-F238E27FC236}">
                <a16:creationId xmlns:a16="http://schemas.microsoft.com/office/drawing/2014/main" id="{7ED1765F-02AF-9CF4-2C0F-D0DE498EA89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58915221"/>
              </p:ext>
            </p:extLst>
          </p:nvPr>
        </p:nvGraphicFramePr>
        <p:xfrm>
          <a:off x="670072" y="1642581"/>
          <a:ext cx="5517855" cy="291158"/>
        </p:xfrm>
        <a:graphic>
          <a:graphicData uri="http://schemas.openxmlformats.org/drawingml/2006/table">
            <a:tbl>
              <a:tblPr/>
              <a:tblGrid>
                <a:gridCol w="5517855">
                  <a:extLst>
                    <a:ext uri="{9D8B030D-6E8A-4147-A177-3AD203B41FA5}">
                      <a16:colId xmlns:a16="http://schemas.microsoft.com/office/drawing/2014/main" val="1662006062"/>
                    </a:ext>
                  </a:extLst>
                </a:gridCol>
              </a:tblGrid>
              <a:tr h="291158">
                <a:tc>
                  <a:txBody>
                    <a:bodyPr/>
                    <a:lstStyle/>
                    <a:p>
                      <a:pPr marL="0" marR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800" b="1" kern="0" spc="-50" dirty="0" err="1">
                          <a:solidFill>
                            <a:schemeClr val="bg1"/>
                          </a:solidFill>
                          <a:latin typeface="+mn-ea"/>
                          <a:ea typeface="+mn-ea"/>
                          <a:cs typeface="+mn-cs"/>
                        </a:rPr>
                        <a:t>렌탈품목</a:t>
                      </a:r>
                      <a:r>
                        <a:rPr lang="en-US" altLang="ko-KR" sz="800" b="1" kern="0" spc="-50" dirty="0">
                          <a:solidFill>
                            <a:schemeClr val="bg1"/>
                          </a:solidFill>
                          <a:latin typeface="+mn-ea"/>
                          <a:ea typeface="+mn-ea"/>
                          <a:cs typeface="+mn-cs"/>
                        </a:rPr>
                        <a:t>(</a:t>
                      </a:r>
                      <a:r>
                        <a:rPr lang="ko-KR" altLang="en-US" sz="800" b="1" kern="0" spc="-50" dirty="0">
                          <a:solidFill>
                            <a:schemeClr val="bg1"/>
                          </a:solidFill>
                          <a:latin typeface="+mn-ea"/>
                          <a:ea typeface="+mn-ea"/>
                          <a:cs typeface="+mn-cs"/>
                        </a:rPr>
                        <a:t>진열대</a:t>
                      </a:r>
                      <a:r>
                        <a:rPr lang="en-US" altLang="ko-KR" sz="800" b="1" kern="0" spc="-50" dirty="0">
                          <a:solidFill>
                            <a:schemeClr val="bg1"/>
                          </a:solidFill>
                          <a:latin typeface="+mn-ea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E284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430006"/>
                  </a:ext>
                </a:extLst>
              </a:tr>
            </a:tbl>
          </a:graphicData>
        </a:graphic>
      </p:graphicFrame>
      <p:graphicFrame>
        <p:nvGraphicFramePr>
          <p:cNvPr id="19" name="표 18">
            <a:extLst>
              <a:ext uri="{FF2B5EF4-FFF2-40B4-BE49-F238E27FC236}">
                <a16:creationId xmlns:a16="http://schemas.microsoft.com/office/drawing/2014/main" id="{A742E371-3BE0-EC1B-98F8-BEE73F823F9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68160269"/>
              </p:ext>
            </p:extLst>
          </p:nvPr>
        </p:nvGraphicFramePr>
        <p:xfrm>
          <a:off x="670072" y="1936751"/>
          <a:ext cx="5517855" cy="1762899"/>
        </p:xfrm>
        <a:graphic>
          <a:graphicData uri="http://schemas.openxmlformats.org/drawingml/2006/table">
            <a:tbl>
              <a:tblPr/>
              <a:tblGrid>
                <a:gridCol w="1103571">
                  <a:extLst>
                    <a:ext uri="{9D8B030D-6E8A-4147-A177-3AD203B41FA5}">
                      <a16:colId xmlns:a16="http://schemas.microsoft.com/office/drawing/2014/main" val="1441803235"/>
                    </a:ext>
                  </a:extLst>
                </a:gridCol>
                <a:gridCol w="1103571">
                  <a:extLst>
                    <a:ext uri="{9D8B030D-6E8A-4147-A177-3AD203B41FA5}">
                      <a16:colId xmlns:a16="http://schemas.microsoft.com/office/drawing/2014/main" val="7582884"/>
                    </a:ext>
                  </a:extLst>
                </a:gridCol>
                <a:gridCol w="1103571">
                  <a:extLst>
                    <a:ext uri="{9D8B030D-6E8A-4147-A177-3AD203B41FA5}">
                      <a16:colId xmlns:a16="http://schemas.microsoft.com/office/drawing/2014/main" val="2307486181"/>
                    </a:ext>
                  </a:extLst>
                </a:gridCol>
                <a:gridCol w="1103571">
                  <a:extLst>
                    <a:ext uri="{9D8B030D-6E8A-4147-A177-3AD203B41FA5}">
                      <a16:colId xmlns:a16="http://schemas.microsoft.com/office/drawing/2014/main" val="973639160"/>
                    </a:ext>
                  </a:extLst>
                </a:gridCol>
                <a:gridCol w="1103571">
                  <a:extLst>
                    <a:ext uri="{9D8B030D-6E8A-4147-A177-3AD203B41FA5}">
                      <a16:colId xmlns:a16="http://schemas.microsoft.com/office/drawing/2014/main" val="706400919"/>
                    </a:ext>
                  </a:extLst>
                </a:gridCol>
              </a:tblGrid>
              <a:tr h="873645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00" kern="0" spc="0" dirty="0">
                        <a:solidFill>
                          <a:srgbClr val="000000"/>
                        </a:solidFill>
                        <a:effectLst/>
                        <a:latin typeface="한컴바탕"/>
                      </a:endParaRPr>
                    </a:p>
                  </a:txBody>
                  <a:tcPr marL="64770" marR="64770" marT="17907" marB="17907" anchor="ctr">
                    <a:lnL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00" kern="0" spc="0" dirty="0">
                        <a:solidFill>
                          <a:srgbClr val="000000"/>
                        </a:solidFill>
                        <a:effectLst/>
                        <a:latin typeface="한컴바탕"/>
                      </a:endParaRPr>
                    </a:p>
                  </a:txBody>
                  <a:tcPr marL="64770" marR="64770" marT="17907" marB="17907" anchor="ctr">
                    <a:lnL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00" kern="0" spc="0" dirty="0">
                        <a:solidFill>
                          <a:srgbClr val="000000"/>
                        </a:solidFill>
                        <a:effectLst/>
                        <a:latin typeface="한컴바탕"/>
                      </a:endParaRPr>
                    </a:p>
                  </a:txBody>
                  <a:tcPr marL="64770" marR="64770" marT="17907" marB="17907" anchor="ctr">
                    <a:lnL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00" kern="0" spc="0" dirty="0">
                        <a:solidFill>
                          <a:srgbClr val="000000"/>
                        </a:solidFill>
                        <a:effectLst/>
                        <a:latin typeface="한컴바탕"/>
                      </a:endParaRPr>
                    </a:p>
                  </a:txBody>
                  <a:tcPr marL="64770" marR="64770" marT="17907" marB="17907" anchor="ctr">
                    <a:lnL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00" kern="0" spc="0" dirty="0">
                        <a:solidFill>
                          <a:srgbClr val="000000"/>
                        </a:solidFill>
                        <a:effectLst/>
                        <a:latin typeface="한컴바탕"/>
                      </a:endParaRPr>
                    </a:p>
                  </a:txBody>
                  <a:tcPr marL="64770" marR="64770" marT="17907" marB="17907" anchor="ctr">
                    <a:lnL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66098581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marL="0" marR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SD-01(1</a:t>
                      </a:r>
                      <a:r>
                        <a:rPr lang="ko-KR" altLang="en-US" sz="800" b="1" kern="0" spc="-50" dirty="0" err="1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단진열대</a:t>
                      </a:r>
                      <a:r>
                        <a:rPr lang="en-US" altLang="ko-KR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)</a:t>
                      </a:r>
                    </a:p>
                    <a:p>
                      <a:pPr marL="0" marR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1) </a:t>
                      </a:r>
                      <a:r>
                        <a:rPr lang="ko-KR" altLang="en-US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금액 </a:t>
                      </a:r>
                      <a:r>
                        <a:rPr lang="en-US" altLang="ko-KR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: 35,000</a:t>
                      </a:r>
                      <a:r>
                        <a:rPr lang="ko-KR" altLang="en-US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원</a:t>
                      </a:r>
                      <a:r>
                        <a:rPr lang="en-US" altLang="ko-KR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 (1000*600*H750)</a:t>
                      </a:r>
                    </a:p>
                    <a:p>
                      <a:pPr marL="0" marR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2) </a:t>
                      </a:r>
                      <a:r>
                        <a:rPr lang="ko-KR" altLang="en-US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금액 </a:t>
                      </a:r>
                      <a:r>
                        <a:rPr lang="en-US" altLang="ko-KR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: 50,000</a:t>
                      </a:r>
                      <a:r>
                        <a:rPr lang="ko-KR" altLang="en-US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원</a:t>
                      </a:r>
                      <a:r>
                        <a:rPr lang="en-US" altLang="ko-KR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 (1500*600*H750)</a:t>
                      </a:r>
                    </a:p>
                    <a:p>
                      <a:pPr marL="0" marR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3) </a:t>
                      </a:r>
                      <a:r>
                        <a:rPr lang="ko-KR" altLang="en-US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금액 </a:t>
                      </a:r>
                      <a:r>
                        <a:rPr lang="en-US" altLang="ko-KR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: 70,000</a:t>
                      </a:r>
                      <a:r>
                        <a:rPr lang="ko-KR" altLang="en-US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원</a:t>
                      </a:r>
                      <a:endParaRPr lang="en-US" altLang="ko-KR" sz="800" b="1" kern="0" spc="-50" dirty="0">
                        <a:solidFill>
                          <a:schemeClr val="tx2"/>
                        </a:solidFill>
                        <a:latin typeface="+mj-ea"/>
                        <a:ea typeface="+mj-ea"/>
                        <a:cs typeface="+mn-cs"/>
                      </a:endParaRPr>
                    </a:p>
                    <a:p>
                      <a:pPr marL="0" marR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(2000*600*H750)</a:t>
                      </a:r>
                      <a:endParaRPr lang="ko-KR" altLang="en-US" sz="800" b="1" kern="0" spc="-50" dirty="0">
                        <a:solidFill>
                          <a:schemeClr val="tx2"/>
                        </a:solidFill>
                        <a:latin typeface="+mj-ea"/>
                        <a:ea typeface="+mj-ea"/>
                        <a:cs typeface="+mn-cs"/>
                      </a:endParaRPr>
                    </a:p>
                  </a:txBody>
                  <a:tcPr marL="64770" marR="64770" marT="17907" marB="17907" anchor="ctr">
                    <a:lnL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SD-02(2</a:t>
                      </a:r>
                      <a:r>
                        <a:rPr lang="ko-KR" altLang="en-US" sz="800" b="1" kern="0" spc="-50" dirty="0" err="1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단진열대</a:t>
                      </a:r>
                      <a:r>
                        <a:rPr lang="en-US" altLang="ko-KR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)</a:t>
                      </a:r>
                      <a:endParaRPr lang="ko-KR" altLang="en-US" sz="800" b="1" kern="0" spc="-50" dirty="0">
                        <a:solidFill>
                          <a:schemeClr val="tx2"/>
                        </a:solidFill>
                        <a:latin typeface="+mj-ea"/>
                        <a:ea typeface="+mj-ea"/>
                        <a:cs typeface="+mn-cs"/>
                      </a:endParaRPr>
                    </a:p>
                    <a:p>
                      <a:pPr marL="0" marR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1) </a:t>
                      </a:r>
                      <a:r>
                        <a:rPr lang="ko-KR" altLang="en-US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금액 </a:t>
                      </a:r>
                      <a:r>
                        <a:rPr lang="en-US" altLang="ko-KR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: 45,000</a:t>
                      </a:r>
                      <a:r>
                        <a:rPr lang="ko-KR" altLang="en-US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원</a:t>
                      </a:r>
                      <a:r>
                        <a:rPr lang="en-US" altLang="ko-KR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 (1000*600*</a:t>
                      </a:r>
                      <a:r>
                        <a:rPr lang="en-US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H1000)</a:t>
                      </a:r>
                    </a:p>
                    <a:p>
                      <a:pPr marL="0" marR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2) </a:t>
                      </a:r>
                      <a:r>
                        <a:rPr lang="ko-KR" altLang="en-US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금액 </a:t>
                      </a:r>
                      <a:r>
                        <a:rPr lang="en-US" altLang="ko-KR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: 70,000</a:t>
                      </a:r>
                      <a:r>
                        <a:rPr lang="ko-KR" altLang="en-US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원</a:t>
                      </a:r>
                      <a:endParaRPr lang="en-US" altLang="ko-KR" sz="800" b="1" kern="0" spc="-50" dirty="0">
                        <a:solidFill>
                          <a:schemeClr val="tx2"/>
                        </a:solidFill>
                        <a:latin typeface="+mj-ea"/>
                        <a:ea typeface="+mj-ea"/>
                        <a:cs typeface="+mn-cs"/>
                      </a:endParaRPr>
                    </a:p>
                    <a:p>
                      <a:pPr marL="0" marR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(1500*600*</a:t>
                      </a:r>
                      <a:r>
                        <a:rPr lang="en-US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H1000)</a:t>
                      </a:r>
                    </a:p>
                    <a:p>
                      <a:pPr marL="0" marR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3) </a:t>
                      </a:r>
                      <a:r>
                        <a:rPr lang="ko-KR" altLang="en-US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금액 </a:t>
                      </a:r>
                      <a:r>
                        <a:rPr lang="en-US" altLang="ko-KR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: 90,000</a:t>
                      </a:r>
                      <a:r>
                        <a:rPr lang="ko-KR" altLang="en-US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원</a:t>
                      </a:r>
                      <a:endParaRPr lang="en-US" altLang="ko-KR" sz="800" b="1" kern="0" spc="-50" dirty="0">
                        <a:solidFill>
                          <a:schemeClr val="tx2"/>
                        </a:solidFill>
                        <a:latin typeface="+mj-ea"/>
                        <a:ea typeface="+mj-ea"/>
                        <a:cs typeface="+mn-cs"/>
                      </a:endParaRPr>
                    </a:p>
                    <a:p>
                      <a:pPr marL="0" marR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(2000*600*</a:t>
                      </a:r>
                      <a:r>
                        <a:rPr lang="en-US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H1000)</a:t>
                      </a:r>
                    </a:p>
                  </a:txBody>
                  <a:tcPr marL="64770" marR="64770" marT="17907" marB="17907" anchor="ctr">
                    <a:lnL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SD-03(3</a:t>
                      </a:r>
                      <a:r>
                        <a:rPr lang="ko-KR" altLang="en-US" sz="800" b="1" kern="0" spc="-50" dirty="0" err="1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단진열대</a:t>
                      </a:r>
                      <a:r>
                        <a:rPr lang="en-US" altLang="ko-KR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)</a:t>
                      </a:r>
                      <a:endParaRPr lang="ko-KR" altLang="en-US" sz="800" b="1" kern="0" spc="-50" dirty="0">
                        <a:solidFill>
                          <a:schemeClr val="tx2"/>
                        </a:solidFill>
                        <a:latin typeface="+mj-ea"/>
                        <a:ea typeface="+mj-ea"/>
                        <a:cs typeface="+mn-cs"/>
                      </a:endParaRPr>
                    </a:p>
                    <a:p>
                      <a:pPr marL="0" marR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금액 </a:t>
                      </a:r>
                      <a:r>
                        <a:rPr lang="en-US" altLang="ko-KR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: 70,000</a:t>
                      </a:r>
                      <a:r>
                        <a:rPr lang="ko-KR" altLang="en-US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원</a:t>
                      </a:r>
                    </a:p>
                  </a:txBody>
                  <a:tcPr marL="64770" marR="64770" marT="17907" marB="17907" anchor="ctr">
                    <a:lnL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SD-04(</a:t>
                      </a:r>
                      <a:r>
                        <a:rPr lang="ko-KR" altLang="en-US" sz="800" b="1" kern="0" spc="-50" dirty="0" err="1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올림픽진열대</a:t>
                      </a:r>
                      <a:r>
                        <a:rPr lang="en-US" altLang="ko-KR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)</a:t>
                      </a:r>
                      <a:endParaRPr lang="ko-KR" altLang="en-US" sz="800" b="1" kern="0" spc="-50" dirty="0">
                        <a:solidFill>
                          <a:schemeClr val="tx2"/>
                        </a:solidFill>
                        <a:latin typeface="+mj-ea"/>
                        <a:ea typeface="+mj-ea"/>
                        <a:cs typeface="+mn-cs"/>
                      </a:endParaRPr>
                    </a:p>
                    <a:p>
                      <a:pPr marL="0" marR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금액 </a:t>
                      </a:r>
                      <a:r>
                        <a:rPr lang="en-US" altLang="ko-KR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: 80,000</a:t>
                      </a:r>
                      <a:r>
                        <a:rPr lang="ko-KR" altLang="en-US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원</a:t>
                      </a:r>
                    </a:p>
                  </a:txBody>
                  <a:tcPr marL="64770" marR="64770" marT="17907" marB="17907" anchor="ctr">
                    <a:lnL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SD-05(</a:t>
                      </a:r>
                      <a:r>
                        <a:rPr lang="ko-KR" altLang="en-US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진열대</a:t>
                      </a:r>
                      <a:r>
                        <a:rPr lang="en-US" altLang="ko-KR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)</a:t>
                      </a:r>
                      <a:endParaRPr lang="ko-KR" altLang="en-US" sz="800" b="1" kern="0" spc="-50" dirty="0">
                        <a:solidFill>
                          <a:schemeClr val="tx2"/>
                        </a:solidFill>
                        <a:latin typeface="+mj-ea"/>
                        <a:ea typeface="+mj-ea"/>
                        <a:cs typeface="+mn-cs"/>
                      </a:endParaRPr>
                    </a:p>
                    <a:p>
                      <a:pPr marL="0" marR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1) </a:t>
                      </a:r>
                      <a:r>
                        <a:rPr lang="ko-KR" altLang="en-US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금액 </a:t>
                      </a:r>
                      <a:r>
                        <a:rPr lang="en-US" altLang="ko-KR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: 25,000</a:t>
                      </a:r>
                      <a:r>
                        <a:rPr lang="ko-KR" altLang="en-US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원</a:t>
                      </a:r>
                      <a:r>
                        <a:rPr lang="en-US" altLang="ko-KR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 (560*560*</a:t>
                      </a:r>
                      <a:r>
                        <a:rPr lang="en-US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H500)</a:t>
                      </a:r>
                    </a:p>
                    <a:p>
                      <a:pPr marL="0" marR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2) </a:t>
                      </a:r>
                      <a:r>
                        <a:rPr lang="ko-KR" altLang="en-US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금액 </a:t>
                      </a:r>
                      <a:r>
                        <a:rPr lang="en-US" altLang="ko-KR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: 30,000</a:t>
                      </a:r>
                      <a:r>
                        <a:rPr lang="ko-KR" altLang="en-US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원</a:t>
                      </a:r>
                      <a:r>
                        <a:rPr lang="en-US" altLang="ko-KR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 (560*560*</a:t>
                      </a:r>
                      <a:r>
                        <a:rPr lang="en-US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H750)</a:t>
                      </a:r>
                    </a:p>
                    <a:p>
                      <a:pPr marL="0" marR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3) </a:t>
                      </a:r>
                      <a:r>
                        <a:rPr lang="ko-KR" altLang="en-US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금액 </a:t>
                      </a:r>
                      <a:r>
                        <a:rPr lang="en-US" altLang="ko-KR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: 40,00</a:t>
                      </a:r>
                      <a:r>
                        <a:rPr lang="ko-KR" altLang="en-US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원</a:t>
                      </a:r>
                      <a:r>
                        <a:rPr lang="en-US" altLang="ko-KR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 (560*560*</a:t>
                      </a:r>
                      <a:r>
                        <a:rPr lang="en-US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H1000)</a:t>
                      </a:r>
                    </a:p>
                  </a:txBody>
                  <a:tcPr marL="64770" marR="64770" marT="17907" marB="17907" anchor="ctr">
                    <a:lnL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65547699"/>
                  </a:ext>
                </a:extLst>
              </a:tr>
            </a:tbl>
          </a:graphicData>
        </a:graphic>
      </p:graphicFrame>
      <p:graphicFrame>
        <p:nvGraphicFramePr>
          <p:cNvPr id="25" name="표 24">
            <a:extLst>
              <a:ext uri="{FF2B5EF4-FFF2-40B4-BE49-F238E27FC236}">
                <a16:creationId xmlns:a16="http://schemas.microsoft.com/office/drawing/2014/main" id="{625A0726-DB9A-63D5-BEC1-9ECCC6ACE79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11827372"/>
              </p:ext>
            </p:extLst>
          </p:nvPr>
        </p:nvGraphicFramePr>
        <p:xfrm>
          <a:off x="670072" y="3700183"/>
          <a:ext cx="5517855" cy="1233645"/>
        </p:xfrm>
        <a:graphic>
          <a:graphicData uri="http://schemas.openxmlformats.org/drawingml/2006/table">
            <a:tbl>
              <a:tblPr/>
              <a:tblGrid>
                <a:gridCol w="1103571">
                  <a:extLst>
                    <a:ext uri="{9D8B030D-6E8A-4147-A177-3AD203B41FA5}">
                      <a16:colId xmlns:a16="http://schemas.microsoft.com/office/drawing/2014/main" val="1441803235"/>
                    </a:ext>
                  </a:extLst>
                </a:gridCol>
                <a:gridCol w="1103571">
                  <a:extLst>
                    <a:ext uri="{9D8B030D-6E8A-4147-A177-3AD203B41FA5}">
                      <a16:colId xmlns:a16="http://schemas.microsoft.com/office/drawing/2014/main" val="7582884"/>
                    </a:ext>
                  </a:extLst>
                </a:gridCol>
                <a:gridCol w="1103571">
                  <a:extLst>
                    <a:ext uri="{9D8B030D-6E8A-4147-A177-3AD203B41FA5}">
                      <a16:colId xmlns:a16="http://schemas.microsoft.com/office/drawing/2014/main" val="2307486181"/>
                    </a:ext>
                  </a:extLst>
                </a:gridCol>
                <a:gridCol w="1103571">
                  <a:extLst>
                    <a:ext uri="{9D8B030D-6E8A-4147-A177-3AD203B41FA5}">
                      <a16:colId xmlns:a16="http://schemas.microsoft.com/office/drawing/2014/main" val="973639160"/>
                    </a:ext>
                  </a:extLst>
                </a:gridCol>
                <a:gridCol w="1103571">
                  <a:extLst>
                    <a:ext uri="{9D8B030D-6E8A-4147-A177-3AD203B41FA5}">
                      <a16:colId xmlns:a16="http://schemas.microsoft.com/office/drawing/2014/main" val="706400919"/>
                    </a:ext>
                  </a:extLst>
                </a:gridCol>
              </a:tblGrid>
              <a:tr h="873645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00" kern="0" spc="0" dirty="0">
                        <a:solidFill>
                          <a:srgbClr val="000000"/>
                        </a:solidFill>
                        <a:effectLst/>
                        <a:latin typeface="한컴바탕"/>
                      </a:endParaRPr>
                    </a:p>
                  </a:txBody>
                  <a:tcPr marL="64770" marR="64770" marT="17907" marB="17907" anchor="ctr">
                    <a:lnL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00" kern="0" spc="0" dirty="0">
                        <a:solidFill>
                          <a:srgbClr val="000000"/>
                        </a:solidFill>
                        <a:effectLst/>
                        <a:latin typeface="한컴바탕"/>
                      </a:endParaRPr>
                    </a:p>
                  </a:txBody>
                  <a:tcPr marL="64770" marR="64770" marT="17907" marB="17907" anchor="ctr">
                    <a:lnL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00" kern="0" spc="0" dirty="0">
                        <a:solidFill>
                          <a:srgbClr val="000000"/>
                        </a:solidFill>
                        <a:effectLst/>
                        <a:latin typeface="한컴바탕"/>
                      </a:endParaRPr>
                    </a:p>
                  </a:txBody>
                  <a:tcPr marL="64770" marR="64770" marT="17907" marB="17907" anchor="ctr">
                    <a:lnL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00" kern="0" spc="0" dirty="0">
                        <a:solidFill>
                          <a:srgbClr val="000000"/>
                        </a:solidFill>
                        <a:effectLst/>
                        <a:latin typeface="한컴바탕"/>
                      </a:endParaRPr>
                    </a:p>
                  </a:txBody>
                  <a:tcPr marL="64770" marR="64770" marT="17907" marB="17907" anchor="ctr">
                    <a:lnL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00" kern="0" spc="0" dirty="0">
                        <a:solidFill>
                          <a:srgbClr val="000000"/>
                        </a:solidFill>
                        <a:effectLst/>
                        <a:latin typeface="한컴바탕"/>
                      </a:endParaRPr>
                    </a:p>
                  </a:txBody>
                  <a:tcPr marL="64770" marR="64770" marT="17907" marB="17907" anchor="ctr">
                    <a:lnL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66098581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marL="0" marR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SD-06(TV </a:t>
                      </a:r>
                      <a:r>
                        <a:rPr lang="ko-KR" altLang="en-US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진열대</a:t>
                      </a:r>
                      <a:r>
                        <a:rPr lang="en-US" altLang="ko-KR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)</a:t>
                      </a:r>
                      <a:endParaRPr lang="ko-KR" altLang="en-US" sz="800" b="1" kern="0" spc="-50" dirty="0">
                        <a:solidFill>
                          <a:schemeClr val="tx2"/>
                        </a:solidFill>
                        <a:latin typeface="+mj-ea"/>
                        <a:ea typeface="+mj-ea"/>
                        <a:cs typeface="+mn-cs"/>
                      </a:endParaRPr>
                    </a:p>
                    <a:p>
                      <a:pPr marL="0" marR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금액 </a:t>
                      </a:r>
                      <a:r>
                        <a:rPr lang="en-US" altLang="ko-KR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: </a:t>
                      </a:r>
                      <a:r>
                        <a:rPr lang="ko-KR" altLang="en-US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￦</a:t>
                      </a:r>
                      <a:r>
                        <a:rPr lang="en-US" altLang="ko-KR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50,000</a:t>
                      </a:r>
                      <a:endParaRPr lang="ko-KR" altLang="en-US" sz="800" b="1" kern="0" spc="-50" dirty="0">
                        <a:solidFill>
                          <a:schemeClr val="tx2"/>
                        </a:solidFill>
                        <a:latin typeface="+mj-ea"/>
                        <a:ea typeface="+mj-ea"/>
                        <a:cs typeface="+mn-cs"/>
                      </a:endParaRPr>
                    </a:p>
                  </a:txBody>
                  <a:tcPr marL="64770" marR="64770" marT="17907" marB="17907" anchor="ctr">
                    <a:lnL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SD-07(</a:t>
                      </a:r>
                      <a:r>
                        <a:rPr lang="ko-KR" altLang="en-US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큐브 진열대</a:t>
                      </a:r>
                      <a:r>
                        <a:rPr lang="en-US" altLang="ko-KR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)</a:t>
                      </a:r>
                      <a:endParaRPr lang="ko-KR" altLang="en-US" sz="800" b="1" kern="0" spc="-50" dirty="0">
                        <a:solidFill>
                          <a:schemeClr val="tx2"/>
                        </a:solidFill>
                        <a:latin typeface="+mj-ea"/>
                        <a:ea typeface="+mj-ea"/>
                        <a:cs typeface="+mn-cs"/>
                      </a:endParaRPr>
                    </a:p>
                    <a:p>
                      <a:pPr marL="0" marR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금액 </a:t>
                      </a:r>
                      <a:r>
                        <a:rPr lang="en-US" altLang="ko-KR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: </a:t>
                      </a:r>
                      <a:r>
                        <a:rPr lang="ko-KR" altLang="en-US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￦</a:t>
                      </a:r>
                      <a:r>
                        <a:rPr lang="en-US" altLang="ko-KR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70,000</a:t>
                      </a:r>
                      <a:endParaRPr lang="ko-KR" altLang="en-US" sz="800" b="1" kern="0" spc="-50" dirty="0">
                        <a:solidFill>
                          <a:schemeClr val="tx2"/>
                        </a:solidFill>
                        <a:latin typeface="+mj-ea"/>
                        <a:ea typeface="+mj-ea"/>
                        <a:cs typeface="+mn-cs"/>
                      </a:endParaRPr>
                    </a:p>
                  </a:txBody>
                  <a:tcPr marL="64770" marR="64770" marT="17907" marB="17907" anchor="ctr">
                    <a:lnL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SD-08 (</a:t>
                      </a:r>
                      <a:r>
                        <a:rPr lang="ko-KR" altLang="en-US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선반</a:t>
                      </a:r>
                      <a:r>
                        <a:rPr lang="en-US" altLang="ko-KR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)</a:t>
                      </a:r>
                      <a:endParaRPr lang="ko-KR" altLang="en-US" sz="800" b="1" kern="0" spc="-50" dirty="0">
                        <a:solidFill>
                          <a:schemeClr val="tx2"/>
                        </a:solidFill>
                        <a:latin typeface="+mj-ea"/>
                        <a:ea typeface="+mj-ea"/>
                        <a:cs typeface="+mn-cs"/>
                      </a:endParaRPr>
                    </a:p>
                    <a:p>
                      <a:pPr marL="0" marR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금액 </a:t>
                      </a:r>
                      <a:r>
                        <a:rPr lang="en-US" altLang="ko-KR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: </a:t>
                      </a:r>
                      <a:r>
                        <a:rPr lang="ko-KR" altLang="en-US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￦</a:t>
                      </a:r>
                      <a:r>
                        <a:rPr lang="en-US" altLang="ko-KR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30,000</a:t>
                      </a:r>
                      <a:endParaRPr lang="ko-KR" altLang="en-US" sz="800" b="1" kern="0" spc="-50" dirty="0">
                        <a:solidFill>
                          <a:schemeClr val="tx2"/>
                        </a:solidFill>
                        <a:latin typeface="+mj-ea"/>
                        <a:ea typeface="+mj-ea"/>
                        <a:cs typeface="+mn-cs"/>
                      </a:endParaRPr>
                    </a:p>
                  </a:txBody>
                  <a:tcPr marL="64770" marR="64770" marT="17907" marB="17907" anchor="ctr">
                    <a:lnL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SD-09 (1</a:t>
                      </a:r>
                      <a:r>
                        <a:rPr lang="ko-KR" altLang="en-US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단 쇼케이스</a:t>
                      </a:r>
                      <a:r>
                        <a:rPr lang="en-US" altLang="ko-KR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)</a:t>
                      </a:r>
                      <a:endParaRPr lang="ko-KR" altLang="en-US" sz="800" b="1" kern="0" spc="-50" dirty="0">
                        <a:solidFill>
                          <a:schemeClr val="tx2"/>
                        </a:solidFill>
                        <a:latin typeface="+mj-ea"/>
                        <a:ea typeface="+mj-ea"/>
                        <a:cs typeface="+mn-cs"/>
                      </a:endParaRPr>
                    </a:p>
                    <a:p>
                      <a:pPr marL="0" marR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금액 </a:t>
                      </a:r>
                      <a:r>
                        <a:rPr lang="en-US" altLang="ko-KR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: </a:t>
                      </a:r>
                      <a:r>
                        <a:rPr lang="ko-KR" altLang="en-US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￦</a:t>
                      </a:r>
                      <a:r>
                        <a:rPr lang="en-US" altLang="ko-KR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70,000</a:t>
                      </a:r>
                      <a:endParaRPr lang="ko-KR" altLang="en-US" sz="800" b="1" kern="0" spc="-50" dirty="0">
                        <a:solidFill>
                          <a:schemeClr val="tx2"/>
                        </a:solidFill>
                        <a:latin typeface="+mj-ea"/>
                        <a:ea typeface="+mj-ea"/>
                        <a:cs typeface="+mn-cs"/>
                      </a:endParaRPr>
                    </a:p>
                  </a:txBody>
                  <a:tcPr marL="64770" marR="64770" marT="17907" marB="17907" anchor="ctr">
                    <a:lnL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SD-10 (3</a:t>
                      </a:r>
                      <a:r>
                        <a:rPr lang="ko-KR" altLang="en-US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단 쇼케이스</a:t>
                      </a:r>
                      <a:r>
                        <a:rPr lang="en-US" altLang="ko-KR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)</a:t>
                      </a:r>
                      <a:endParaRPr lang="ko-KR" altLang="en-US" sz="800" b="1" kern="0" spc="-50" dirty="0">
                        <a:solidFill>
                          <a:schemeClr val="tx2"/>
                        </a:solidFill>
                        <a:latin typeface="+mj-ea"/>
                        <a:ea typeface="+mj-ea"/>
                        <a:cs typeface="+mn-cs"/>
                      </a:endParaRPr>
                    </a:p>
                    <a:p>
                      <a:pPr marL="0" marR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금액 </a:t>
                      </a:r>
                      <a:r>
                        <a:rPr lang="en-US" altLang="ko-KR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: </a:t>
                      </a:r>
                      <a:r>
                        <a:rPr lang="ko-KR" altLang="en-US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￦</a:t>
                      </a:r>
                      <a:r>
                        <a:rPr lang="en-US" altLang="ko-KR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80,000</a:t>
                      </a:r>
                      <a:endParaRPr lang="ko-KR" altLang="en-US" sz="800" b="1" kern="0" spc="-50" dirty="0">
                        <a:solidFill>
                          <a:schemeClr val="tx2"/>
                        </a:solidFill>
                        <a:latin typeface="+mj-ea"/>
                        <a:ea typeface="+mj-ea"/>
                        <a:cs typeface="+mn-cs"/>
                      </a:endParaRPr>
                    </a:p>
                  </a:txBody>
                  <a:tcPr marL="64770" marR="64770" marT="17907" marB="17907" anchor="ctr">
                    <a:lnL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65547699"/>
                  </a:ext>
                </a:extLst>
              </a:tr>
            </a:tbl>
          </a:graphicData>
        </a:graphic>
      </p:graphicFrame>
      <p:graphicFrame>
        <p:nvGraphicFramePr>
          <p:cNvPr id="36" name="표 35">
            <a:extLst>
              <a:ext uri="{FF2B5EF4-FFF2-40B4-BE49-F238E27FC236}">
                <a16:creationId xmlns:a16="http://schemas.microsoft.com/office/drawing/2014/main" id="{5FA73C73-1ABC-9653-A557-2E47EB2BF0B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13234817"/>
              </p:ext>
            </p:extLst>
          </p:nvPr>
        </p:nvGraphicFramePr>
        <p:xfrm>
          <a:off x="670072" y="4930952"/>
          <a:ext cx="5517855" cy="1397139"/>
        </p:xfrm>
        <a:graphic>
          <a:graphicData uri="http://schemas.openxmlformats.org/drawingml/2006/table">
            <a:tbl>
              <a:tblPr/>
              <a:tblGrid>
                <a:gridCol w="1103571">
                  <a:extLst>
                    <a:ext uri="{9D8B030D-6E8A-4147-A177-3AD203B41FA5}">
                      <a16:colId xmlns:a16="http://schemas.microsoft.com/office/drawing/2014/main" val="1441803235"/>
                    </a:ext>
                  </a:extLst>
                </a:gridCol>
                <a:gridCol w="1103571">
                  <a:extLst>
                    <a:ext uri="{9D8B030D-6E8A-4147-A177-3AD203B41FA5}">
                      <a16:colId xmlns:a16="http://schemas.microsoft.com/office/drawing/2014/main" val="7582884"/>
                    </a:ext>
                  </a:extLst>
                </a:gridCol>
                <a:gridCol w="1103571">
                  <a:extLst>
                    <a:ext uri="{9D8B030D-6E8A-4147-A177-3AD203B41FA5}">
                      <a16:colId xmlns:a16="http://schemas.microsoft.com/office/drawing/2014/main" val="2307486181"/>
                    </a:ext>
                  </a:extLst>
                </a:gridCol>
                <a:gridCol w="1103571">
                  <a:extLst>
                    <a:ext uri="{9D8B030D-6E8A-4147-A177-3AD203B41FA5}">
                      <a16:colId xmlns:a16="http://schemas.microsoft.com/office/drawing/2014/main" val="973639160"/>
                    </a:ext>
                  </a:extLst>
                </a:gridCol>
                <a:gridCol w="1103571">
                  <a:extLst>
                    <a:ext uri="{9D8B030D-6E8A-4147-A177-3AD203B41FA5}">
                      <a16:colId xmlns:a16="http://schemas.microsoft.com/office/drawing/2014/main" val="706400919"/>
                    </a:ext>
                  </a:extLst>
                </a:gridCol>
              </a:tblGrid>
              <a:tr h="873645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00" kern="0" spc="0" dirty="0">
                        <a:solidFill>
                          <a:srgbClr val="000000"/>
                        </a:solidFill>
                        <a:effectLst/>
                        <a:latin typeface="한컴바탕"/>
                      </a:endParaRPr>
                    </a:p>
                  </a:txBody>
                  <a:tcPr marL="64770" marR="64770" marT="17907" marB="17907" anchor="ctr">
                    <a:lnL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00" kern="0" spc="0" dirty="0">
                        <a:solidFill>
                          <a:srgbClr val="000000"/>
                        </a:solidFill>
                        <a:effectLst/>
                        <a:latin typeface="한컴바탕"/>
                      </a:endParaRPr>
                    </a:p>
                  </a:txBody>
                  <a:tcPr marL="64770" marR="64770" marT="17907" marB="17907" anchor="ctr">
                    <a:lnL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00" kern="0" spc="0" dirty="0">
                        <a:solidFill>
                          <a:srgbClr val="000000"/>
                        </a:solidFill>
                        <a:effectLst/>
                        <a:latin typeface="한컴바탕"/>
                      </a:endParaRPr>
                    </a:p>
                  </a:txBody>
                  <a:tcPr marL="64770" marR="64770" marT="17907" marB="17907" anchor="ctr">
                    <a:lnL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00" kern="0" spc="0" dirty="0">
                        <a:solidFill>
                          <a:srgbClr val="000000"/>
                        </a:solidFill>
                        <a:effectLst/>
                        <a:latin typeface="한컴바탕"/>
                      </a:endParaRPr>
                    </a:p>
                  </a:txBody>
                  <a:tcPr marL="64770" marR="64770" marT="17907" marB="17907" anchor="ctr">
                    <a:lnL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00" kern="0" spc="0" dirty="0">
                        <a:solidFill>
                          <a:srgbClr val="000000"/>
                        </a:solidFill>
                        <a:effectLst/>
                        <a:latin typeface="한컴바탕"/>
                      </a:endParaRPr>
                    </a:p>
                  </a:txBody>
                  <a:tcPr marL="64770" marR="64770" marT="17907" marB="17907" anchor="ctr">
                    <a:lnL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66098581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marL="0" marR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SD-11 (</a:t>
                      </a:r>
                      <a:r>
                        <a:rPr lang="ko-KR" altLang="en-US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쇼케이스</a:t>
                      </a:r>
                      <a:r>
                        <a:rPr lang="en-US" altLang="ko-KR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)</a:t>
                      </a:r>
                      <a:endParaRPr lang="ko-KR" altLang="en-US" sz="800" b="1" kern="0" spc="-50" dirty="0">
                        <a:solidFill>
                          <a:schemeClr val="tx2"/>
                        </a:solidFill>
                        <a:latin typeface="+mj-ea"/>
                        <a:ea typeface="+mj-ea"/>
                        <a:cs typeface="+mn-cs"/>
                      </a:endParaRPr>
                    </a:p>
                    <a:p>
                      <a:pPr marL="0" marR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금액 </a:t>
                      </a:r>
                      <a:r>
                        <a:rPr lang="en-US" altLang="ko-KR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: 180,000</a:t>
                      </a:r>
                      <a:r>
                        <a:rPr lang="ko-KR" altLang="en-US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원</a:t>
                      </a:r>
                      <a:endParaRPr lang="en-US" altLang="ko-KR" sz="800" b="1" kern="0" spc="-50" dirty="0">
                        <a:solidFill>
                          <a:schemeClr val="tx2"/>
                        </a:solidFill>
                        <a:latin typeface="+mj-ea"/>
                        <a:ea typeface="+mj-ea"/>
                        <a:cs typeface="+mn-cs"/>
                      </a:endParaRPr>
                    </a:p>
                    <a:p>
                      <a:pPr marL="0" marR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(900*450*2000)</a:t>
                      </a:r>
                      <a:endParaRPr lang="ko-KR" altLang="en-US" sz="800" b="1" kern="0" spc="-50" dirty="0">
                        <a:solidFill>
                          <a:schemeClr val="tx2"/>
                        </a:solidFill>
                        <a:latin typeface="+mj-ea"/>
                        <a:ea typeface="+mj-ea"/>
                        <a:cs typeface="+mn-cs"/>
                      </a:endParaRPr>
                    </a:p>
                  </a:txBody>
                  <a:tcPr marL="64770" marR="64770" marT="17907" marB="17907" anchor="ctr">
                    <a:lnL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SD-12 (</a:t>
                      </a:r>
                      <a:r>
                        <a:rPr lang="ko-KR" altLang="en-US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쇼케이스</a:t>
                      </a:r>
                      <a:r>
                        <a:rPr lang="en-US" altLang="ko-KR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)</a:t>
                      </a:r>
                      <a:endParaRPr lang="ko-KR" altLang="en-US" sz="800" b="1" kern="0" spc="-50" dirty="0">
                        <a:solidFill>
                          <a:schemeClr val="tx2"/>
                        </a:solidFill>
                        <a:latin typeface="+mj-ea"/>
                        <a:ea typeface="+mj-ea"/>
                        <a:cs typeface="+mn-cs"/>
                      </a:endParaRPr>
                    </a:p>
                    <a:p>
                      <a:pPr marL="0" marR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금액 </a:t>
                      </a:r>
                      <a:r>
                        <a:rPr lang="en-US" altLang="ko-KR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: 150,000</a:t>
                      </a:r>
                      <a:r>
                        <a:rPr lang="ko-KR" altLang="en-US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원</a:t>
                      </a:r>
                      <a:r>
                        <a:rPr lang="en-US" altLang="ko-KR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 (500*500*2000)</a:t>
                      </a:r>
                      <a:endParaRPr lang="ko-KR" altLang="en-US" sz="800" b="1" kern="0" spc="-50" dirty="0">
                        <a:solidFill>
                          <a:schemeClr val="tx2"/>
                        </a:solidFill>
                        <a:latin typeface="+mj-ea"/>
                        <a:ea typeface="+mj-ea"/>
                        <a:cs typeface="+mn-cs"/>
                      </a:endParaRPr>
                    </a:p>
                  </a:txBody>
                  <a:tcPr marL="64770" marR="64770" marT="17907" marB="17907" anchor="ctr">
                    <a:lnL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SD-13 </a:t>
                      </a:r>
                      <a:r>
                        <a:rPr lang="en-US" altLang="ko-KR" sz="6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(</a:t>
                      </a:r>
                      <a:r>
                        <a:rPr lang="ko-KR" altLang="en-US" sz="6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아크릴 반구 진열대</a:t>
                      </a:r>
                      <a:r>
                        <a:rPr lang="en-US" altLang="ko-KR" sz="6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)</a:t>
                      </a:r>
                      <a:endParaRPr lang="ko-KR" altLang="en-US" sz="600" b="1" kern="0" spc="-50" dirty="0">
                        <a:solidFill>
                          <a:schemeClr val="tx2"/>
                        </a:solidFill>
                        <a:latin typeface="+mj-ea"/>
                        <a:ea typeface="+mj-ea"/>
                        <a:cs typeface="+mn-cs"/>
                      </a:endParaRPr>
                    </a:p>
                    <a:p>
                      <a:pPr marL="0" marR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7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금액 </a:t>
                      </a:r>
                      <a:r>
                        <a:rPr lang="en-US" altLang="ko-KR" sz="7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: </a:t>
                      </a:r>
                      <a:br>
                        <a:rPr lang="en-US" altLang="ko-KR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</a:br>
                      <a:r>
                        <a:rPr lang="en-US" altLang="ko-KR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1) 60,000</a:t>
                      </a:r>
                      <a:r>
                        <a:rPr lang="ko-KR" altLang="en-US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원</a:t>
                      </a:r>
                      <a:r>
                        <a:rPr lang="en-US" altLang="ko-KR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 </a:t>
                      </a:r>
                      <a:r>
                        <a:rPr lang="en-US" altLang="ko-KR" sz="7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(A</a:t>
                      </a:r>
                      <a:r>
                        <a:rPr lang="ko-KR" altLang="en-US" sz="7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형</a:t>
                      </a:r>
                      <a:r>
                        <a:rPr lang="en-US" altLang="ko-KR" sz="7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. H750)</a:t>
                      </a:r>
                      <a:endParaRPr lang="ko-KR" altLang="en-US" sz="700" b="1" kern="0" spc="-50" dirty="0">
                        <a:solidFill>
                          <a:schemeClr val="tx2"/>
                        </a:solidFill>
                        <a:latin typeface="+mj-ea"/>
                        <a:ea typeface="+mj-ea"/>
                        <a:cs typeface="+mn-cs"/>
                      </a:endParaRPr>
                    </a:p>
                    <a:p>
                      <a:pPr marL="0" marR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2) 70,000 </a:t>
                      </a:r>
                      <a:r>
                        <a:rPr lang="ko-KR" altLang="en-US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원</a:t>
                      </a:r>
                      <a:r>
                        <a:rPr lang="en-US" altLang="ko-KR" sz="6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(B</a:t>
                      </a:r>
                      <a:r>
                        <a:rPr lang="ko-KR" altLang="en-US" sz="6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형</a:t>
                      </a:r>
                      <a:r>
                        <a:rPr lang="en-US" altLang="ko-KR" sz="6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. H1100)</a:t>
                      </a:r>
                      <a:endParaRPr lang="ko-KR" altLang="en-US" sz="600" b="1" kern="0" spc="-50" dirty="0">
                        <a:solidFill>
                          <a:schemeClr val="tx2"/>
                        </a:solidFill>
                        <a:latin typeface="+mj-ea"/>
                        <a:ea typeface="+mj-ea"/>
                        <a:cs typeface="+mn-cs"/>
                      </a:endParaRPr>
                    </a:p>
                  </a:txBody>
                  <a:tcPr marL="64770" marR="64770" marT="17907" marB="17907" anchor="ctr">
                    <a:lnL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SD-14 </a:t>
                      </a:r>
                      <a:r>
                        <a:rPr lang="en-US" altLang="ko-KR" sz="7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(</a:t>
                      </a:r>
                      <a:r>
                        <a:rPr lang="ko-KR" altLang="en-US" sz="700" b="1" kern="0" spc="-50" dirty="0" err="1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타공</a:t>
                      </a:r>
                      <a:r>
                        <a:rPr lang="ko-KR" altLang="en-US" sz="7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 반구 진열대</a:t>
                      </a:r>
                      <a:r>
                        <a:rPr lang="en-US" altLang="ko-KR" sz="7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)</a:t>
                      </a:r>
                      <a:endParaRPr lang="ko-KR" altLang="en-US" sz="700" b="1" kern="0" spc="-50" dirty="0">
                        <a:solidFill>
                          <a:schemeClr val="tx2"/>
                        </a:solidFill>
                        <a:latin typeface="+mj-ea"/>
                        <a:ea typeface="+mj-ea"/>
                        <a:cs typeface="+mn-cs"/>
                      </a:endParaRPr>
                    </a:p>
                    <a:p>
                      <a:pPr marL="0" marR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금액 </a:t>
                      </a:r>
                      <a:r>
                        <a:rPr lang="en-US" altLang="ko-KR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: </a:t>
                      </a:r>
                    </a:p>
                    <a:p>
                      <a:pPr marL="0" marR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1) 70,000</a:t>
                      </a:r>
                      <a:r>
                        <a:rPr lang="ko-KR" altLang="en-US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원 </a:t>
                      </a:r>
                      <a:r>
                        <a:rPr lang="en-US" altLang="ko-KR" sz="7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(A</a:t>
                      </a:r>
                      <a:r>
                        <a:rPr lang="ko-KR" altLang="en-US" sz="7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형</a:t>
                      </a:r>
                      <a:r>
                        <a:rPr lang="en-US" altLang="ko-KR" sz="7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. H750)</a:t>
                      </a:r>
                      <a:endParaRPr lang="ko-KR" altLang="en-US" sz="800" b="1" kern="0" spc="-50" dirty="0">
                        <a:solidFill>
                          <a:schemeClr val="tx2"/>
                        </a:solidFill>
                        <a:latin typeface="+mj-ea"/>
                        <a:ea typeface="+mj-ea"/>
                        <a:cs typeface="+mn-cs"/>
                      </a:endParaRPr>
                    </a:p>
                    <a:p>
                      <a:pPr marL="0" marR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2) 80,000</a:t>
                      </a:r>
                      <a:r>
                        <a:rPr lang="ko-KR" altLang="en-US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원</a:t>
                      </a:r>
                      <a:r>
                        <a:rPr lang="en-US" altLang="ko-KR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 </a:t>
                      </a:r>
                      <a:r>
                        <a:rPr lang="en-US" altLang="ko-KR" sz="7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(B</a:t>
                      </a:r>
                      <a:r>
                        <a:rPr lang="ko-KR" altLang="en-US" sz="7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형</a:t>
                      </a:r>
                      <a:r>
                        <a:rPr lang="en-US" altLang="ko-KR" sz="7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. H1100)</a:t>
                      </a:r>
                      <a:endParaRPr lang="ko-KR" altLang="en-US" sz="700" b="1" kern="0" spc="-50" dirty="0">
                        <a:solidFill>
                          <a:schemeClr val="tx2"/>
                        </a:solidFill>
                        <a:latin typeface="+mj-ea"/>
                        <a:ea typeface="+mj-ea"/>
                        <a:cs typeface="+mn-cs"/>
                      </a:endParaRPr>
                    </a:p>
                  </a:txBody>
                  <a:tcPr marL="64770" marR="64770" marT="17907" marB="17907" anchor="ctr">
                    <a:lnL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n-ea"/>
                          <a:cs typeface="+mn-cs"/>
                        </a:rPr>
                        <a:t>SD-16 (</a:t>
                      </a:r>
                      <a:r>
                        <a:rPr lang="ko-KR" altLang="en-US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n-ea"/>
                          <a:cs typeface="+mn-cs"/>
                        </a:rPr>
                        <a:t>서류함</a:t>
                      </a:r>
                      <a:r>
                        <a:rPr lang="en-US" altLang="ko-KR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n-ea"/>
                          <a:cs typeface="+mn-cs"/>
                        </a:rPr>
                        <a:t>)</a:t>
                      </a:r>
                      <a:endParaRPr lang="ko-KR" altLang="en-US" sz="800" b="1" kern="0" spc="-50" dirty="0">
                        <a:solidFill>
                          <a:schemeClr val="tx2"/>
                        </a:solidFill>
                        <a:latin typeface="+mj-ea"/>
                        <a:ea typeface="+mn-ea"/>
                        <a:cs typeface="+mn-cs"/>
                      </a:endParaRPr>
                    </a:p>
                    <a:p>
                      <a:pPr marL="0" marR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n-ea"/>
                          <a:cs typeface="+mn-cs"/>
                        </a:rPr>
                        <a:t>금액 </a:t>
                      </a:r>
                      <a:r>
                        <a:rPr lang="en-US" altLang="ko-KR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n-ea"/>
                          <a:cs typeface="+mn-cs"/>
                        </a:rPr>
                        <a:t>: 40,000</a:t>
                      </a:r>
                      <a:r>
                        <a:rPr lang="ko-KR" altLang="en-US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n-ea"/>
                          <a:cs typeface="+mn-cs"/>
                        </a:rPr>
                        <a:t>원</a:t>
                      </a:r>
                      <a:endParaRPr lang="ko-KR" altLang="en-US" sz="800" b="1" kern="0" spc="-50" dirty="0">
                        <a:solidFill>
                          <a:schemeClr val="tx2"/>
                        </a:solidFill>
                        <a:latin typeface="+mj-ea"/>
                        <a:ea typeface="+mj-ea"/>
                        <a:cs typeface="+mn-cs"/>
                      </a:endParaRPr>
                    </a:p>
                  </a:txBody>
                  <a:tcPr marL="64770" marR="64770" marT="17907" marB="17907" anchor="ctr">
                    <a:lnL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65547699"/>
                  </a:ext>
                </a:extLst>
              </a:tr>
            </a:tbl>
          </a:graphicData>
        </a:graphic>
      </p:graphicFrame>
      <p:graphicFrame>
        <p:nvGraphicFramePr>
          <p:cNvPr id="44" name="표 43">
            <a:extLst>
              <a:ext uri="{FF2B5EF4-FFF2-40B4-BE49-F238E27FC236}">
                <a16:creationId xmlns:a16="http://schemas.microsoft.com/office/drawing/2014/main" id="{7A9E8231-48C2-94F1-5700-5A5E1F400E2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71663658"/>
              </p:ext>
            </p:extLst>
          </p:nvPr>
        </p:nvGraphicFramePr>
        <p:xfrm>
          <a:off x="668611" y="6322769"/>
          <a:ext cx="5517855" cy="1275219"/>
        </p:xfrm>
        <a:graphic>
          <a:graphicData uri="http://schemas.openxmlformats.org/drawingml/2006/table">
            <a:tbl>
              <a:tblPr/>
              <a:tblGrid>
                <a:gridCol w="1103571">
                  <a:extLst>
                    <a:ext uri="{9D8B030D-6E8A-4147-A177-3AD203B41FA5}">
                      <a16:colId xmlns:a16="http://schemas.microsoft.com/office/drawing/2014/main" val="1441803235"/>
                    </a:ext>
                  </a:extLst>
                </a:gridCol>
                <a:gridCol w="1103571">
                  <a:extLst>
                    <a:ext uri="{9D8B030D-6E8A-4147-A177-3AD203B41FA5}">
                      <a16:colId xmlns:a16="http://schemas.microsoft.com/office/drawing/2014/main" val="7582884"/>
                    </a:ext>
                  </a:extLst>
                </a:gridCol>
                <a:gridCol w="1103571">
                  <a:extLst>
                    <a:ext uri="{9D8B030D-6E8A-4147-A177-3AD203B41FA5}">
                      <a16:colId xmlns:a16="http://schemas.microsoft.com/office/drawing/2014/main" val="2307486181"/>
                    </a:ext>
                  </a:extLst>
                </a:gridCol>
                <a:gridCol w="1103571">
                  <a:extLst>
                    <a:ext uri="{9D8B030D-6E8A-4147-A177-3AD203B41FA5}">
                      <a16:colId xmlns:a16="http://schemas.microsoft.com/office/drawing/2014/main" val="973639160"/>
                    </a:ext>
                  </a:extLst>
                </a:gridCol>
                <a:gridCol w="1103571">
                  <a:extLst>
                    <a:ext uri="{9D8B030D-6E8A-4147-A177-3AD203B41FA5}">
                      <a16:colId xmlns:a16="http://schemas.microsoft.com/office/drawing/2014/main" val="706400919"/>
                    </a:ext>
                  </a:extLst>
                </a:gridCol>
              </a:tblGrid>
              <a:tr h="873645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00" kern="0" spc="0" dirty="0">
                        <a:solidFill>
                          <a:srgbClr val="000000"/>
                        </a:solidFill>
                        <a:effectLst/>
                        <a:latin typeface="한컴바탕"/>
                      </a:endParaRPr>
                    </a:p>
                  </a:txBody>
                  <a:tcPr marL="64770" marR="64770" marT="17907" marB="17907" anchor="ctr">
                    <a:lnL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00" kern="0" spc="0" dirty="0">
                        <a:solidFill>
                          <a:srgbClr val="000000"/>
                        </a:solidFill>
                        <a:effectLst/>
                        <a:latin typeface="한컴바탕"/>
                      </a:endParaRPr>
                    </a:p>
                  </a:txBody>
                  <a:tcPr marL="64770" marR="64770" marT="17907" marB="17907" anchor="ctr">
                    <a:lnL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00" kern="0" spc="0" dirty="0">
                        <a:solidFill>
                          <a:srgbClr val="000000"/>
                        </a:solidFill>
                        <a:effectLst/>
                        <a:latin typeface="한컴바탕"/>
                      </a:endParaRPr>
                    </a:p>
                  </a:txBody>
                  <a:tcPr marL="64770" marR="64770" marT="17907" marB="17907" anchor="ctr">
                    <a:lnL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00" kern="0" spc="0" dirty="0">
                        <a:solidFill>
                          <a:srgbClr val="000000"/>
                        </a:solidFill>
                        <a:effectLst/>
                        <a:latin typeface="한컴바탕"/>
                      </a:endParaRPr>
                    </a:p>
                  </a:txBody>
                  <a:tcPr marL="64770" marR="64770" marT="17907" marB="17907" anchor="ctr">
                    <a:lnL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00" kern="0" spc="0" dirty="0">
                        <a:solidFill>
                          <a:srgbClr val="000000"/>
                        </a:solidFill>
                        <a:effectLst/>
                        <a:latin typeface="한컴바탕"/>
                      </a:endParaRPr>
                    </a:p>
                  </a:txBody>
                  <a:tcPr marL="64770" marR="64770" marT="17907" marB="17907" anchor="ctr">
                    <a:lnL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66098581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marL="0" marR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SD-17 (</a:t>
                      </a:r>
                      <a:r>
                        <a:rPr lang="ko-KR" altLang="en-US" sz="800" b="1" kern="0" spc="-50" dirty="0" err="1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타공</a:t>
                      </a:r>
                      <a:r>
                        <a:rPr lang="ko-KR" altLang="en-US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 진열대</a:t>
                      </a:r>
                      <a:r>
                        <a:rPr lang="en-US" altLang="ko-KR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)</a:t>
                      </a:r>
                      <a:endParaRPr lang="ko-KR" altLang="en-US" sz="800" b="1" kern="0" spc="-50" dirty="0">
                        <a:solidFill>
                          <a:schemeClr val="tx2"/>
                        </a:solidFill>
                        <a:latin typeface="+mj-ea"/>
                        <a:ea typeface="+mj-ea"/>
                        <a:cs typeface="+mn-cs"/>
                      </a:endParaRPr>
                    </a:p>
                    <a:p>
                      <a:pPr marL="0" marR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금액 </a:t>
                      </a:r>
                      <a:r>
                        <a:rPr lang="en-US" altLang="ko-KR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: 50,000</a:t>
                      </a:r>
                      <a:r>
                        <a:rPr lang="ko-KR" altLang="en-US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원</a:t>
                      </a:r>
                      <a:r>
                        <a:rPr lang="en-US" altLang="ko-KR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 </a:t>
                      </a:r>
                      <a:endParaRPr lang="ko-KR" altLang="en-US" sz="800" b="1" kern="0" spc="-50" dirty="0">
                        <a:solidFill>
                          <a:schemeClr val="tx2"/>
                        </a:solidFill>
                        <a:latin typeface="+mj-ea"/>
                        <a:ea typeface="+mj-ea"/>
                        <a:cs typeface="+mn-cs"/>
                      </a:endParaRPr>
                    </a:p>
                    <a:p>
                      <a:pPr marL="0" marR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7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(A</a:t>
                      </a:r>
                      <a:r>
                        <a:rPr lang="ko-KR" altLang="en-US" sz="7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형</a:t>
                      </a:r>
                      <a:r>
                        <a:rPr lang="en-US" altLang="ko-KR" sz="7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. H750,B</a:t>
                      </a:r>
                      <a:r>
                        <a:rPr lang="ko-KR" altLang="en-US" sz="7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형</a:t>
                      </a:r>
                      <a:r>
                        <a:rPr lang="en-US" altLang="ko-KR" sz="7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. H1100)</a:t>
                      </a:r>
                      <a:endParaRPr lang="ko-KR" altLang="en-US" sz="700" b="1" kern="0" spc="-50" dirty="0">
                        <a:solidFill>
                          <a:schemeClr val="tx2"/>
                        </a:solidFill>
                        <a:latin typeface="+mj-ea"/>
                        <a:ea typeface="+mj-ea"/>
                        <a:cs typeface="+mn-cs"/>
                      </a:endParaRPr>
                    </a:p>
                  </a:txBody>
                  <a:tcPr marL="64770" marR="64770" marT="17907" marB="17907" anchor="ctr">
                    <a:lnL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SD-18 </a:t>
                      </a:r>
                      <a:r>
                        <a:rPr lang="en-US" altLang="ko-KR" sz="6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(</a:t>
                      </a:r>
                      <a:r>
                        <a:rPr lang="ko-KR" altLang="en-US" sz="600" b="1" kern="0" spc="-50" dirty="0" err="1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타공</a:t>
                      </a:r>
                      <a:r>
                        <a:rPr lang="ko-KR" altLang="en-US" sz="6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 유리 진열대</a:t>
                      </a:r>
                      <a:r>
                        <a:rPr lang="en-US" altLang="ko-KR" sz="6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)</a:t>
                      </a:r>
                      <a:endParaRPr lang="ko-KR" altLang="en-US" sz="600" b="1" kern="0" spc="-50" dirty="0">
                        <a:solidFill>
                          <a:schemeClr val="tx2"/>
                        </a:solidFill>
                        <a:latin typeface="+mj-ea"/>
                        <a:ea typeface="+mj-ea"/>
                        <a:cs typeface="+mn-cs"/>
                      </a:endParaRPr>
                    </a:p>
                    <a:p>
                      <a:pPr marL="0" marR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금액 </a:t>
                      </a:r>
                      <a:r>
                        <a:rPr lang="en-US" altLang="ko-KR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: 50,000</a:t>
                      </a:r>
                      <a:r>
                        <a:rPr lang="ko-KR" altLang="en-US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원</a:t>
                      </a:r>
                    </a:p>
                    <a:p>
                      <a:pPr marL="0" marR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7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(A</a:t>
                      </a:r>
                      <a:r>
                        <a:rPr lang="ko-KR" altLang="en-US" sz="7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형</a:t>
                      </a:r>
                      <a:r>
                        <a:rPr lang="en-US" altLang="ko-KR" sz="7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. H750,B</a:t>
                      </a:r>
                      <a:r>
                        <a:rPr lang="ko-KR" altLang="en-US" sz="7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형</a:t>
                      </a:r>
                      <a:r>
                        <a:rPr lang="en-US" altLang="ko-KR" sz="7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. H1100)</a:t>
                      </a:r>
                      <a:endParaRPr lang="ko-KR" altLang="en-US" sz="700" b="1" kern="0" spc="-50" dirty="0">
                        <a:solidFill>
                          <a:schemeClr val="tx2"/>
                        </a:solidFill>
                        <a:latin typeface="+mj-ea"/>
                        <a:ea typeface="+mj-ea"/>
                        <a:cs typeface="+mn-cs"/>
                      </a:endParaRPr>
                    </a:p>
                  </a:txBody>
                  <a:tcPr marL="64770" marR="64770" marT="17907" marB="17907" anchor="ctr">
                    <a:lnL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SD-19 (</a:t>
                      </a:r>
                      <a:r>
                        <a:rPr lang="ko-KR" altLang="en-US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매대</a:t>
                      </a:r>
                      <a:r>
                        <a:rPr lang="en-US" altLang="ko-KR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)</a:t>
                      </a:r>
                      <a:endParaRPr lang="ko-KR" altLang="en-US" sz="800" b="1" kern="0" spc="-50" dirty="0">
                        <a:solidFill>
                          <a:schemeClr val="tx2"/>
                        </a:solidFill>
                        <a:latin typeface="+mj-ea"/>
                        <a:ea typeface="+mj-ea"/>
                        <a:cs typeface="+mn-cs"/>
                      </a:endParaRPr>
                    </a:p>
                    <a:p>
                      <a:pPr marL="0" marR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금액 </a:t>
                      </a:r>
                      <a:r>
                        <a:rPr lang="en-US" altLang="ko-KR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: 50,000</a:t>
                      </a:r>
                      <a:r>
                        <a:rPr lang="ko-KR" altLang="en-US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원</a:t>
                      </a:r>
                    </a:p>
                  </a:txBody>
                  <a:tcPr marL="64770" marR="64770" marT="17907" marB="17907" anchor="ctr">
                    <a:lnL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SD-20 (</a:t>
                      </a:r>
                      <a:r>
                        <a:rPr lang="ko-KR" altLang="en-US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보관함</a:t>
                      </a:r>
                      <a:r>
                        <a:rPr lang="en-US" altLang="ko-KR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)</a:t>
                      </a:r>
                      <a:endParaRPr lang="ko-KR" altLang="en-US" sz="800" b="1" kern="0" spc="-50" dirty="0">
                        <a:solidFill>
                          <a:schemeClr val="tx2"/>
                        </a:solidFill>
                        <a:latin typeface="+mj-ea"/>
                        <a:ea typeface="+mj-ea"/>
                        <a:cs typeface="+mn-cs"/>
                      </a:endParaRPr>
                    </a:p>
                    <a:p>
                      <a:pPr marL="0" marR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금액 </a:t>
                      </a:r>
                      <a:r>
                        <a:rPr lang="en-US" altLang="ko-KR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: 50,000</a:t>
                      </a:r>
                      <a:r>
                        <a:rPr lang="ko-KR" altLang="en-US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원</a:t>
                      </a:r>
                    </a:p>
                  </a:txBody>
                  <a:tcPr marL="64770" marR="64770" marT="17907" marB="17907" anchor="ctr">
                    <a:lnL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n-ea"/>
                          <a:cs typeface="+mn-cs"/>
                        </a:rPr>
                        <a:t>SD-19 (</a:t>
                      </a:r>
                      <a:r>
                        <a:rPr lang="ko-KR" altLang="en-US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n-ea"/>
                          <a:cs typeface="+mn-cs"/>
                        </a:rPr>
                        <a:t>보석 진열대</a:t>
                      </a:r>
                      <a:r>
                        <a:rPr lang="en-US" altLang="ko-KR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n-ea"/>
                          <a:cs typeface="+mn-cs"/>
                        </a:rPr>
                        <a:t>)</a:t>
                      </a:r>
                      <a:endParaRPr lang="ko-KR" altLang="en-US" sz="800" b="1" kern="0" spc="-50" dirty="0">
                        <a:solidFill>
                          <a:schemeClr val="tx2"/>
                        </a:solidFill>
                        <a:latin typeface="+mj-ea"/>
                        <a:ea typeface="+mn-ea"/>
                        <a:cs typeface="+mn-cs"/>
                      </a:endParaRPr>
                    </a:p>
                    <a:p>
                      <a:pPr marL="0" marR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n-ea"/>
                          <a:cs typeface="+mn-cs"/>
                        </a:rPr>
                        <a:t>금액 </a:t>
                      </a:r>
                      <a:r>
                        <a:rPr lang="en-US" altLang="ko-KR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n-ea"/>
                          <a:cs typeface="+mn-cs"/>
                        </a:rPr>
                        <a:t>: 100,000</a:t>
                      </a:r>
                      <a:r>
                        <a:rPr lang="ko-KR" altLang="en-US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n-ea"/>
                          <a:cs typeface="+mn-cs"/>
                        </a:rPr>
                        <a:t>원 </a:t>
                      </a:r>
                      <a:r>
                        <a:rPr lang="en-US" altLang="ko-KR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n-ea"/>
                          <a:cs typeface="+mn-cs"/>
                        </a:rPr>
                        <a:t>(W960, W1200)</a:t>
                      </a:r>
                    </a:p>
                  </a:txBody>
                  <a:tcPr marL="64770" marR="64770" marT="17907" marB="17907" anchor="ctr">
                    <a:lnL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65547699"/>
                  </a:ext>
                </a:extLst>
              </a:tr>
            </a:tbl>
          </a:graphicData>
        </a:graphic>
      </p:graphicFrame>
      <p:graphicFrame>
        <p:nvGraphicFramePr>
          <p:cNvPr id="55" name="표 54">
            <a:extLst>
              <a:ext uri="{FF2B5EF4-FFF2-40B4-BE49-F238E27FC236}">
                <a16:creationId xmlns:a16="http://schemas.microsoft.com/office/drawing/2014/main" id="{C35F1AC5-A89A-D0C6-285E-5DCEE390629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2606583"/>
              </p:ext>
            </p:extLst>
          </p:nvPr>
        </p:nvGraphicFramePr>
        <p:xfrm>
          <a:off x="668611" y="7590901"/>
          <a:ext cx="5517855" cy="1233645"/>
        </p:xfrm>
        <a:graphic>
          <a:graphicData uri="http://schemas.openxmlformats.org/drawingml/2006/table">
            <a:tbl>
              <a:tblPr/>
              <a:tblGrid>
                <a:gridCol w="1103571">
                  <a:extLst>
                    <a:ext uri="{9D8B030D-6E8A-4147-A177-3AD203B41FA5}">
                      <a16:colId xmlns:a16="http://schemas.microsoft.com/office/drawing/2014/main" val="1441803235"/>
                    </a:ext>
                  </a:extLst>
                </a:gridCol>
                <a:gridCol w="1103571">
                  <a:extLst>
                    <a:ext uri="{9D8B030D-6E8A-4147-A177-3AD203B41FA5}">
                      <a16:colId xmlns:a16="http://schemas.microsoft.com/office/drawing/2014/main" val="7582884"/>
                    </a:ext>
                  </a:extLst>
                </a:gridCol>
                <a:gridCol w="1103571">
                  <a:extLst>
                    <a:ext uri="{9D8B030D-6E8A-4147-A177-3AD203B41FA5}">
                      <a16:colId xmlns:a16="http://schemas.microsoft.com/office/drawing/2014/main" val="2307486181"/>
                    </a:ext>
                  </a:extLst>
                </a:gridCol>
                <a:gridCol w="1103571">
                  <a:extLst>
                    <a:ext uri="{9D8B030D-6E8A-4147-A177-3AD203B41FA5}">
                      <a16:colId xmlns:a16="http://schemas.microsoft.com/office/drawing/2014/main" val="973639160"/>
                    </a:ext>
                  </a:extLst>
                </a:gridCol>
                <a:gridCol w="1103571">
                  <a:extLst>
                    <a:ext uri="{9D8B030D-6E8A-4147-A177-3AD203B41FA5}">
                      <a16:colId xmlns:a16="http://schemas.microsoft.com/office/drawing/2014/main" val="706400919"/>
                    </a:ext>
                  </a:extLst>
                </a:gridCol>
              </a:tblGrid>
              <a:tr h="873645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00" kern="0" spc="0" dirty="0">
                        <a:solidFill>
                          <a:srgbClr val="000000"/>
                        </a:solidFill>
                        <a:effectLst/>
                        <a:latin typeface="한컴바탕"/>
                      </a:endParaRPr>
                    </a:p>
                  </a:txBody>
                  <a:tcPr marL="64770" marR="64770" marT="17907" marB="17907" anchor="ctr">
                    <a:lnL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00" kern="0" spc="0" dirty="0">
                        <a:solidFill>
                          <a:srgbClr val="000000"/>
                        </a:solidFill>
                        <a:effectLst/>
                        <a:latin typeface="한컴바탕"/>
                      </a:endParaRPr>
                    </a:p>
                  </a:txBody>
                  <a:tcPr marL="64770" marR="64770" marT="17907" marB="17907" anchor="ctr">
                    <a:lnL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00" kern="0" spc="0" dirty="0">
                        <a:solidFill>
                          <a:srgbClr val="000000"/>
                        </a:solidFill>
                        <a:effectLst/>
                        <a:latin typeface="한컴바탕"/>
                      </a:endParaRPr>
                    </a:p>
                  </a:txBody>
                  <a:tcPr marL="64770" marR="64770" marT="17907" marB="17907" anchor="ctr">
                    <a:lnL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00" kern="0" spc="0" dirty="0">
                        <a:solidFill>
                          <a:srgbClr val="000000"/>
                        </a:solidFill>
                        <a:effectLst/>
                        <a:latin typeface="한컴바탕"/>
                      </a:endParaRPr>
                    </a:p>
                  </a:txBody>
                  <a:tcPr marL="64770" marR="64770" marT="17907" marB="17907" anchor="ctr">
                    <a:lnL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00" kern="0" spc="0" dirty="0">
                        <a:solidFill>
                          <a:srgbClr val="000000"/>
                        </a:solidFill>
                        <a:effectLst/>
                        <a:latin typeface="한컴바탕"/>
                      </a:endParaRPr>
                    </a:p>
                  </a:txBody>
                  <a:tcPr marL="64770" marR="64770" marT="17907" marB="17907" anchor="ctr">
                    <a:lnL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66098581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marL="0" marR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n-ea"/>
                          <a:cs typeface="+mn-cs"/>
                        </a:rPr>
                        <a:t>SD-22 (</a:t>
                      </a:r>
                      <a:r>
                        <a:rPr lang="ko-KR" altLang="en-US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n-ea"/>
                          <a:cs typeface="+mn-cs"/>
                        </a:rPr>
                        <a:t>다중 선반</a:t>
                      </a:r>
                      <a:r>
                        <a:rPr lang="en-US" altLang="ko-KR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n-ea"/>
                          <a:cs typeface="+mn-cs"/>
                        </a:rPr>
                        <a:t>)</a:t>
                      </a:r>
                      <a:endParaRPr lang="ko-KR" altLang="en-US" sz="800" b="1" kern="0" spc="-50" dirty="0">
                        <a:solidFill>
                          <a:schemeClr val="tx2"/>
                        </a:solidFill>
                        <a:latin typeface="+mj-ea"/>
                        <a:ea typeface="+mn-ea"/>
                        <a:cs typeface="+mn-cs"/>
                      </a:endParaRPr>
                    </a:p>
                    <a:p>
                      <a:pPr marL="0" marR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n-ea"/>
                          <a:cs typeface="+mn-cs"/>
                        </a:rPr>
                        <a:t>금액 </a:t>
                      </a:r>
                      <a:r>
                        <a:rPr lang="en-US" altLang="ko-KR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n-ea"/>
                          <a:cs typeface="+mn-cs"/>
                        </a:rPr>
                        <a:t>: 50,000</a:t>
                      </a:r>
                      <a:r>
                        <a:rPr lang="ko-KR" altLang="en-US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n-ea"/>
                          <a:cs typeface="+mn-cs"/>
                        </a:rPr>
                        <a:t>원</a:t>
                      </a:r>
                      <a:endParaRPr lang="en-US" sz="800" b="1" kern="0" spc="-50" dirty="0">
                        <a:solidFill>
                          <a:schemeClr val="tx2"/>
                        </a:solidFill>
                        <a:latin typeface="+mj-ea"/>
                        <a:ea typeface="+mj-ea"/>
                        <a:cs typeface="+mn-cs"/>
                      </a:endParaRPr>
                    </a:p>
                  </a:txBody>
                  <a:tcPr marL="64770" marR="64770" marT="17907" marB="17907" anchor="ctr">
                    <a:lnL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800" b="1" kern="0" spc="-50" dirty="0">
                        <a:solidFill>
                          <a:schemeClr val="tx2"/>
                        </a:solidFill>
                        <a:latin typeface="+mj-ea"/>
                        <a:ea typeface="+mj-ea"/>
                        <a:cs typeface="+mn-cs"/>
                      </a:endParaRPr>
                    </a:p>
                  </a:txBody>
                  <a:tcPr marL="64770" marR="64770" marT="17907" marB="17907" anchor="ctr">
                    <a:lnL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800" kern="0" spc="-50" dirty="0">
                        <a:solidFill>
                          <a:schemeClr val="tx2"/>
                        </a:solidFill>
                        <a:latin typeface="a와이드2" panose="02020600000000000000" pitchFamily="18" charset="-127"/>
                        <a:ea typeface="a와이드2" panose="02020600000000000000" pitchFamily="18" charset="-127"/>
                        <a:cs typeface="+mn-cs"/>
                      </a:endParaRPr>
                    </a:p>
                  </a:txBody>
                  <a:tcPr marL="64770" marR="64770" marT="17907" marB="17907" anchor="ctr">
                    <a:lnL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800" kern="0" spc="-50" dirty="0">
                        <a:solidFill>
                          <a:schemeClr val="tx2"/>
                        </a:solidFill>
                        <a:latin typeface="a와이드2" panose="02020600000000000000" pitchFamily="18" charset="-127"/>
                        <a:ea typeface="a와이드2" panose="02020600000000000000" pitchFamily="18" charset="-127"/>
                        <a:cs typeface="+mn-cs"/>
                      </a:endParaRPr>
                    </a:p>
                  </a:txBody>
                  <a:tcPr marL="64770" marR="64770" marT="17907" marB="17907" anchor="ctr">
                    <a:lnL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800" kern="0" spc="-50" dirty="0">
                        <a:solidFill>
                          <a:schemeClr val="tx2"/>
                        </a:solidFill>
                        <a:latin typeface="a와이드2" panose="02020600000000000000" pitchFamily="18" charset="-127"/>
                        <a:ea typeface="a와이드2" panose="02020600000000000000" pitchFamily="18" charset="-127"/>
                        <a:cs typeface="+mn-cs"/>
                      </a:endParaRPr>
                    </a:p>
                  </a:txBody>
                  <a:tcPr marL="64770" marR="64770" marT="17907" marB="17907" anchor="ctr">
                    <a:lnL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65547699"/>
                  </a:ext>
                </a:extLst>
              </a:tr>
            </a:tbl>
          </a:graphicData>
        </a:graphic>
      </p:graphicFrame>
      <p:pic>
        <p:nvPicPr>
          <p:cNvPr id="2" name="Picture 87">
            <a:extLst>
              <a:ext uri="{FF2B5EF4-FFF2-40B4-BE49-F238E27FC236}">
                <a16:creationId xmlns:a16="http://schemas.microsoft.com/office/drawing/2014/main" id="{AACB7D7B-3A9D-703F-01AB-4A04D932DA4E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09797" y="1962047"/>
            <a:ext cx="1045388" cy="850165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3" name="Picture 89">
            <a:extLst>
              <a:ext uri="{FF2B5EF4-FFF2-40B4-BE49-F238E27FC236}">
                <a16:creationId xmlns:a16="http://schemas.microsoft.com/office/drawing/2014/main" id="{F11FA291-20B4-42A6-5E5F-A3DC4263A857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854387" y="1922219"/>
            <a:ext cx="938904" cy="921729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4" name="Picture 91">
            <a:extLst>
              <a:ext uri="{FF2B5EF4-FFF2-40B4-BE49-F238E27FC236}">
                <a16:creationId xmlns:a16="http://schemas.microsoft.com/office/drawing/2014/main" id="{8514FED8-AB70-F64F-FA56-9E45F80AD1BD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998608" y="1922219"/>
            <a:ext cx="907789" cy="890105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5" name="Picture 93">
            <a:extLst>
              <a:ext uri="{FF2B5EF4-FFF2-40B4-BE49-F238E27FC236}">
                <a16:creationId xmlns:a16="http://schemas.microsoft.com/office/drawing/2014/main" id="{6F44736E-5F67-565E-F574-AF1F716816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21157" y="2011681"/>
            <a:ext cx="938904" cy="742804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6" name="Picture 95">
            <a:extLst>
              <a:ext uri="{FF2B5EF4-FFF2-40B4-BE49-F238E27FC236}">
                <a16:creationId xmlns:a16="http://schemas.microsoft.com/office/drawing/2014/main" id="{841968D9-2657-0009-65D9-7B3540DF05DB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42642" y="1877111"/>
            <a:ext cx="938904" cy="988647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7" name="Picture 97">
            <a:extLst>
              <a:ext uri="{FF2B5EF4-FFF2-40B4-BE49-F238E27FC236}">
                <a16:creationId xmlns:a16="http://schemas.microsoft.com/office/drawing/2014/main" id="{C222DF35-DC1F-046F-6909-36430FD83895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78580" y="3732566"/>
            <a:ext cx="707821" cy="827525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8" name="Picture 99">
            <a:extLst>
              <a:ext uri="{FF2B5EF4-FFF2-40B4-BE49-F238E27FC236}">
                <a16:creationId xmlns:a16="http://schemas.microsoft.com/office/drawing/2014/main" id="{C233A568-CD34-8CC8-1616-9FFFD7C38D0B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702446" y="3517778"/>
            <a:ext cx="1296162" cy="1201928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9" name="Picture 101">
            <a:extLst>
              <a:ext uri="{FF2B5EF4-FFF2-40B4-BE49-F238E27FC236}">
                <a16:creationId xmlns:a16="http://schemas.microsoft.com/office/drawing/2014/main" id="{4EBA2993-CEB3-5257-BB23-BAB6315CEA63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89357" y="3713415"/>
            <a:ext cx="733369" cy="823267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4" name="Picture 104">
            <a:extLst>
              <a:ext uri="{FF2B5EF4-FFF2-40B4-BE49-F238E27FC236}">
                <a16:creationId xmlns:a16="http://schemas.microsoft.com/office/drawing/2014/main" id="{EFE9105E-10E6-2113-4FEF-223CCCE6B09D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140318" y="3626468"/>
            <a:ext cx="885295" cy="1007343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5" name="Picture 105">
            <a:extLst>
              <a:ext uri="{FF2B5EF4-FFF2-40B4-BE49-F238E27FC236}">
                <a16:creationId xmlns:a16="http://schemas.microsoft.com/office/drawing/2014/main" id="{EC8C6662-4F11-943D-EEE6-6659D82E6D3A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209211" y="3654495"/>
            <a:ext cx="885295" cy="928494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6" name="Picture 108">
            <a:extLst>
              <a:ext uri="{FF2B5EF4-FFF2-40B4-BE49-F238E27FC236}">
                <a16:creationId xmlns:a16="http://schemas.microsoft.com/office/drawing/2014/main" id="{15E532E1-0BCB-0A51-FFA6-67BD808B13BA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2657" y="4937760"/>
            <a:ext cx="973825" cy="905794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8" name="Picture 109">
            <a:extLst>
              <a:ext uri="{FF2B5EF4-FFF2-40B4-BE49-F238E27FC236}">
                <a16:creationId xmlns:a16="http://schemas.microsoft.com/office/drawing/2014/main" id="{99D15B4D-AA70-39B4-7F8B-7E30AAEF0282}"/>
              </a:ext>
            </a:extLst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06288" y="4860565"/>
            <a:ext cx="435102" cy="1001878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26" name="Picture 113">
            <a:extLst>
              <a:ext uri="{FF2B5EF4-FFF2-40B4-BE49-F238E27FC236}">
                <a16:creationId xmlns:a16="http://schemas.microsoft.com/office/drawing/2014/main" id="{8C9BFE4E-B7DD-4344-37FD-674F072641EA}"/>
              </a:ext>
            </a:extLst>
          </p:cNvPr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978297" y="4885325"/>
            <a:ext cx="973825" cy="952357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27" name="Picture 114">
            <a:extLst>
              <a:ext uri="{FF2B5EF4-FFF2-40B4-BE49-F238E27FC236}">
                <a16:creationId xmlns:a16="http://schemas.microsoft.com/office/drawing/2014/main" id="{016D4BD1-354E-58D8-17BA-744C735C86D2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120375" y="4988615"/>
            <a:ext cx="858753" cy="801503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29" name="Picture 124">
            <a:extLst>
              <a:ext uri="{FF2B5EF4-FFF2-40B4-BE49-F238E27FC236}">
                <a16:creationId xmlns:a16="http://schemas.microsoft.com/office/drawing/2014/main" id="{AE2297D9-290E-BB35-5FCB-F78F3A661DA0}"/>
              </a:ext>
            </a:extLst>
          </p:cNvPr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207179" y="4921531"/>
            <a:ext cx="874367" cy="900389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30" name="Picture 125">
            <a:extLst>
              <a:ext uri="{FF2B5EF4-FFF2-40B4-BE49-F238E27FC236}">
                <a16:creationId xmlns:a16="http://schemas.microsoft.com/office/drawing/2014/main" id="{075B2FAF-2137-5931-D712-D351208272F7}"/>
              </a:ext>
            </a:extLst>
          </p:cNvPr>
          <p:cNvPicPr>
            <a:picLocks noChangeAspect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08043" y="6369252"/>
            <a:ext cx="973825" cy="758565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42" name="Picture 126">
            <a:extLst>
              <a:ext uri="{FF2B5EF4-FFF2-40B4-BE49-F238E27FC236}">
                <a16:creationId xmlns:a16="http://schemas.microsoft.com/office/drawing/2014/main" id="{8B9075F2-87AA-7412-85CD-AE236088EB55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93678" y="6376485"/>
            <a:ext cx="885295" cy="700534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43" name="Picture 129">
            <a:extLst>
              <a:ext uri="{FF2B5EF4-FFF2-40B4-BE49-F238E27FC236}">
                <a16:creationId xmlns:a16="http://schemas.microsoft.com/office/drawing/2014/main" id="{9B2FB9DF-06D8-3CCB-7664-4295E36BF5BA}"/>
              </a:ext>
            </a:extLst>
          </p:cNvPr>
          <p:cNvPicPr>
            <a:picLocks noChangeAspect="1"/>
          </p:cNvPicPr>
          <p:nvPr/>
        </p:nvPicPr>
        <p:blipFill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22904" y="6367631"/>
            <a:ext cx="973825" cy="810663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46" name="Picture 130">
            <a:extLst>
              <a:ext uri="{FF2B5EF4-FFF2-40B4-BE49-F238E27FC236}">
                <a16:creationId xmlns:a16="http://schemas.microsoft.com/office/drawing/2014/main" id="{9ADD562F-5500-DA40-62C3-1C4D5788CE39}"/>
              </a:ext>
            </a:extLst>
          </p:cNvPr>
          <p:cNvPicPr>
            <a:picLocks noChangeAspect="1"/>
          </p:cNvPicPr>
          <p:nvPr/>
        </p:nvPicPr>
        <p:blipFill>
          <a:blip r:embed="rId2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261256" y="6410930"/>
            <a:ext cx="723434" cy="744252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47" name="Picture 133">
            <a:extLst>
              <a:ext uri="{FF2B5EF4-FFF2-40B4-BE49-F238E27FC236}">
                <a16:creationId xmlns:a16="http://schemas.microsoft.com/office/drawing/2014/main" id="{3250E1F4-BCE3-8CAC-7745-FEB507865E7B}"/>
              </a:ext>
            </a:extLst>
          </p:cNvPr>
          <p:cNvPicPr>
            <a:picLocks noChangeAspect="1"/>
          </p:cNvPicPr>
          <p:nvPr/>
        </p:nvPicPr>
        <p:blipFill>
          <a:blip r:embed="rId2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25181" y="6266796"/>
            <a:ext cx="973825" cy="955697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48" name="Picture 134">
            <a:extLst>
              <a:ext uri="{FF2B5EF4-FFF2-40B4-BE49-F238E27FC236}">
                <a16:creationId xmlns:a16="http://schemas.microsoft.com/office/drawing/2014/main" id="{73C5B69B-F308-614E-BB28-C3131D30F80C}"/>
              </a:ext>
            </a:extLst>
          </p:cNvPr>
          <p:cNvPicPr>
            <a:picLocks noChangeAspect="1"/>
          </p:cNvPicPr>
          <p:nvPr/>
        </p:nvPicPr>
        <p:blipFill>
          <a:blip r:embed="rId2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08043" y="7576445"/>
            <a:ext cx="879571" cy="968050"/>
          </a:xfrm>
          <a:prstGeom prst="rect">
            <a:avLst/>
          </a:prstGeom>
          <a:noFill/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408779848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직사각형 9">
            <a:extLst>
              <a:ext uri="{FF2B5EF4-FFF2-40B4-BE49-F238E27FC236}">
                <a16:creationId xmlns:a16="http://schemas.microsoft.com/office/drawing/2014/main" id="{B5EEF206-00CE-A9B7-B255-EECB20F93031}"/>
              </a:ext>
            </a:extLst>
          </p:cNvPr>
          <p:cNvSpPr/>
          <p:nvPr/>
        </p:nvSpPr>
        <p:spPr>
          <a:xfrm>
            <a:off x="670072" y="939503"/>
            <a:ext cx="1337212" cy="455423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ea"/>
              <a:ea typeface="+mj-ea"/>
              <a:cs typeface="+mn-cs"/>
            </a:endParaRPr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C2866372-A211-80BF-9200-25910345FA7A}"/>
              </a:ext>
            </a:extLst>
          </p:cNvPr>
          <p:cNvSpPr/>
          <p:nvPr/>
        </p:nvSpPr>
        <p:spPr>
          <a:xfrm>
            <a:off x="670072" y="939503"/>
            <a:ext cx="5517857" cy="455423"/>
          </a:xfrm>
          <a:prstGeom prst="rect">
            <a:avLst/>
          </a:prstGeom>
          <a:noFill/>
          <a:ln>
            <a:solidFill>
              <a:schemeClr val="tx2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ea"/>
              <a:ea typeface="+mj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32B03E8-6716-8858-ADB0-914F54AC52F0}"/>
              </a:ext>
            </a:extLst>
          </p:cNvPr>
          <p:cNvSpPr txBox="1"/>
          <p:nvPr/>
        </p:nvSpPr>
        <p:spPr>
          <a:xfrm>
            <a:off x="948993" y="963740"/>
            <a:ext cx="7793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붙임</a:t>
            </a:r>
            <a:r>
              <a:rPr kumimoji="0" lang="en-US" altLang="ko-K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1</a:t>
            </a: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ea"/>
              <a:ea typeface="+mj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B47847F-5FCD-4764-3EEA-BFD51086332D}"/>
              </a:ext>
            </a:extLst>
          </p:cNvPr>
          <p:cNvSpPr txBox="1"/>
          <p:nvPr/>
        </p:nvSpPr>
        <p:spPr>
          <a:xfrm>
            <a:off x="2081015" y="939503"/>
            <a:ext cx="4033183" cy="41780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r" defTabSz="457200" rtl="0" eaLnBrk="1" fontAlgn="base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E2841">
                    <a:lumMod val="75000"/>
                    <a:lumOff val="25000"/>
                  </a:srgbClr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가구비품 </a:t>
            </a:r>
            <a:r>
              <a:rPr kumimoji="0" lang="ko-KR" alt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E2841">
                    <a:lumMod val="75000"/>
                    <a:lumOff val="25000"/>
                  </a:srgbClr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카다로그</a:t>
            </a:r>
            <a:endParaRPr kumimoji="0" lang="ko-KR" altLang="en-US" sz="1800" b="1" i="0" u="none" strike="noStrike" kern="0" cap="none" spc="0" normalizeH="0" baseline="0" noProof="0" dirty="0">
              <a:ln>
                <a:noFill/>
              </a:ln>
              <a:solidFill>
                <a:srgbClr val="0E2841">
                  <a:lumMod val="75000"/>
                  <a:lumOff val="25000"/>
                </a:srgbClr>
              </a:solidFill>
              <a:effectLst/>
              <a:uLnTx/>
              <a:uFillTx/>
              <a:latin typeface="+mj-ea"/>
              <a:ea typeface="+mj-ea"/>
              <a:cs typeface="+mn-cs"/>
            </a:endParaRPr>
          </a:p>
        </p:txBody>
      </p:sp>
      <p:graphicFrame>
        <p:nvGraphicFramePr>
          <p:cNvPr id="17" name="표 16">
            <a:extLst>
              <a:ext uri="{FF2B5EF4-FFF2-40B4-BE49-F238E27FC236}">
                <a16:creationId xmlns:a16="http://schemas.microsoft.com/office/drawing/2014/main" id="{7ED1765F-02AF-9CF4-2C0F-D0DE498EA89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73332869"/>
              </p:ext>
            </p:extLst>
          </p:nvPr>
        </p:nvGraphicFramePr>
        <p:xfrm>
          <a:off x="670072" y="1642581"/>
          <a:ext cx="5517855" cy="291158"/>
        </p:xfrm>
        <a:graphic>
          <a:graphicData uri="http://schemas.openxmlformats.org/drawingml/2006/table">
            <a:tbl>
              <a:tblPr/>
              <a:tblGrid>
                <a:gridCol w="5517855">
                  <a:extLst>
                    <a:ext uri="{9D8B030D-6E8A-4147-A177-3AD203B41FA5}">
                      <a16:colId xmlns:a16="http://schemas.microsoft.com/office/drawing/2014/main" val="1662006062"/>
                    </a:ext>
                  </a:extLst>
                </a:gridCol>
              </a:tblGrid>
              <a:tr h="291158">
                <a:tc>
                  <a:txBody>
                    <a:bodyPr/>
                    <a:lstStyle/>
                    <a:p>
                      <a:pPr marL="0" marR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800" b="1" kern="0" spc="-50" dirty="0" err="1">
                          <a:solidFill>
                            <a:schemeClr val="bg1"/>
                          </a:solidFill>
                          <a:latin typeface="+mj-ea"/>
                          <a:ea typeface="+mj-ea"/>
                          <a:cs typeface="+mn-cs"/>
                        </a:rPr>
                        <a:t>렌탈품목</a:t>
                      </a:r>
                      <a:r>
                        <a:rPr lang="en-US" altLang="ko-KR" sz="800" b="1" kern="0" spc="-50" dirty="0">
                          <a:solidFill>
                            <a:schemeClr val="bg1"/>
                          </a:solidFill>
                          <a:latin typeface="+mj-ea"/>
                          <a:ea typeface="+mj-ea"/>
                          <a:cs typeface="+mn-cs"/>
                        </a:rPr>
                        <a:t>(</a:t>
                      </a:r>
                      <a:r>
                        <a:rPr lang="ko-KR" altLang="en-US" sz="800" b="1" kern="0" spc="-50" dirty="0">
                          <a:solidFill>
                            <a:schemeClr val="bg1"/>
                          </a:solidFill>
                          <a:latin typeface="+mj-ea"/>
                          <a:ea typeface="+mj-ea"/>
                          <a:cs typeface="+mn-cs"/>
                        </a:rPr>
                        <a:t>비품</a:t>
                      </a:r>
                      <a:r>
                        <a:rPr lang="en-US" altLang="ko-KR" sz="800" b="1" kern="0" spc="-50" dirty="0">
                          <a:solidFill>
                            <a:schemeClr val="bg1"/>
                          </a:solidFill>
                          <a:latin typeface="+mj-ea"/>
                          <a:ea typeface="+mj-ea"/>
                          <a:cs typeface="+mn-cs"/>
                        </a:rPr>
                        <a:t>)</a:t>
                      </a: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E284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430006"/>
                  </a:ext>
                </a:extLst>
              </a:tr>
            </a:tbl>
          </a:graphicData>
        </a:graphic>
      </p:graphicFrame>
      <p:graphicFrame>
        <p:nvGraphicFramePr>
          <p:cNvPr id="19" name="표 18">
            <a:extLst>
              <a:ext uri="{FF2B5EF4-FFF2-40B4-BE49-F238E27FC236}">
                <a16:creationId xmlns:a16="http://schemas.microsoft.com/office/drawing/2014/main" id="{A742E371-3BE0-EC1B-98F8-BEE73F823F9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48969716"/>
              </p:ext>
            </p:extLst>
          </p:nvPr>
        </p:nvGraphicFramePr>
        <p:xfrm>
          <a:off x="670072" y="1936751"/>
          <a:ext cx="5517855" cy="1397139"/>
        </p:xfrm>
        <a:graphic>
          <a:graphicData uri="http://schemas.openxmlformats.org/drawingml/2006/table">
            <a:tbl>
              <a:tblPr/>
              <a:tblGrid>
                <a:gridCol w="1103571">
                  <a:extLst>
                    <a:ext uri="{9D8B030D-6E8A-4147-A177-3AD203B41FA5}">
                      <a16:colId xmlns:a16="http://schemas.microsoft.com/office/drawing/2014/main" val="1441803235"/>
                    </a:ext>
                  </a:extLst>
                </a:gridCol>
                <a:gridCol w="1103571">
                  <a:extLst>
                    <a:ext uri="{9D8B030D-6E8A-4147-A177-3AD203B41FA5}">
                      <a16:colId xmlns:a16="http://schemas.microsoft.com/office/drawing/2014/main" val="7582884"/>
                    </a:ext>
                  </a:extLst>
                </a:gridCol>
                <a:gridCol w="1103571">
                  <a:extLst>
                    <a:ext uri="{9D8B030D-6E8A-4147-A177-3AD203B41FA5}">
                      <a16:colId xmlns:a16="http://schemas.microsoft.com/office/drawing/2014/main" val="2307486181"/>
                    </a:ext>
                  </a:extLst>
                </a:gridCol>
                <a:gridCol w="1103571">
                  <a:extLst>
                    <a:ext uri="{9D8B030D-6E8A-4147-A177-3AD203B41FA5}">
                      <a16:colId xmlns:a16="http://schemas.microsoft.com/office/drawing/2014/main" val="973639160"/>
                    </a:ext>
                  </a:extLst>
                </a:gridCol>
                <a:gridCol w="1103571">
                  <a:extLst>
                    <a:ext uri="{9D8B030D-6E8A-4147-A177-3AD203B41FA5}">
                      <a16:colId xmlns:a16="http://schemas.microsoft.com/office/drawing/2014/main" val="706400919"/>
                    </a:ext>
                  </a:extLst>
                </a:gridCol>
              </a:tblGrid>
              <a:tr h="873645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00" kern="0" spc="0" dirty="0">
                        <a:solidFill>
                          <a:srgbClr val="000000"/>
                        </a:solidFill>
                        <a:effectLst/>
                        <a:latin typeface="한컴바탕"/>
                      </a:endParaRPr>
                    </a:p>
                  </a:txBody>
                  <a:tcPr marL="64770" marR="64770" marT="17907" marB="17907" anchor="ctr">
                    <a:lnL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00" kern="0" spc="0" dirty="0">
                        <a:solidFill>
                          <a:srgbClr val="000000"/>
                        </a:solidFill>
                        <a:effectLst/>
                        <a:latin typeface="한컴바탕"/>
                      </a:endParaRPr>
                    </a:p>
                  </a:txBody>
                  <a:tcPr marL="64770" marR="64770" marT="17907" marB="17907" anchor="ctr">
                    <a:lnL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00" kern="0" spc="0" dirty="0">
                        <a:solidFill>
                          <a:srgbClr val="000000"/>
                        </a:solidFill>
                        <a:effectLst/>
                        <a:latin typeface="한컴바탕"/>
                      </a:endParaRPr>
                    </a:p>
                  </a:txBody>
                  <a:tcPr marL="64770" marR="64770" marT="17907" marB="17907" anchor="ctr">
                    <a:lnL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00" kern="0" spc="0" dirty="0">
                        <a:solidFill>
                          <a:srgbClr val="000000"/>
                        </a:solidFill>
                        <a:effectLst/>
                        <a:latin typeface="한컴바탕"/>
                      </a:endParaRPr>
                    </a:p>
                  </a:txBody>
                  <a:tcPr marL="64770" marR="64770" marT="17907" marB="17907" anchor="ctr">
                    <a:lnL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00" kern="0" spc="0" dirty="0">
                        <a:solidFill>
                          <a:srgbClr val="000000"/>
                        </a:solidFill>
                        <a:effectLst/>
                        <a:latin typeface="한컴바탕"/>
                      </a:endParaRPr>
                    </a:p>
                  </a:txBody>
                  <a:tcPr marL="64770" marR="64770" marT="17907" marB="17907" anchor="ctr">
                    <a:lnL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66098581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marL="0" marR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SB-01 </a:t>
                      </a:r>
                      <a:r>
                        <a:rPr lang="en-US" altLang="ko-KR" sz="6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(</a:t>
                      </a:r>
                      <a:r>
                        <a:rPr lang="ko-KR" altLang="en-US" sz="6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고급 </a:t>
                      </a:r>
                      <a:r>
                        <a:rPr lang="ko-KR" altLang="en-US" sz="600" b="1" kern="0" spc="-50" dirty="0" err="1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카다로그</a:t>
                      </a:r>
                      <a:r>
                        <a:rPr lang="ko-KR" altLang="en-US" sz="6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 꽂이</a:t>
                      </a:r>
                      <a:r>
                        <a:rPr lang="en-US" altLang="ko-KR" sz="6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)</a:t>
                      </a:r>
                      <a:endParaRPr lang="ko-KR" altLang="en-US" sz="600" b="1" kern="0" spc="-50" dirty="0">
                        <a:solidFill>
                          <a:schemeClr val="tx2"/>
                        </a:solidFill>
                        <a:latin typeface="+mj-ea"/>
                        <a:ea typeface="+mj-ea"/>
                        <a:cs typeface="+mn-cs"/>
                      </a:endParaRPr>
                    </a:p>
                    <a:p>
                      <a:pPr marL="0" marR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금액 </a:t>
                      </a:r>
                      <a:r>
                        <a:rPr lang="en-US" altLang="ko-KR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:  40,000 </a:t>
                      </a:r>
                      <a:r>
                        <a:rPr lang="ko-KR" altLang="en-US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원</a:t>
                      </a:r>
                    </a:p>
                  </a:txBody>
                  <a:tcPr marL="64770" marR="64770" marT="17907" marB="17907" anchor="ctr">
                    <a:lnL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SB-02 </a:t>
                      </a:r>
                      <a:r>
                        <a:rPr lang="en-US" altLang="ko-KR" sz="6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(</a:t>
                      </a:r>
                      <a:r>
                        <a:rPr lang="ko-KR" altLang="en-US" sz="6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일반 </a:t>
                      </a:r>
                      <a:r>
                        <a:rPr lang="ko-KR" altLang="en-US" sz="600" b="1" kern="0" spc="-50" dirty="0" err="1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카다로그</a:t>
                      </a:r>
                      <a:r>
                        <a:rPr lang="ko-KR" altLang="en-US" sz="6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 꽂이</a:t>
                      </a:r>
                      <a:r>
                        <a:rPr lang="en-US" altLang="ko-KR" sz="6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)</a:t>
                      </a:r>
                      <a:endParaRPr lang="ko-KR" altLang="en-US" sz="600" b="1" kern="0" spc="-50" dirty="0">
                        <a:solidFill>
                          <a:schemeClr val="tx2"/>
                        </a:solidFill>
                        <a:latin typeface="+mj-ea"/>
                        <a:ea typeface="+mj-ea"/>
                        <a:cs typeface="+mn-cs"/>
                      </a:endParaRPr>
                    </a:p>
                    <a:p>
                      <a:pPr marL="0" marR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금액 </a:t>
                      </a:r>
                      <a:r>
                        <a:rPr lang="en-US" altLang="ko-KR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: 25,000 </a:t>
                      </a:r>
                      <a:r>
                        <a:rPr lang="ko-KR" altLang="en-US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원</a:t>
                      </a:r>
                    </a:p>
                  </a:txBody>
                  <a:tcPr marL="64770" marR="64770" marT="17907" marB="17907" anchor="ctr">
                    <a:lnL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SB-03 (</a:t>
                      </a:r>
                      <a:r>
                        <a:rPr lang="ko-KR" altLang="en-US" sz="800" b="1" kern="0" spc="-50" dirty="0" err="1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리플렛</a:t>
                      </a:r>
                      <a:r>
                        <a:rPr lang="ko-KR" altLang="en-US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 거치대 </a:t>
                      </a:r>
                      <a:r>
                        <a:rPr lang="en-US" altLang="ko-KR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)</a:t>
                      </a:r>
                      <a:endParaRPr lang="ko-KR" altLang="en-US" sz="800" b="1" kern="0" spc="-50" dirty="0">
                        <a:solidFill>
                          <a:schemeClr val="tx2"/>
                        </a:solidFill>
                        <a:latin typeface="+mj-ea"/>
                        <a:ea typeface="+mj-ea"/>
                        <a:cs typeface="+mn-cs"/>
                      </a:endParaRPr>
                    </a:p>
                    <a:p>
                      <a:pPr marL="0" marR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금액 </a:t>
                      </a:r>
                      <a:r>
                        <a:rPr lang="en-US" altLang="ko-KR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: 30,000 </a:t>
                      </a:r>
                      <a:r>
                        <a:rPr lang="ko-KR" altLang="en-US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원</a:t>
                      </a:r>
                    </a:p>
                  </a:txBody>
                  <a:tcPr marL="64770" marR="64770" marT="17907" marB="17907" anchor="ctr">
                    <a:lnL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SB-04 (</a:t>
                      </a:r>
                      <a:r>
                        <a:rPr lang="ko-KR" altLang="en-US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배너걸이</a:t>
                      </a:r>
                      <a:r>
                        <a:rPr lang="en-US" altLang="ko-KR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)</a:t>
                      </a:r>
                      <a:endParaRPr lang="ko-KR" altLang="en-US" sz="800" b="1" kern="0" spc="-50" dirty="0">
                        <a:solidFill>
                          <a:schemeClr val="tx2"/>
                        </a:solidFill>
                        <a:latin typeface="+mj-ea"/>
                        <a:ea typeface="+mj-ea"/>
                        <a:cs typeface="+mn-cs"/>
                      </a:endParaRPr>
                    </a:p>
                    <a:p>
                      <a:pPr marL="0" marR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금액 </a:t>
                      </a:r>
                      <a:r>
                        <a:rPr lang="en-US" altLang="ko-KR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: 20,000</a:t>
                      </a:r>
                      <a:r>
                        <a:rPr lang="ko-KR" altLang="en-US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원</a:t>
                      </a:r>
                      <a:r>
                        <a:rPr lang="en-US" altLang="ko-KR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 </a:t>
                      </a:r>
                      <a:endParaRPr lang="ko-KR" altLang="en-US" sz="800" b="1" kern="0" spc="-50" dirty="0">
                        <a:solidFill>
                          <a:schemeClr val="tx2"/>
                        </a:solidFill>
                        <a:latin typeface="+mj-ea"/>
                        <a:ea typeface="+mj-ea"/>
                        <a:cs typeface="+mn-cs"/>
                      </a:endParaRPr>
                    </a:p>
                    <a:p>
                      <a:pPr marL="0" marR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800" b="1" kern="0" spc="-50" dirty="0">
                          <a:solidFill>
                            <a:schemeClr val="tx2"/>
                          </a:solidFill>
                          <a:highlight>
                            <a:srgbClr val="FFFF00"/>
                          </a:highlight>
                          <a:latin typeface="+mj-ea"/>
                          <a:ea typeface="+mj-ea"/>
                          <a:cs typeface="+mn-cs"/>
                        </a:rPr>
                        <a:t>&lt;</a:t>
                      </a:r>
                      <a:r>
                        <a:rPr lang="ko-KR" altLang="en-US" sz="800" b="1" kern="0" spc="-50" dirty="0">
                          <a:solidFill>
                            <a:schemeClr val="tx2"/>
                          </a:solidFill>
                          <a:highlight>
                            <a:srgbClr val="FFFF00"/>
                          </a:highlight>
                          <a:latin typeface="+mj-ea"/>
                          <a:ea typeface="+mj-ea"/>
                          <a:cs typeface="+mn-cs"/>
                        </a:rPr>
                        <a:t>배너는 직접 </a:t>
                      </a:r>
                      <a:r>
                        <a:rPr lang="ko-KR" altLang="en-US" sz="800" b="1" kern="0" spc="-50" dirty="0" err="1">
                          <a:solidFill>
                            <a:schemeClr val="tx2"/>
                          </a:solidFill>
                          <a:highlight>
                            <a:srgbClr val="FFFF00"/>
                          </a:highlight>
                          <a:latin typeface="+mj-ea"/>
                          <a:ea typeface="+mj-ea"/>
                          <a:cs typeface="+mn-cs"/>
                        </a:rPr>
                        <a:t>준비해오셔야</a:t>
                      </a:r>
                      <a:r>
                        <a:rPr lang="ko-KR" altLang="en-US" sz="800" b="1" kern="0" spc="-50" dirty="0">
                          <a:solidFill>
                            <a:schemeClr val="tx2"/>
                          </a:solidFill>
                          <a:highlight>
                            <a:srgbClr val="FFFF00"/>
                          </a:highlight>
                          <a:latin typeface="+mj-ea"/>
                          <a:ea typeface="+mj-ea"/>
                          <a:cs typeface="+mn-cs"/>
                        </a:rPr>
                        <a:t> 합니다</a:t>
                      </a:r>
                      <a:r>
                        <a:rPr lang="en-US" altLang="ko-KR" sz="800" b="1" kern="0" spc="-50" dirty="0">
                          <a:solidFill>
                            <a:schemeClr val="tx2"/>
                          </a:solidFill>
                          <a:highlight>
                            <a:srgbClr val="FFFF00"/>
                          </a:highlight>
                          <a:latin typeface="+mj-ea"/>
                          <a:ea typeface="+mj-ea"/>
                          <a:cs typeface="+mn-cs"/>
                        </a:rPr>
                        <a:t>&gt;</a:t>
                      </a:r>
                      <a:endParaRPr lang="ko-KR" altLang="en-US" sz="800" b="1" kern="0" spc="-50" dirty="0">
                        <a:solidFill>
                          <a:schemeClr val="tx2"/>
                        </a:solidFill>
                        <a:highlight>
                          <a:srgbClr val="FFFF00"/>
                        </a:highlight>
                        <a:latin typeface="+mj-ea"/>
                        <a:ea typeface="+mj-ea"/>
                        <a:cs typeface="+mn-cs"/>
                      </a:endParaRPr>
                    </a:p>
                  </a:txBody>
                  <a:tcPr marL="64770" marR="64770" marT="17907" marB="17907" anchor="ctr">
                    <a:lnL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SB-05 (</a:t>
                      </a:r>
                      <a:r>
                        <a:rPr lang="ko-KR" altLang="en-US" sz="800" b="1" kern="0" spc="-50" dirty="0" err="1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벨트식</a:t>
                      </a:r>
                      <a:r>
                        <a:rPr lang="ko-KR" altLang="en-US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 </a:t>
                      </a:r>
                      <a:r>
                        <a:rPr lang="ko-KR" altLang="en-US" sz="800" b="1" kern="0" spc="-50" dirty="0" err="1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차단봉</a:t>
                      </a:r>
                      <a:r>
                        <a:rPr lang="en-US" altLang="ko-KR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)</a:t>
                      </a:r>
                      <a:endParaRPr lang="ko-KR" altLang="en-US" sz="800" b="1" kern="0" spc="-50" dirty="0">
                        <a:solidFill>
                          <a:schemeClr val="tx2"/>
                        </a:solidFill>
                        <a:latin typeface="+mj-ea"/>
                        <a:ea typeface="+mj-ea"/>
                        <a:cs typeface="+mn-cs"/>
                      </a:endParaRPr>
                    </a:p>
                    <a:p>
                      <a:pPr marL="0" marR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금액 </a:t>
                      </a:r>
                      <a:r>
                        <a:rPr lang="en-US" altLang="ko-KR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:  20,000 </a:t>
                      </a:r>
                      <a:endParaRPr lang="ko-KR" altLang="en-US" sz="800" b="1" kern="0" spc="-50" dirty="0">
                        <a:solidFill>
                          <a:schemeClr val="tx2"/>
                        </a:solidFill>
                        <a:latin typeface="+mj-ea"/>
                        <a:ea typeface="+mj-ea"/>
                        <a:cs typeface="+mn-cs"/>
                      </a:endParaRPr>
                    </a:p>
                    <a:p>
                      <a:pPr marL="0" marR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800" b="1" kern="0" spc="-50" dirty="0">
                          <a:solidFill>
                            <a:schemeClr val="tx2"/>
                          </a:solidFill>
                          <a:highlight>
                            <a:srgbClr val="FFFF00"/>
                          </a:highlight>
                          <a:latin typeface="+mj-ea"/>
                          <a:ea typeface="+mj-ea"/>
                          <a:cs typeface="+mn-cs"/>
                        </a:rPr>
                        <a:t>&lt;</a:t>
                      </a:r>
                      <a:r>
                        <a:rPr lang="ko-KR" altLang="en-US" sz="800" b="1" kern="0" spc="-50" dirty="0">
                          <a:solidFill>
                            <a:schemeClr val="tx2"/>
                          </a:solidFill>
                          <a:highlight>
                            <a:srgbClr val="FFFF00"/>
                          </a:highlight>
                          <a:latin typeface="+mj-ea"/>
                          <a:ea typeface="+mj-ea"/>
                          <a:cs typeface="+mn-cs"/>
                        </a:rPr>
                        <a:t>위 사진의 차단봉은 </a:t>
                      </a:r>
                      <a:r>
                        <a:rPr lang="en-US" altLang="ko-KR" sz="800" b="1" kern="0" spc="-50" dirty="0">
                          <a:solidFill>
                            <a:schemeClr val="tx2"/>
                          </a:solidFill>
                          <a:highlight>
                            <a:srgbClr val="FFFF00"/>
                          </a:highlight>
                          <a:latin typeface="+mj-ea"/>
                          <a:ea typeface="+mj-ea"/>
                          <a:cs typeface="+mn-cs"/>
                        </a:rPr>
                        <a:t>2</a:t>
                      </a:r>
                      <a:r>
                        <a:rPr lang="ko-KR" altLang="en-US" sz="800" b="1" kern="0" spc="-50" dirty="0">
                          <a:solidFill>
                            <a:schemeClr val="tx2"/>
                          </a:solidFill>
                          <a:highlight>
                            <a:srgbClr val="FFFF00"/>
                          </a:highlight>
                          <a:latin typeface="+mj-ea"/>
                          <a:ea typeface="+mj-ea"/>
                          <a:cs typeface="+mn-cs"/>
                        </a:rPr>
                        <a:t>개 연결</a:t>
                      </a:r>
                      <a:r>
                        <a:rPr lang="en-US" altLang="ko-KR" sz="800" b="1" kern="0" spc="-50" dirty="0">
                          <a:solidFill>
                            <a:schemeClr val="tx2"/>
                          </a:solidFill>
                          <a:highlight>
                            <a:srgbClr val="FFFF00"/>
                          </a:highlight>
                          <a:latin typeface="+mj-ea"/>
                          <a:ea typeface="+mj-ea"/>
                          <a:cs typeface="+mn-cs"/>
                        </a:rPr>
                        <a:t>&gt;</a:t>
                      </a:r>
                      <a:endParaRPr lang="ko-KR" altLang="en-US" sz="800" b="1" kern="0" spc="-50" dirty="0">
                        <a:solidFill>
                          <a:schemeClr val="tx2"/>
                        </a:solidFill>
                        <a:highlight>
                          <a:srgbClr val="FFFF00"/>
                        </a:highlight>
                        <a:latin typeface="+mj-ea"/>
                        <a:ea typeface="+mj-ea"/>
                        <a:cs typeface="+mn-cs"/>
                      </a:endParaRPr>
                    </a:p>
                  </a:txBody>
                  <a:tcPr marL="64770" marR="64770" marT="17907" marB="17907" anchor="ctr">
                    <a:lnL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65547699"/>
                  </a:ext>
                </a:extLst>
              </a:tr>
            </a:tbl>
          </a:graphicData>
        </a:graphic>
      </p:graphicFrame>
      <p:graphicFrame>
        <p:nvGraphicFramePr>
          <p:cNvPr id="25" name="표 24">
            <a:extLst>
              <a:ext uri="{FF2B5EF4-FFF2-40B4-BE49-F238E27FC236}">
                <a16:creationId xmlns:a16="http://schemas.microsoft.com/office/drawing/2014/main" id="{625A0726-DB9A-63D5-BEC1-9ECCC6ACE79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38968477"/>
              </p:ext>
            </p:extLst>
          </p:nvPr>
        </p:nvGraphicFramePr>
        <p:xfrm>
          <a:off x="670072" y="3331883"/>
          <a:ext cx="5517855" cy="1397139"/>
        </p:xfrm>
        <a:graphic>
          <a:graphicData uri="http://schemas.openxmlformats.org/drawingml/2006/table">
            <a:tbl>
              <a:tblPr/>
              <a:tblGrid>
                <a:gridCol w="1103571">
                  <a:extLst>
                    <a:ext uri="{9D8B030D-6E8A-4147-A177-3AD203B41FA5}">
                      <a16:colId xmlns:a16="http://schemas.microsoft.com/office/drawing/2014/main" val="1441803235"/>
                    </a:ext>
                  </a:extLst>
                </a:gridCol>
                <a:gridCol w="1103571">
                  <a:extLst>
                    <a:ext uri="{9D8B030D-6E8A-4147-A177-3AD203B41FA5}">
                      <a16:colId xmlns:a16="http://schemas.microsoft.com/office/drawing/2014/main" val="7582884"/>
                    </a:ext>
                  </a:extLst>
                </a:gridCol>
                <a:gridCol w="1103571">
                  <a:extLst>
                    <a:ext uri="{9D8B030D-6E8A-4147-A177-3AD203B41FA5}">
                      <a16:colId xmlns:a16="http://schemas.microsoft.com/office/drawing/2014/main" val="2307486181"/>
                    </a:ext>
                  </a:extLst>
                </a:gridCol>
                <a:gridCol w="1103571">
                  <a:extLst>
                    <a:ext uri="{9D8B030D-6E8A-4147-A177-3AD203B41FA5}">
                      <a16:colId xmlns:a16="http://schemas.microsoft.com/office/drawing/2014/main" val="973639160"/>
                    </a:ext>
                  </a:extLst>
                </a:gridCol>
                <a:gridCol w="1103571">
                  <a:extLst>
                    <a:ext uri="{9D8B030D-6E8A-4147-A177-3AD203B41FA5}">
                      <a16:colId xmlns:a16="http://schemas.microsoft.com/office/drawing/2014/main" val="706400919"/>
                    </a:ext>
                  </a:extLst>
                </a:gridCol>
              </a:tblGrid>
              <a:tr h="873645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00" kern="0" spc="0" dirty="0">
                        <a:solidFill>
                          <a:srgbClr val="000000"/>
                        </a:solidFill>
                        <a:effectLst/>
                        <a:latin typeface="한컴바탕"/>
                      </a:endParaRPr>
                    </a:p>
                  </a:txBody>
                  <a:tcPr marL="64770" marR="64770" marT="17907" marB="17907" anchor="ctr">
                    <a:lnL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00" kern="0" spc="0" dirty="0">
                        <a:solidFill>
                          <a:srgbClr val="000000"/>
                        </a:solidFill>
                        <a:effectLst/>
                        <a:latin typeface="한컴바탕"/>
                      </a:endParaRPr>
                    </a:p>
                  </a:txBody>
                  <a:tcPr marL="64770" marR="64770" marT="17907" marB="17907" anchor="ctr">
                    <a:lnL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00" kern="0" spc="0" dirty="0">
                        <a:solidFill>
                          <a:srgbClr val="000000"/>
                        </a:solidFill>
                        <a:effectLst/>
                        <a:latin typeface="한컴바탕"/>
                      </a:endParaRPr>
                    </a:p>
                  </a:txBody>
                  <a:tcPr marL="64770" marR="64770" marT="17907" marB="17907" anchor="ctr">
                    <a:lnL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00" kern="0" spc="0" dirty="0">
                        <a:solidFill>
                          <a:srgbClr val="000000"/>
                        </a:solidFill>
                        <a:effectLst/>
                        <a:latin typeface="한컴바탕"/>
                      </a:endParaRPr>
                    </a:p>
                  </a:txBody>
                  <a:tcPr marL="64770" marR="64770" marT="17907" marB="17907" anchor="ctr">
                    <a:lnL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00" kern="0" spc="0" dirty="0">
                        <a:solidFill>
                          <a:srgbClr val="000000"/>
                        </a:solidFill>
                        <a:effectLst/>
                        <a:latin typeface="한컴바탕"/>
                      </a:endParaRPr>
                    </a:p>
                  </a:txBody>
                  <a:tcPr marL="64770" marR="64770" marT="17907" marB="17907" anchor="ctr">
                    <a:lnL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66098581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marL="0" marR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SB-06 (</a:t>
                      </a:r>
                      <a:r>
                        <a:rPr lang="ko-KR" altLang="en-US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고정형 </a:t>
                      </a:r>
                      <a:r>
                        <a:rPr lang="ko-KR" altLang="en-US" sz="800" b="1" kern="0" spc="-50" dirty="0" err="1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차단봉</a:t>
                      </a:r>
                      <a:r>
                        <a:rPr lang="en-US" altLang="ko-KR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)</a:t>
                      </a:r>
                      <a:endParaRPr lang="ko-KR" altLang="en-US" sz="800" b="1" kern="0" spc="-50" dirty="0">
                        <a:solidFill>
                          <a:schemeClr val="tx2"/>
                        </a:solidFill>
                        <a:latin typeface="+mj-ea"/>
                        <a:ea typeface="+mj-ea"/>
                        <a:cs typeface="+mn-cs"/>
                      </a:endParaRPr>
                    </a:p>
                    <a:p>
                      <a:pPr marL="0" marR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금액 </a:t>
                      </a:r>
                      <a:r>
                        <a:rPr lang="en-US" altLang="ko-KR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: 20,000</a:t>
                      </a:r>
                      <a:r>
                        <a:rPr lang="ko-KR" altLang="en-US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원</a:t>
                      </a:r>
                    </a:p>
                    <a:p>
                      <a:pPr marL="0" marR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800" b="1" kern="0" spc="-50" dirty="0">
                          <a:solidFill>
                            <a:schemeClr val="tx2"/>
                          </a:solidFill>
                          <a:highlight>
                            <a:srgbClr val="FFFF00"/>
                          </a:highlight>
                          <a:latin typeface="+mj-ea"/>
                          <a:ea typeface="+mj-ea"/>
                          <a:cs typeface="+mn-cs"/>
                        </a:rPr>
                        <a:t>&lt;</a:t>
                      </a:r>
                      <a:r>
                        <a:rPr lang="ko-KR" altLang="en-US" sz="800" b="1" kern="0" spc="-50" dirty="0">
                          <a:solidFill>
                            <a:schemeClr val="tx2"/>
                          </a:solidFill>
                          <a:highlight>
                            <a:srgbClr val="FFFF00"/>
                          </a:highlight>
                          <a:latin typeface="+mj-ea"/>
                          <a:ea typeface="+mj-ea"/>
                          <a:cs typeface="+mn-cs"/>
                        </a:rPr>
                        <a:t>위 사진의 차단봉은 </a:t>
                      </a:r>
                      <a:r>
                        <a:rPr lang="en-US" altLang="ko-KR" sz="800" b="1" kern="0" spc="-50" dirty="0">
                          <a:solidFill>
                            <a:schemeClr val="tx2"/>
                          </a:solidFill>
                          <a:highlight>
                            <a:srgbClr val="FFFF00"/>
                          </a:highlight>
                          <a:latin typeface="+mj-ea"/>
                          <a:ea typeface="+mj-ea"/>
                          <a:cs typeface="+mn-cs"/>
                        </a:rPr>
                        <a:t>2</a:t>
                      </a:r>
                      <a:r>
                        <a:rPr lang="ko-KR" altLang="en-US" sz="800" b="1" kern="0" spc="-50" dirty="0">
                          <a:solidFill>
                            <a:schemeClr val="tx2"/>
                          </a:solidFill>
                          <a:highlight>
                            <a:srgbClr val="FFFF00"/>
                          </a:highlight>
                          <a:latin typeface="+mj-ea"/>
                          <a:ea typeface="+mj-ea"/>
                          <a:cs typeface="+mn-cs"/>
                        </a:rPr>
                        <a:t>개 연결</a:t>
                      </a:r>
                      <a:r>
                        <a:rPr lang="en-US" altLang="ko-KR" sz="800" b="1" kern="0" spc="-50" dirty="0">
                          <a:solidFill>
                            <a:schemeClr val="tx2"/>
                          </a:solidFill>
                          <a:highlight>
                            <a:srgbClr val="FFFF00"/>
                          </a:highlight>
                          <a:latin typeface="+mj-ea"/>
                          <a:ea typeface="+mj-ea"/>
                          <a:cs typeface="+mn-cs"/>
                        </a:rPr>
                        <a:t>&gt;</a:t>
                      </a:r>
                      <a:endParaRPr lang="ko-KR" altLang="en-US" sz="800" b="1" kern="0" spc="-50" dirty="0">
                        <a:solidFill>
                          <a:schemeClr val="tx2"/>
                        </a:solidFill>
                        <a:highlight>
                          <a:srgbClr val="FFFF00"/>
                        </a:highlight>
                        <a:latin typeface="+mj-ea"/>
                        <a:ea typeface="+mj-ea"/>
                        <a:cs typeface="+mn-cs"/>
                      </a:endParaRPr>
                    </a:p>
                  </a:txBody>
                  <a:tcPr marL="64770" marR="64770" marT="17907" marB="17907" anchor="ctr">
                    <a:lnL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SB-07 (</a:t>
                      </a:r>
                      <a:r>
                        <a:rPr lang="ko-KR" altLang="en-US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미니 </a:t>
                      </a:r>
                      <a:r>
                        <a:rPr lang="ko-KR" altLang="en-US" sz="800" b="1" kern="0" spc="-50" dirty="0" err="1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차단봉</a:t>
                      </a:r>
                      <a:r>
                        <a:rPr lang="en-US" altLang="ko-KR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)</a:t>
                      </a:r>
                      <a:endParaRPr lang="ko-KR" altLang="en-US" sz="800" b="1" kern="0" spc="-50" dirty="0">
                        <a:solidFill>
                          <a:schemeClr val="tx2"/>
                        </a:solidFill>
                        <a:latin typeface="+mj-ea"/>
                        <a:ea typeface="+mj-ea"/>
                        <a:cs typeface="+mn-cs"/>
                      </a:endParaRPr>
                    </a:p>
                    <a:p>
                      <a:pPr marL="0" marR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금액 </a:t>
                      </a:r>
                      <a:r>
                        <a:rPr lang="en-US" altLang="ko-KR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: 15,000</a:t>
                      </a:r>
                      <a:r>
                        <a:rPr lang="ko-KR" altLang="en-US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원</a:t>
                      </a:r>
                    </a:p>
                    <a:p>
                      <a:pPr marL="0" marR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800" b="1" kern="0" spc="-50" dirty="0">
                          <a:solidFill>
                            <a:schemeClr val="tx2"/>
                          </a:solidFill>
                          <a:highlight>
                            <a:srgbClr val="FFFF00"/>
                          </a:highlight>
                          <a:latin typeface="+mj-ea"/>
                          <a:ea typeface="+mj-ea"/>
                          <a:cs typeface="+mn-cs"/>
                        </a:rPr>
                        <a:t>&lt;</a:t>
                      </a:r>
                      <a:r>
                        <a:rPr lang="ko-KR" altLang="en-US" sz="800" b="1" kern="0" spc="-50" dirty="0">
                          <a:solidFill>
                            <a:schemeClr val="tx2"/>
                          </a:solidFill>
                          <a:highlight>
                            <a:srgbClr val="FFFF00"/>
                          </a:highlight>
                          <a:latin typeface="+mj-ea"/>
                          <a:ea typeface="+mj-ea"/>
                          <a:cs typeface="+mn-cs"/>
                        </a:rPr>
                        <a:t>위 사진의 차단봉은 </a:t>
                      </a:r>
                      <a:r>
                        <a:rPr lang="en-US" altLang="ko-KR" sz="800" b="1" kern="0" spc="-50" dirty="0">
                          <a:solidFill>
                            <a:schemeClr val="tx2"/>
                          </a:solidFill>
                          <a:highlight>
                            <a:srgbClr val="FFFF00"/>
                          </a:highlight>
                          <a:latin typeface="+mj-ea"/>
                          <a:ea typeface="+mj-ea"/>
                          <a:cs typeface="+mn-cs"/>
                        </a:rPr>
                        <a:t>2</a:t>
                      </a:r>
                      <a:r>
                        <a:rPr lang="ko-KR" altLang="en-US" sz="800" b="1" kern="0" spc="-50" dirty="0">
                          <a:solidFill>
                            <a:schemeClr val="tx2"/>
                          </a:solidFill>
                          <a:highlight>
                            <a:srgbClr val="FFFF00"/>
                          </a:highlight>
                          <a:latin typeface="+mj-ea"/>
                          <a:ea typeface="+mj-ea"/>
                          <a:cs typeface="+mn-cs"/>
                        </a:rPr>
                        <a:t>개 연결</a:t>
                      </a:r>
                      <a:r>
                        <a:rPr lang="en-US" altLang="ko-KR" sz="800" b="1" kern="0" spc="-50" dirty="0">
                          <a:solidFill>
                            <a:schemeClr val="tx2"/>
                          </a:solidFill>
                          <a:highlight>
                            <a:srgbClr val="FFFF00"/>
                          </a:highlight>
                          <a:latin typeface="+mj-ea"/>
                          <a:ea typeface="+mj-ea"/>
                          <a:cs typeface="+mn-cs"/>
                        </a:rPr>
                        <a:t>&gt;</a:t>
                      </a:r>
                      <a:endParaRPr lang="ko-KR" altLang="en-US" sz="800" b="1" kern="0" spc="-50" dirty="0">
                        <a:solidFill>
                          <a:schemeClr val="tx2"/>
                        </a:solidFill>
                        <a:highlight>
                          <a:srgbClr val="FFFF00"/>
                        </a:highlight>
                        <a:latin typeface="+mj-ea"/>
                        <a:ea typeface="+mj-ea"/>
                        <a:cs typeface="+mn-cs"/>
                      </a:endParaRPr>
                    </a:p>
                  </a:txBody>
                  <a:tcPr marL="64770" marR="64770" marT="17907" marB="17907" anchor="ctr">
                    <a:lnL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SB-08 (</a:t>
                      </a:r>
                      <a:r>
                        <a:rPr lang="ko-KR" altLang="en-US" sz="800" b="1" kern="0" spc="-50" dirty="0" err="1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명함볼</a:t>
                      </a:r>
                      <a:r>
                        <a:rPr lang="en-US" altLang="ko-KR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)</a:t>
                      </a:r>
                      <a:endParaRPr lang="ko-KR" altLang="en-US" sz="800" b="1" kern="0" spc="-50" dirty="0">
                        <a:solidFill>
                          <a:schemeClr val="tx2"/>
                        </a:solidFill>
                        <a:latin typeface="+mj-ea"/>
                        <a:ea typeface="+mj-ea"/>
                        <a:cs typeface="+mn-cs"/>
                      </a:endParaRPr>
                    </a:p>
                    <a:p>
                      <a:pPr marL="0" marR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금액 </a:t>
                      </a:r>
                      <a:r>
                        <a:rPr lang="en-US" altLang="ko-KR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: 15,000</a:t>
                      </a:r>
                      <a:r>
                        <a:rPr lang="ko-KR" altLang="en-US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원</a:t>
                      </a:r>
                    </a:p>
                  </a:txBody>
                  <a:tcPr marL="64770" marR="64770" marT="17907" marB="17907" anchor="ctr">
                    <a:lnL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SB-09 (</a:t>
                      </a:r>
                      <a:r>
                        <a:rPr lang="ko-KR" altLang="en-US" sz="800" b="1" kern="0" spc="-50" dirty="0" err="1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행운함</a:t>
                      </a:r>
                      <a:r>
                        <a:rPr lang="en-US" altLang="ko-KR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)</a:t>
                      </a:r>
                      <a:endParaRPr lang="ko-KR" altLang="en-US" sz="800" b="1" kern="0" spc="-50" dirty="0">
                        <a:solidFill>
                          <a:schemeClr val="tx2"/>
                        </a:solidFill>
                        <a:latin typeface="+mj-ea"/>
                        <a:ea typeface="+mj-ea"/>
                        <a:cs typeface="+mn-cs"/>
                      </a:endParaRPr>
                    </a:p>
                    <a:p>
                      <a:pPr marL="0" marR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금액 </a:t>
                      </a:r>
                      <a:r>
                        <a:rPr lang="en-US" altLang="ko-KR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: 30,000</a:t>
                      </a:r>
                      <a:r>
                        <a:rPr lang="ko-KR" altLang="en-US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원</a:t>
                      </a:r>
                    </a:p>
                  </a:txBody>
                  <a:tcPr marL="64770" marR="64770" marT="17907" marB="17907" anchor="ctr">
                    <a:lnL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SB-10 (POP</a:t>
                      </a:r>
                      <a:r>
                        <a:rPr lang="ko-KR" altLang="en-US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스탠드</a:t>
                      </a:r>
                      <a:r>
                        <a:rPr lang="en-US" altLang="ko-KR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)</a:t>
                      </a:r>
                      <a:endParaRPr lang="ko-KR" altLang="en-US" sz="800" b="1" kern="0" spc="-50" dirty="0">
                        <a:solidFill>
                          <a:schemeClr val="tx2"/>
                        </a:solidFill>
                        <a:latin typeface="+mj-ea"/>
                        <a:ea typeface="+mj-ea"/>
                        <a:cs typeface="+mn-cs"/>
                      </a:endParaRPr>
                    </a:p>
                    <a:p>
                      <a:pPr marL="0" marR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금액 </a:t>
                      </a:r>
                      <a:r>
                        <a:rPr lang="en-US" altLang="ko-KR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: 25,000 </a:t>
                      </a:r>
                      <a:r>
                        <a:rPr lang="ko-KR" altLang="en-US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원</a:t>
                      </a:r>
                    </a:p>
                  </a:txBody>
                  <a:tcPr marL="64770" marR="64770" marT="17907" marB="17907" anchor="ctr">
                    <a:lnL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65547699"/>
                  </a:ext>
                </a:extLst>
              </a:tr>
            </a:tbl>
          </a:graphicData>
        </a:graphic>
      </p:graphicFrame>
      <p:graphicFrame>
        <p:nvGraphicFramePr>
          <p:cNvPr id="36" name="표 35">
            <a:extLst>
              <a:ext uri="{FF2B5EF4-FFF2-40B4-BE49-F238E27FC236}">
                <a16:creationId xmlns:a16="http://schemas.microsoft.com/office/drawing/2014/main" id="{5FA73C73-1ABC-9653-A557-2E47EB2BF0B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35750383"/>
              </p:ext>
            </p:extLst>
          </p:nvPr>
        </p:nvGraphicFramePr>
        <p:xfrm>
          <a:off x="670072" y="4727752"/>
          <a:ext cx="5517855" cy="1397139"/>
        </p:xfrm>
        <a:graphic>
          <a:graphicData uri="http://schemas.openxmlformats.org/drawingml/2006/table">
            <a:tbl>
              <a:tblPr/>
              <a:tblGrid>
                <a:gridCol w="1103571">
                  <a:extLst>
                    <a:ext uri="{9D8B030D-6E8A-4147-A177-3AD203B41FA5}">
                      <a16:colId xmlns:a16="http://schemas.microsoft.com/office/drawing/2014/main" val="1441803235"/>
                    </a:ext>
                  </a:extLst>
                </a:gridCol>
                <a:gridCol w="1103571">
                  <a:extLst>
                    <a:ext uri="{9D8B030D-6E8A-4147-A177-3AD203B41FA5}">
                      <a16:colId xmlns:a16="http://schemas.microsoft.com/office/drawing/2014/main" val="7582884"/>
                    </a:ext>
                  </a:extLst>
                </a:gridCol>
                <a:gridCol w="1103571">
                  <a:extLst>
                    <a:ext uri="{9D8B030D-6E8A-4147-A177-3AD203B41FA5}">
                      <a16:colId xmlns:a16="http://schemas.microsoft.com/office/drawing/2014/main" val="2307486181"/>
                    </a:ext>
                  </a:extLst>
                </a:gridCol>
                <a:gridCol w="1103571">
                  <a:extLst>
                    <a:ext uri="{9D8B030D-6E8A-4147-A177-3AD203B41FA5}">
                      <a16:colId xmlns:a16="http://schemas.microsoft.com/office/drawing/2014/main" val="973639160"/>
                    </a:ext>
                  </a:extLst>
                </a:gridCol>
                <a:gridCol w="1103571">
                  <a:extLst>
                    <a:ext uri="{9D8B030D-6E8A-4147-A177-3AD203B41FA5}">
                      <a16:colId xmlns:a16="http://schemas.microsoft.com/office/drawing/2014/main" val="706400919"/>
                    </a:ext>
                  </a:extLst>
                </a:gridCol>
              </a:tblGrid>
              <a:tr h="873645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800" kern="0" spc="-100" baseline="0" dirty="0">
                        <a:solidFill>
                          <a:schemeClr val="tx2"/>
                        </a:solidFill>
                        <a:highlight>
                          <a:srgbClr val="FFFF00"/>
                        </a:highlight>
                        <a:latin typeface="a와이드2" panose="02020600000000000000" pitchFamily="18" charset="-127"/>
                        <a:ea typeface="a와이드2" panose="02020600000000000000" pitchFamily="18" charset="-127"/>
                        <a:cs typeface="+mn-cs"/>
                      </a:endParaRPr>
                    </a:p>
                  </a:txBody>
                  <a:tcPr marL="64770" marR="64770" marT="17907" marB="17907" anchor="ctr">
                    <a:lnL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800" kern="0" spc="-100" baseline="0" dirty="0">
                        <a:solidFill>
                          <a:schemeClr val="tx2"/>
                        </a:solidFill>
                        <a:highlight>
                          <a:srgbClr val="FFFF00"/>
                        </a:highlight>
                        <a:latin typeface="a와이드2" panose="02020600000000000000" pitchFamily="18" charset="-127"/>
                        <a:ea typeface="a와이드2" panose="02020600000000000000" pitchFamily="18" charset="-127"/>
                        <a:cs typeface="+mn-cs"/>
                      </a:endParaRPr>
                    </a:p>
                  </a:txBody>
                  <a:tcPr marL="64770" marR="64770" marT="17907" marB="17907" anchor="ctr">
                    <a:lnL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00" kern="0" spc="0" dirty="0">
                        <a:solidFill>
                          <a:srgbClr val="000000"/>
                        </a:solidFill>
                        <a:effectLst/>
                        <a:latin typeface="한컴바탕"/>
                      </a:endParaRPr>
                    </a:p>
                  </a:txBody>
                  <a:tcPr marL="64770" marR="64770" marT="17907" marB="17907" anchor="ctr">
                    <a:lnL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00" kern="0" spc="0" dirty="0">
                        <a:solidFill>
                          <a:srgbClr val="000000"/>
                        </a:solidFill>
                        <a:effectLst/>
                        <a:latin typeface="한컴바탕"/>
                      </a:endParaRPr>
                    </a:p>
                  </a:txBody>
                  <a:tcPr marL="64770" marR="64770" marT="17907" marB="17907" anchor="ctr">
                    <a:lnL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00" kern="0" spc="0" dirty="0">
                        <a:solidFill>
                          <a:srgbClr val="000000"/>
                        </a:solidFill>
                        <a:effectLst/>
                        <a:latin typeface="한컴바탕"/>
                      </a:endParaRPr>
                    </a:p>
                  </a:txBody>
                  <a:tcPr marL="64770" marR="64770" marT="17907" marB="17907" anchor="ctr">
                    <a:lnL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66098581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marL="0" marR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SB-11 (</a:t>
                      </a:r>
                      <a:r>
                        <a:rPr lang="ko-KR" altLang="en-US" sz="800" b="1" kern="0" spc="-50" dirty="0" err="1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제원판</a:t>
                      </a:r>
                      <a:r>
                        <a:rPr lang="en-US" altLang="ko-KR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)</a:t>
                      </a:r>
                      <a:endParaRPr lang="ko-KR" altLang="en-US" sz="800" b="1" kern="0" spc="-50" dirty="0">
                        <a:solidFill>
                          <a:schemeClr val="tx2"/>
                        </a:solidFill>
                        <a:latin typeface="+mj-ea"/>
                        <a:ea typeface="+mj-ea"/>
                        <a:cs typeface="+mn-cs"/>
                      </a:endParaRPr>
                    </a:p>
                    <a:p>
                      <a:pPr marL="0" marR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금액 </a:t>
                      </a:r>
                      <a:r>
                        <a:rPr lang="en-US" altLang="ko-KR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: </a:t>
                      </a:r>
                    </a:p>
                    <a:p>
                      <a:pPr marL="0" marR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7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1) 25,000</a:t>
                      </a:r>
                      <a:r>
                        <a:rPr lang="ko-KR" altLang="en-US" sz="7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원</a:t>
                      </a:r>
                      <a:r>
                        <a:rPr lang="en-US" altLang="ko-KR" sz="7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 </a:t>
                      </a:r>
                      <a:r>
                        <a:rPr lang="en-US" altLang="ko-KR" sz="6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(</a:t>
                      </a:r>
                      <a:r>
                        <a:rPr lang="ko-KR" altLang="en-US" sz="600" b="1" kern="0" spc="-50" dirty="0" err="1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폼포드</a:t>
                      </a:r>
                      <a:r>
                        <a:rPr lang="ko-KR" altLang="en-US" sz="6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 부착형</a:t>
                      </a:r>
                      <a:r>
                        <a:rPr lang="en-US" altLang="ko-KR" sz="6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)</a:t>
                      </a:r>
                      <a:endParaRPr lang="ko-KR" altLang="en-US" sz="600" b="1" kern="0" spc="-50" dirty="0">
                        <a:solidFill>
                          <a:schemeClr val="tx2"/>
                        </a:solidFill>
                        <a:latin typeface="+mj-ea"/>
                        <a:ea typeface="+mj-ea"/>
                        <a:cs typeface="+mn-cs"/>
                      </a:endParaRPr>
                    </a:p>
                    <a:p>
                      <a:pPr marL="0" marR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7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2)</a:t>
                      </a:r>
                      <a:r>
                        <a:rPr lang="ko-KR" altLang="en-US" sz="7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 </a:t>
                      </a:r>
                      <a:r>
                        <a:rPr lang="en-US" altLang="ko-KR" sz="7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50,000 (A3)</a:t>
                      </a:r>
                      <a:endParaRPr lang="ko-KR" altLang="en-US" sz="700" b="1" kern="0" spc="-50" dirty="0">
                        <a:solidFill>
                          <a:schemeClr val="tx2"/>
                        </a:solidFill>
                        <a:latin typeface="+mj-ea"/>
                        <a:ea typeface="+mj-ea"/>
                        <a:cs typeface="+mn-cs"/>
                      </a:endParaRPr>
                    </a:p>
                  </a:txBody>
                  <a:tcPr marL="64770" marR="64770" marT="17907" marB="17907" anchor="ctr">
                    <a:lnL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SB-12 (</a:t>
                      </a:r>
                      <a:r>
                        <a:rPr lang="ko-KR" altLang="en-US" sz="800" b="1" kern="0" spc="-50" dirty="0" err="1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보면대</a:t>
                      </a:r>
                      <a:r>
                        <a:rPr lang="en-US" altLang="ko-KR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)</a:t>
                      </a:r>
                      <a:endParaRPr lang="ko-KR" altLang="en-US" sz="800" b="1" kern="0" spc="-50" dirty="0">
                        <a:solidFill>
                          <a:schemeClr val="tx2"/>
                        </a:solidFill>
                        <a:latin typeface="+mj-ea"/>
                        <a:ea typeface="+mj-ea"/>
                        <a:cs typeface="+mn-cs"/>
                      </a:endParaRPr>
                    </a:p>
                    <a:p>
                      <a:pPr marL="0" marR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금액 </a:t>
                      </a:r>
                      <a:r>
                        <a:rPr lang="en-US" altLang="ko-KR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: </a:t>
                      </a:r>
                      <a:r>
                        <a:rPr lang="ko-KR" altLang="en-US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￦</a:t>
                      </a:r>
                      <a:r>
                        <a:rPr lang="en-US" altLang="ko-KR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40,000 </a:t>
                      </a:r>
                      <a:endParaRPr lang="ko-KR" altLang="en-US" sz="800" b="1" kern="0" spc="-50" dirty="0">
                        <a:solidFill>
                          <a:schemeClr val="tx2"/>
                        </a:solidFill>
                        <a:latin typeface="+mj-ea"/>
                        <a:ea typeface="+mj-ea"/>
                        <a:cs typeface="+mn-cs"/>
                      </a:endParaRPr>
                    </a:p>
                  </a:txBody>
                  <a:tcPr marL="64770" marR="64770" marT="17907" marB="17907" anchor="ctr">
                    <a:lnL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SB-13 (</a:t>
                      </a:r>
                      <a:r>
                        <a:rPr lang="ko-KR" altLang="en-US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화이트보드</a:t>
                      </a:r>
                      <a:r>
                        <a:rPr lang="en-US" altLang="ko-KR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)</a:t>
                      </a:r>
                      <a:endParaRPr lang="ko-KR" altLang="en-US" sz="800" b="1" kern="0" spc="-50" dirty="0">
                        <a:solidFill>
                          <a:schemeClr val="tx2"/>
                        </a:solidFill>
                        <a:latin typeface="+mj-ea"/>
                        <a:ea typeface="+mj-ea"/>
                        <a:cs typeface="+mn-cs"/>
                      </a:endParaRPr>
                    </a:p>
                    <a:p>
                      <a:pPr marL="0" marR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금액 </a:t>
                      </a:r>
                      <a:r>
                        <a:rPr lang="en-US" altLang="ko-KR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: 50,000</a:t>
                      </a:r>
                      <a:r>
                        <a:rPr lang="ko-KR" altLang="en-US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원</a:t>
                      </a:r>
                    </a:p>
                    <a:p>
                      <a:pPr marL="0" marR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800" b="1" kern="0" spc="-50" dirty="0">
                          <a:solidFill>
                            <a:schemeClr val="tx2"/>
                          </a:solidFill>
                          <a:highlight>
                            <a:srgbClr val="FFFF00"/>
                          </a:highlight>
                          <a:latin typeface="+mj-ea"/>
                          <a:ea typeface="+mj-ea"/>
                          <a:cs typeface="+mn-cs"/>
                        </a:rPr>
                        <a:t>&lt;</a:t>
                      </a:r>
                      <a:r>
                        <a:rPr lang="ko-KR" altLang="en-US" sz="800" b="1" kern="0" spc="-50" dirty="0">
                          <a:solidFill>
                            <a:schemeClr val="tx2"/>
                          </a:solidFill>
                          <a:highlight>
                            <a:srgbClr val="FFFF00"/>
                          </a:highlight>
                          <a:latin typeface="+mj-ea"/>
                          <a:ea typeface="+mj-ea"/>
                          <a:cs typeface="+mn-cs"/>
                        </a:rPr>
                        <a:t>펜</a:t>
                      </a:r>
                      <a:r>
                        <a:rPr lang="en-US" altLang="ko-KR" sz="800" b="1" kern="0" spc="-50" dirty="0">
                          <a:solidFill>
                            <a:schemeClr val="tx2"/>
                          </a:solidFill>
                          <a:highlight>
                            <a:srgbClr val="FFFF00"/>
                          </a:highlight>
                          <a:latin typeface="+mj-ea"/>
                          <a:ea typeface="+mj-ea"/>
                          <a:cs typeface="+mn-cs"/>
                        </a:rPr>
                        <a:t>, </a:t>
                      </a:r>
                      <a:r>
                        <a:rPr lang="ko-KR" altLang="en-US" sz="800" b="1" kern="0" spc="-50" dirty="0">
                          <a:solidFill>
                            <a:schemeClr val="tx2"/>
                          </a:solidFill>
                          <a:highlight>
                            <a:srgbClr val="FFFF00"/>
                          </a:highlight>
                          <a:latin typeface="+mj-ea"/>
                          <a:ea typeface="+mj-ea"/>
                          <a:cs typeface="+mn-cs"/>
                        </a:rPr>
                        <a:t>지우개 별도</a:t>
                      </a:r>
                      <a:r>
                        <a:rPr lang="en-US" altLang="ko-KR" sz="800" b="1" kern="0" spc="-50" dirty="0">
                          <a:solidFill>
                            <a:schemeClr val="tx2"/>
                          </a:solidFill>
                          <a:highlight>
                            <a:srgbClr val="FFFF00"/>
                          </a:highlight>
                          <a:latin typeface="+mj-ea"/>
                          <a:ea typeface="+mj-ea"/>
                          <a:cs typeface="+mn-cs"/>
                        </a:rPr>
                        <a:t>&gt;</a:t>
                      </a:r>
                      <a:endParaRPr lang="ko-KR" altLang="en-US" sz="800" b="1" kern="0" spc="-50" dirty="0">
                        <a:solidFill>
                          <a:schemeClr val="tx2"/>
                        </a:solidFill>
                        <a:highlight>
                          <a:srgbClr val="FFFF00"/>
                        </a:highlight>
                        <a:latin typeface="+mj-ea"/>
                        <a:ea typeface="+mj-ea"/>
                        <a:cs typeface="+mn-cs"/>
                      </a:endParaRPr>
                    </a:p>
                  </a:txBody>
                  <a:tcPr marL="64770" marR="64770" marT="17907" marB="17907" anchor="ctr">
                    <a:lnL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SB-14 (</a:t>
                      </a:r>
                      <a:r>
                        <a:rPr lang="ko-KR" altLang="en-US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싱크대</a:t>
                      </a:r>
                      <a:r>
                        <a:rPr lang="en-US" altLang="ko-KR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)</a:t>
                      </a:r>
                      <a:endParaRPr lang="ko-KR" altLang="en-US" sz="800" b="1" kern="0" spc="-50" dirty="0">
                        <a:solidFill>
                          <a:schemeClr val="tx2"/>
                        </a:solidFill>
                        <a:latin typeface="+mj-ea"/>
                        <a:ea typeface="+mj-ea"/>
                        <a:cs typeface="+mn-cs"/>
                      </a:endParaRPr>
                    </a:p>
                    <a:p>
                      <a:pPr marL="0" marR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금액 </a:t>
                      </a:r>
                      <a:r>
                        <a:rPr lang="en-US" altLang="ko-KR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: 80,000</a:t>
                      </a:r>
                      <a:r>
                        <a:rPr lang="ko-KR" altLang="en-US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원</a:t>
                      </a:r>
                      <a:r>
                        <a:rPr lang="en-US" altLang="ko-KR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 </a:t>
                      </a:r>
                      <a:endParaRPr lang="ko-KR" altLang="en-US" sz="800" b="1" kern="0" spc="-50" dirty="0">
                        <a:solidFill>
                          <a:schemeClr val="tx2"/>
                        </a:solidFill>
                        <a:latin typeface="+mj-ea"/>
                        <a:ea typeface="+mj-ea"/>
                        <a:cs typeface="+mn-cs"/>
                      </a:endParaRPr>
                    </a:p>
                    <a:p>
                      <a:pPr marL="0" marR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800" b="1" kern="0" spc="-50" dirty="0">
                          <a:solidFill>
                            <a:schemeClr val="tx2"/>
                          </a:solidFill>
                          <a:highlight>
                            <a:srgbClr val="FFFF00"/>
                          </a:highlight>
                          <a:latin typeface="+mj-ea"/>
                          <a:ea typeface="+mj-ea"/>
                          <a:cs typeface="+mn-cs"/>
                        </a:rPr>
                        <a:t>&lt;</a:t>
                      </a:r>
                      <a:r>
                        <a:rPr lang="ko-KR" altLang="en-US" sz="800" b="1" kern="0" spc="-50" dirty="0">
                          <a:solidFill>
                            <a:schemeClr val="tx2"/>
                          </a:solidFill>
                          <a:highlight>
                            <a:srgbClr val="FFFF00"/>
                          </a:highlight>
                          <a:latin typeface="+mj-ea"/>
                          <a:ea typeface="+mj-ea"/>
                          <a:cs typeface="+mn-cs"/>
                        </a:rPr>
                        <a:t>연결은 별도로 요청하셔야 합니다</a:t>
                      </a:r>
                      <a:r>
                        <a:rPr lang="en-US" altLang="ko-KR" sz="800" b="1" kern="0" spc="-50" dirty="0">
                          <a:solidFill>
                            <a:schemeClr val="tx2"/>
                          </a:solidFill>
                          <a:highlight>
                            <a:srgbClr val="FFFF00"/>
                          </a:highlight>
                          <a:latin typeface="+mj-ea"/>
                          <a:ea typeface="+mj-ea"/>
                          <a:cs typeface="+mn-cs"/>
                        </a:rPr>
                        <a:t>&gt;</a:t>
                      </a:r>
                      <a:endParaRPr lang="ko-KR" altLang="en-US" sz="800" b="1" kern="0" spc="-50" dirty="0">
                        <a:solidFill>
                          <a:schemeClr val="tx2"/>
                        </a:solidFill>
                        <a:highlight>
                          <a:srgbClr val="FFFF00"/>
                        </a:highlight>
                        <a:latin typeface="+mj-ea"/>
                        <a:ea typeface="+mj-ea"/>
                        <a:cs typeface="+mn-cs"/>
                      </a:endParaRPr>
                    </a:p>
                  </a:txBody>
                  <a:tcPr marL="64770" marR="64770" marT="17907" marB="17907" anchor="ctr">
                    <a:lnL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SB-15 (</a:t>
                      </a:r>
                      <a:r>
                        <a:rPr lang="ko-KR" altLang="en-US" sz="800" b="1" kern="0" spc="-50" dirty="0" err="1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행거</a:t>
                      </a:r>
                      <a:r>
                        <a:rPr lang="en-US" altLang="ko-KR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)</a:t>
                      </a:r>
                      <a:endParaRPr lang="ko-KR" altLang="en-US" sz="800" b="1" kern="0" spc="-50" dirty="0">
                        <a:solidFill>
                          <a:schemeClr val="tx2"/>
                        </a:solidFill>
                        <a:latin typeface="+mj-ea"/>
                        <a:ea typeface="+mj-ea"/>
                        <a:cs typeface="+mn-cs"/>
                      </a:endParaRPr>
                    </a:p>
                    <a:p>
                      <a:pPr marL="0" marR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금액 </a:t>
                      </a:r>
                      <a:r>
                        <a:rPr lang="en-US" altLang="ko-KR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: 20,000</a:t>
                      </a:r>
                      <a:r>
                        <a:rPr lang="ko-KR" altLang="en-US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원</a:t>
                      </a:r>
                    </a:p>
                  </a:txBody>
                  <a:tcPr marL="64770" marR="64770" marT="17907" marB="17907" anchor="ctr">
                    <a:lnL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65547699"/>
                  </a:ext>
                </a:extLst>
              </a:tr>
            </a:tbl>
          </a:graphicData>
        </a:graphic>
      </p:graphicFrame>
      <p:graphicFrame>
        <p:nvGraphicFramePr>
          <p:cNvPr id="44" name="표 43">
            <a:extLst>
              <a:ext uri="{FF2B5EF4-FFF2-40B4-BE49-F238E27FC236}">
                <a16:creationId xmlns:a16="http://schemas.microsoft.com/office/drawing/2014/main" id="{7A9E8231-48C2-94F1-5700-5A5E1F400E2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06064155"/>
              </p:ext>
            </p:extLst>
          </p:nvPr>
        </p:nvGraphicFramePr>
        <p:xfrm>
          <a:off x="668611" y="6118934"/>
          <a:ext cx="5517855" cy="1397139"/>
        </p:xfrm>
        <a:graphic>
          <a:graphicData uri="http://schemas.openxmlformats.org/drawingml/2006/table">
            <a:tbl>
              <a:tblPr/>
              <a:tblGrid>
                <a:gridCol w="1103571">
                  <a:extLst>
                    <a:ext uri="{9D8B030D-6E8A-4147-A177-3AD203B41FA5}">
                      <a16:colId xmlns:a16="http://schemas.microsoft.com/office/drawing/2014/main" val="1441803235"/>
                    </a:ext>
                  </a:extLst>
                </a:gridCol>
                <a:gridCol w="1103571">
                  <a:extLst>
                    <a:ext uri="{9D8B030D-6E8A-4147-A177-3AD203B41FA5}">
                      <a16:colId xmlns:a16="http://schemas.microsoft.com/office/drawing/2014/main" val="7582884"/>
                    </a:ext>
                  </a:extLst>
                </a:gridCol>
                <a:gridCol w="1103571">
                  <a:extLst>
                    <a:ext uri="{9D8B030D-6E8A-4147-A177-3AD203B41FA5}">
                      <a16:colId xmlns:a16="http://schemas.microsoft.com/office/drawing/2014/main" val="2307486181"/>
                    </a:ext>
                  </a:extLst>
                </a:gridCol>
                <a:gridCol w="1103571">
                  <a:extLst>
                    <a:ext uri="{9D8B030D-6E8A-4147-A177-3AD203B41FA5}">
                      <a16:colId xmlns:a16="http://schemas.microsoft.com/office/drawing/2014/main" val="973639160"/>
                    </a:ext>
                  </a:extLst>
                </a:gridCol>
                <a:gridCol w="1103571">
                  <a:extLst>
                    <a:ext uri="{9D8B030D-6E8A-4147-A177-3AD203B41FA5}">
                      <a16:colId xmlns:a16="http://schemas.microsoft.com/office/drawing/2014/main" val="706400919"/>
                    </a:ext>
                  </a:extLst>
                </a:gridCol>
              </a:tblGrid>
              <a:tr h="873645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00" kern="0" spc="0" dirty="0">
                        <a:solidFill>
                          <a:srgbClr val="000000"/>
                        </a:solidFill>
                        <a:effectLst/>
                        <a:latin typeface="한컴바탕"/>
                      </a:endParaRPr>
                    </a:p>
                  </a:txBody>
                  <a:tcPr marL="64770" marR="64770" marT="17907" marB="17907" anchor="ctr">
                    <a:lnL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00" kern="0" spc="0" dirty="0">
                        <a:solidFill>
                          <a:srgbClr val="000000"/>
                        </a:solidFill>
                        <a:effectLst/>
                        <a:latin typeface="한컴바탕"/>
                      </a:endParaRPr>
                    </a:p>
                  </a:txBody>
                  <a:tcPr marL="64770" marR="64770" marT="17907" marB="17907" anchor="ctr">
                    <a:lnL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00" kern="0" spc="0" dirty="0">
                        <a:solidFill>
                          <a:srgbClr val="000000"/>
                        </a:solidFill>
                        <a:effectLst/>
                        <a:latin typeface="한컴바탕"/>
                      </a:endParaRPr>
                    </a:p>
                  </a:txBody>
                  <a:tcPr marL="64770" marR="64770" marT="17907" marB="17907" anchor="ctr">
                    <a:lnL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00" kern="0" spc="0" dirty="0">
                        <a:solidFill>
                          <a:srgbClr val="000000"/>
                        </a:solidFill>
                        <a:effectLst/>
                        <a:latin typeface="한컴바탕"/>
                      </a:endParaRPr>
                    </a:p>
                  </a:txBody>
                  <a:tcPr marL="64770" marR="64770" marT="17907" marB="17907" anchor="ctr">
                    <a:lnL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00" kern="0" spc="0" dirty="0">
                        <a:solidFill>
                          <a:srgbClr val="000000"/>
                        </a:solidFill>
                        <a:effectLst/>
                        <a:latin typeface="한컴바탕"/>
                      </a:endParaRPr>
                    </a:p>
                  </a:txBody>
                  <a:tcPr marL="64770" marR="64770" marT="17907" marB="17907" anchor="ctr">
                    <a:lnL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66098581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marL="0" marR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SB-16 (</a:t>
                      </a:r>
                      <a:r>
                        <a:rPr lang="ko-KR" altLang="en-US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옷걸이</a:t>
                      </a:r>
                      <a:r>
                        <a:rPr lang="en-US" altLang="ko-KR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)</a:t>
                      </a:r>
                      <a:endParaRPr lang="ko-KR" altLang="en-US" sz="800" b="1" kern="0" spc="-50" dirty="0">
                        <a:solidFill>
                          <a:schemeClr val="tx2"/>
                        </a:solidFill>
                        <a:latin typeface="+mj-ea"/>
                        <a:ea typeface="+mj-ea"/>
                        <a:cs typeface="+mn-cs"/>
                      </a:endParaRPr>
                    </a:p>
                    <a:p>
                      <a:pPr marL="0" marR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금액 </a:t>
                      </a:r>
                      <a:r>
                        <a:rPr lang="en-US" altLang="ko-KR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: 20,000</a:t>
                      </a:r>
                      <a:r>
                        <a:rPr lang="ko-KR" altLang="en-US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원</a:t>
                      </a:r>
                    </a:p>
                  </a:txBody>
                  <a:tcPr marL="64770" marR="64770" marT="17907" marB="17907" anchor="ctr">
                    <a:lnL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SB-17 (</a:t>
                      </a:r>
                      <a:r>
                        <a:rPr lang="ko-KR" altLang="en-US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철망</a:t>
                      </a:r>
                      <a:r>
                        <a:rPr lang="en-US" altLang="ko-KR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)</a:t>
                      </a:r>
                      <a:endParaRPr lang="ko-KR" altLang="en-US" sz="800" b="1" kern="0" spc="-50" dirty="0">
                        <a:solidFill>
                          <a:schemeClr val="tx2"/>
                        </a:solidFill>
                        <a:latin typeface="+mj-ea"/>
                        <a:ea typeface="+mj-ea"/>
                        <a:cs typeface="+mn-cs"/>
                      </a:endParaRPr>
                    </a:p>
                    <a:p>
                      <a:pPr marL="0" marR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금액 </a:t>
                      </a:r>
                      <a:r>
                        <a:rPr lang="en-US" altLang="ko-KR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: 20,000</a:t>
                      </a:r>
                      <a:r>
                        <a:rPr lang="ko-KR" altLang="en-US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원</a:t>
                      </a:r>
                    </a:p>
                    <a:p>
                      <a:pPr marL="0" marR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800" b="1" kern="0" spc="-50" dirty="0">
                          <a:solidFill>
                            <a:schemeClr val="tx2"/>
                          </a:solidFill>
                          <a:highlight>
                            <a:srgbClr val="FFFF00"/>
                          </a:highlight>
                          <a:latin typeface="+mj-ea"/>
                          <a:ea typeface="+mj-ea"/>
                          <a:cs typeface="+mn-cs"/>
                        </a:rPr>
                        <a:t>&lt;</a:t>
                      </a:r>
                      <a:r>
                        <a:rPr lang="ko-KR" altLang="en-US" sz="800" b="1" kern="0" spc="-50" dirty="0">
                          <a:solidFill>
                            <a:schemeClr val="tx2"/>
                          </a:solidFill>
                          <a:highlight>
                            <a:srgbClr val="FFFF00"/>
                          </a:highlight>
                          <a:latin typeface="+mj-ea"/>
                          <a:ea typeface="+mj-ea"/>
                          <a:cs typeface="+mn-cs"/>
                        </a:rPr>
                        <a:t>진열을 위한 </a:t>
                      </a:r>
                      <a:r>
                        <a:rPr lang="en-US" altLang="ko-KR" sz="800" b="1" kern="0" spc="-50" dirty="0">
                          <a:solidFill>
                            <a:schemeClr val="tx2"/>
                          </a:solidFill>
                          <a:highlight>
                            <a:srgbClr val="FFFF00"/>
                          </a:highlight>
                          <a:latin typeface="+mj-ea"/>
                          <a:ea typeface="+mj-ea"/>
                          <a:cs typeface="+mn-cs"/>
                        </a:rPr>
                        <a:t>S</a:t>
                      </a:r>
                      <a:r>
                        <a:rPr lang="ko-KR" altLang="en-US" sz="800" b="1" kern="0" spc="-50" dirty="0">
                          <a:solidFill>
                            <a:schemeClr val="tx2"/>
                          </a:solidFill>
                          <a:highlight>
                            <a:srgbClr val="FFFF00"/>
                          </a:highlight>
                          <a:latin typeface="+mj-ea"/>
                          <a:ea typeface="+mj-ea"/>
                          <a:cs typeface="+mn-cs"/>
                        </a:rPr>
                        <a:t>자 고리는 별도 준비</a:t>
                      </a:r>
                      <a:r>
                        <a:rPr lang="en-US" altLang="ko-KR" sz="800" b="1" kern="0" spc="-50" dirty="0">
                          <a:solidFill>
                            <a:schemeClr val="tx2"/>
                          </a:solidFill>
                          <a:highlight>
                            <a:srgbClr val="FFFF00"/>
                          </a:highlight>
                          <a:latin typeface="+mj-ea"/>
                          <a:ea typeface="+mj-ea"/>
                          <a:cs typeface="+mn-cs"/>
                        </a:rPr>
                        <a:t>&gt;</a:t>
                      </a:r>
                      <a:endParaRPr lang="ko-KR" altLang="en-US" sz="800" b="1" kern="0" spc="-50" dirty="0">
                        <a:solidFill>
                          <a:schemeClr val="tx2"/>
                        </a:solidFill>
                        <a:highlight>
                          <a:srgbClr val="FFFF00"/>
                        </a:highlight>
                        <a:latin typeface="+mj-ea"/>
                        <a:ea typeface="+mj-ea"/>
                        <a:cs typeface="+mn-cs"/>
                      </a:endParaRPr>
                    </a:p>
                  </a:txBody>
                  <a:tcPr marL="64770" marR="64770" marT="17907" marB="17907" anchor="ctr">
                    <a:lnL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SB-18 (</a:t>
                      </a:r>
                      <a:r>
                        <a:rPr lang="ko-KR" altLang="en-US" sz="800" b="1" kern="0" spc="-50" dirty="0" err="1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이젤</a:t>
                      </a:r>
                      <a:r>
                        <a:rPr lang="en-US" altLang="ko-KR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)</a:t>
                      </a:r>
                      <a:endParaRPr lang="ko-KR" altLang="en-US" sz="800" b="1" kern="0" spc="-50" dirty="0">
                        <a:solidFill>
                          <a:schemeClr val="tx2"/>
                        </a:solidFill>
                        <a:latin typeface="+mj-ea"/>
                        <a:ea typeface="+mj-ea"/>
                        <a:cs typeface="+mn-cs"/>
                      </a:endParaRPr>
                    </a:p>
                    <a:p>
                      <a:pPr marL="0" marR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금액 </a:t>
                      </a:r>
                      <a:r>
                        <a:rPr lang="en-US" altLang="ko-KR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: 20,000</a:t>
                      </a:r>
                      <a:r>
                        <a:rPr lang="ko-KR" altLang="en-US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원</a:t>
                      </a:r>
                      <a:r>
                        <a:rPr lang="en-US" altLang="ko-KR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 </a:t>
                      </a:r>
                      <a:endParaRPr lang="ko-KR" altLang="en-US" sz="800" b="1" kern="0" spc="-50" dirty="0">
                        <a:solidFill>
                          <a:schemeClr val="tx2"/>
                        </a:solidFill>
                        <a:latin typeface="+mj-ea"/>
                        <a:ea typeface="+mj-ea"/>
                        <a:cs typeface="+mn-cs"/>
                      </a:endParaRPr>
                    </a:p>
                  </a:txBody>
                  <a:tcPr marL="64770" marR="64770" marT="17907" marB="17907" anchor="ctr">
                    <a:lnL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SB-19 (</a:t>
                      </a:r>
                      <a:r>
                        <a:rPr lang="ko-KR" altLang="en-US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휴지통</a:t>
                      </a:r>
                      <a:r>
                        <a:rPr lang="en-US" altLang="ko-KR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30L)</a:t>
                      </a:r>
                      <a:endParaRPr lang="ko-KR" altLang="en-US" sz="800" b="1" kern="0" spc="-50" dirty="0">
                        <a:solidFill>
                          <a:schemeClr val="tx2"/>
                        </a:solidFill>
                        <a:latin typeface="+mj-ea"/>
                        <a:ea typeface="+mj-ea"/>
                        <a:cs typeface="+mn-cs"/>
                      </a:endParaRPr>
                    </a:p>
                    <a:p>
                      <a:pPr marL="0" marR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금액 </a:t>
                      </a:r>
                      <a:r>
                        <a:rPr lang="en-US" altLang="ko-KR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: 7,000</a:t>
                      </a:r>
                      <a:r>
                        <a:rPr lang="ko-KR" altLang="en-US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원</a:t>
                      </a:r>
                    </a:p>
                  </a:txBody>
                  <a:tcPr marL="64770" marR="64770" marT="17907" marB="17907" anchor="ctr">
                    <a:lnL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n-ea"/>
                          <a:cs typeface="+mn-cs"/>
                        </a:rPr>
                        <a:t>SB-21 </a:t>
                      </a:r>
                      <a:r>
                        <a:rPr lang="en-US" altLang="ko-KR" sz="600" b="1" kern="0" spc="-50" dirty="0">
                          <a:solidFill>
                            <a:schemeClr val="tx2"/>
                          </a:solidFill>
                          <a:latin typeface="+mj-ea"/>
                          <a:ea typeface="+mn-ea"/>
                          <a:cs typeface="+mn-cs"/>
                        </a:rPr>
                        <a:t>(</a:t>
                      </a:r>
                      <a:r>
                        <a:rPr lang="ko-KR" altLang="en-US" sz="600" b="1" kern="0" spc="-50" dirty="0">
                          <a:solidFill>
                            <a:schemeClr val="tx2"/>
                          </a:solidFill>
                          <a:latin typeface="+mj-ea"/>
                          <a:ea typeface="+mn-ea"/>
                          <a:cs typeface="+mn-cs"/>
                        </a:rPr>
                        <a:t>아크릴 </a:t>
                      </a:r>
                      <a:r>
                        <a:rPr lang="en-US" altLang="ko-KR" sz="600" b="1" kern="0" spc="-50" dirty="0">
                          <a:solidFill>
                            <a:schemeClr val="tx2"/>
                          </a:solidFill>
                          <a:latin typeface="+mj-ea"/>
                          <a:ea typeface="+mn-ea"/>
                          <a:cs typeface="+mn-cs"/>
                        </a:rPr>
                        <a:t>1</a:t>
                      </a:r>
                      <a:r>
                        <a:rPr lang="ko-KR" altLang="en-US" sz="600" b="1" kern="0" spc="-50" dirty="0">
                          <a:solidFill>
                            <a:schemeClr val="tx2"/>
                          </a:solidFill>
                          <a:latin typeface="+mj-ea"/>
                          <a:ea typeface="+mn-ea"/>
                          <a:cs typeface="+mn-cs"/>
                        </a:rPr>
                        <a:t>인 </a:t>
                      </a:r>
                      <a:r>
                        <a:rPr lang="ko-KR" altLang="en-US" sz="600" b="1" kern="0" spc="-50" dirty="0" err="1">
                          <a:solidFill>
                            <a:schemeClr val="tx2"/>
                          </a:solidFill>
                          <a:latin typeface="+mj-ea"/>
                          <a:ea typeface="+mn-ea"/>
                          <a:cs typeface="+mn-cs"/>
                        </a:rPr>
                        <a:t>사회대</a:t>
                      </a:r>
                      <a:r>
                        <a:rPr lang="en-US" altLang="ko-KR" sz="600" b="1" kern="0" spc="-50" dirty="0">
                          <a:solidFill>
                            <a:schemeClr val="tx2"/>
                          </a:solidFill>
                          <a:latin typeface="+mj-ea"/>
                          <a:ea typeface="+mn-ea"/>
                          <a:cs typeface="+mn-cs"/>
                        </a:rPr>
                        <a:t>)</a:t>
                      </a:r>
                      <a:endParaRPr lang="ko-KR" altLang="en-US" sz="600" b="1" kern="0" spc="-50" dirty="0">
                        <a:solidFill>
                          <a:schemeClr val="tx2"/>
                        </a:solidFill>
                        <a:latin typeface="+mj-ea"/>
                        <a:ea typeface="+mn-ea"/>
                        <a:cs typeface="+mn-cs"/>
                      </a:endParaRPr>
                    </a:p>
                    <a:p>
                      <a:pPr marL="0" marR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n-ea"/>
                          <a:cs typeface="+mn-cs"/>
                        </a:rPr>
                        <a:t>금액 </a:t>
                      </a:r>
                      <a:r>
                        <a:rPr lang="en-US" altLang="ko-KR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n-ea"/>
                          <a:cs typeface="+mn-cs"/>
                        </a:rPr>
                        <a:t>: </a:t>
                      </a:r>
                      <a:r>
                        <a:rPr lang="ko-KR" altLang="en-US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n-ea"/>
                          <a:cs typeface="+mn-cs"/>
                        </a:rPr>
                        <a:t>￦</a:t>
                      </a:r>
                      <a:r>
                        <a:rPr lang="en-US" altLang="ko-KR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n-ea"/>
                          <a:cs typeface="+mn-cs"/>
                        </a:rPr>
                        <a:t>150,000</a:t>
                      </a:r>
                      <a:endParaRPr lang="ko-KR" altLang="en-US" sz="800" b="1" kern="0" spc="-50" dirty="0">
                        <a:solidFill>
                          <a:schemeClr val="tx2"/>
                        </a:solidFill>
                        <a:latin typeface="+mj-ea"/>
                        <a:ea typeface="+mn-ea"/>
                        <a:cs typeface="+mn-cs"/>
                      </a:endParaRPr>
                    </a:p>
                  </a:txBody>
                  <a:tcPr marL="64770" marR="64770" marT="17907" marB="17907" anchor="ctr">
                    <a:lnL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65547699"/>
                  </a:ext>
                </a:extLst>
              </a:tr>
            </a:tbl>
          </a:graphicData>
        </a:graphic>
      </p:graphicFrame>
      <p:graphicFrame>
        <p:nvGraphicFramePr>
          <p:cNvPr id="55" name="표 54">
            <a:extLst>
              <a:ext uri="{FF2B5EF4-FFF2-40B4-BE49-F238E27FC236}">
                <a16:creationId xmlns:a16="http://schemas.microsoft.com/office/drawing/2014/main" id="{C35F1AC5-A89A-D0C6-285E-5DCEE390629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4627970"/>
              </p:ext>
            </p:extLst>
          </p:nvPr>
        </p:nvGraphicFramePr>
        <p:xfrm>
          <a:off x="668611" y="7514066"/>
          <a:ext cx="5517855" cy="1233645"/>
        </p:xfrm>
        <a:graphic>
          <a:graphicData uri="http://schemas.openxmlformats.org/drawingml/2006/table">
            <a:tbl>
              <a:tblPr/>
              <a:tblGrid>
                <a:gridCol w="1103571">
                  <a:extLst>
                    <a:ext uri="{9D8B030D-6E8A-4147-A177-3AD203B41FA5}">
                      <a16:colId xmlns:a16="http://schemas.microsoft.com/office/drawing/2014/main" val="1441803235"/>
                    </a:ext>
                  </a:extLst>
                </a:gridCol>
                <a:gridCol w="1103571">
                  <a:extLst>
                    <a:ext uri="{9D8B030D-6E8A-4147-A177-3AD203B41FA5}">
                      <a16:colId xmlns:a16="http://schemas.microsoft.com/office/drawing/2014/main" val="7582884"/>
                    </a:ext>
                  </a:extLst>
                </a:gridCol>
                <a:gridCol w="1103571">
                  <a:extLst>
                    <a:ext uri="{9D8B030D-6E8A-4147-A177-3AD203B41FA5}">
                      <a16:colId xmlns:a16="http://schemas.microsoft.com/office/drawing/2014/main" val="2307486181"/>
                    </a:ext>
                  </a:extLst>
                </a:gridCol>
                <a:gridCol w="1103571">
                  <a:extLst>
                    <a:ext uri="{9D8B030D-6E8A-4147-A177-3AD203B41FA5}">
                      <a16:colId xmlns:a16="http://schemas.microsoft.com/office/drawing/2014/main" val="973639160"/>
                    </a:ext>
                  </a:extLst>
                </a:gridCol>
                <a:gridCol w="1103571">
                  <a:extLst>
                    <a:ext uri="{9D8B030D-6E8A-4147-A177-3AD203B41FA5}">
                      <a16:colId xmlns:a16="http://schemas.microsoft.com/office/drawing/2014/main" val="706400919"/>
                    </a:ext>
                  </a:extLst>
                </a:gridCol>
              </a:tblGrid>
              <a:tr h="873645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00" kern="0" spc="0" dirty="0">
                        <a:solidFill>
                          <a:srgbClr val="000000"/>
                        </a:solidFill>
                        <a:effectLst/>
                        <a:latin typeface="한컴바탕"/>
                      </a:endParaRPr>
                    </a:p>
                  </a:txBody>
                  <a:tcPr marL="64770" marR="64770" marT="17907" marB="17907" anchor="ctr">
                    <a:lnL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00" kern="0" spc="0" dirty="0">
                        <a:solidFill>
                          <a:srgbClr val="000000"/>
                        </a:solidFill>
                        <a:effectLst/>
                        <a:latin typeface="한컴바탕"/>
                      </a:endParaRPr>
                    </a:p>
                  </a:txBody>
                  <a:tcPr marL="64770" marR="64770" marT="17907" marB="17907" anchor="ctr">
                    <a:lnL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00" kern="0" spc="0" dirty="0">
                        <a:solidFill>
                          <a:srgbClr val="000000"/>
                        </a:solidFill>
                        <a:effectLst/>
                        <a:latin typeface="한컴바탕"/>
                      </a:endParaRPr>
                    </a:p>
                  </a:txBody>
                  <a:tcPr marL="64770" marR="64770" marT="17907" marB="17907" anchor="ctr">
                    <a:lnL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00" kern="0" spc="0" dirty="0">
                        <a:solidFill>
                          <a:srgbClr val="000000"/>
                        </a:solidFill>
                        <a:effectLst/>
                        <a:latin typeface="한컴바탕"/>
                      </a:endParaRPr>
                    </a:p>
                  </a:txBody>
                  <a:tcPr marL="64770" marR="64770" marT="17907" marB="17907" anchor="ctr">
                    <a:lnL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00" kern="0" spc="0" dirty="0">
                        <a:solidFill>
                          <a:srgbClr val="000000"/>
                        </a:solidFill>
                        <a:effectLst/>
                        <a:latin typeface="한컴바탕"/>
                      </a:endParaRPr>
                    </a:p>
                  </a:txBody>
                  <a:tcPr marL="64770" marR="64770" marT="17907" marB="17907" anchor="ctr">
                    <a:lnL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66098581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marL="0" marR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SB-22 (</a:t>
                      </a:r>
                      <a:r>
                        <a:rPr lang="ko-KR" altLang="en-US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테이블보 </a:t>
                      </a:r>
                      <a:r>
                        <a:rPr lang="en-US" altLang="ko-KR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4</a:t>
                      </a:r>
                      <a:r>
                        <a:rPr lang="ko-KR" altLang="en-US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색</a:t>
                      </a:r>
                      <a:r>
                        <a:rPr lang="en-US" altLang="ko-KR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)</a:t>
                      </a:r>
                      <a:endParaRPr lang="ko-KR" altLang="en-US" sz="800" b="1" kern="0" spc="-50" dirty="0">
                        <a:solidFill>
                          <a:schemeClr val="tx2"/>
                        </a:solidFill>
                        <a:latin typeface="+mj-ea"/>
                        <a:ea typeface="+mj-ea"/>
                        <a:cs typeface="+mn-cs"/>
                      </a:endParaRPr>
                    </a:p>
                    <a:p>
                      <a:pPr marL="0" marR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금액 </a:t>
                      </a:r>
                      <a:r>
                        <a:rPr lang="en-US" altLang="ko-KR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: </a:t>
                      </a:r>
                      <a:r>
                        <a:rPr lang="ko-KR" altLang="en-US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￦</a:t>
                      </a:r>
                      <a:r>
                        <a:rPr lang="en-US" altLang="ko-KR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15,000</a:t>
                      </a:r>
                      <a:endParaRPr lang="ko-KR" altLang="en-US" sz="800" b="1" kern="0" spc="-50" dirty="0">
                        <a:solidFill>
                          <a:schemeClr val="tx2"/>
                        </a:solidFill>
                        <a:latin typeface="+mj-ea"/>
                        <a:ea typeface="+mj-ea"/>
                        <a:cs typeface="+mn-cs"/>
                      </a:endParaRPr>
                    </a:p>
                  </a:txBody>
                  <a:tcPr marL="64770" marR="64770" marT="17907" marB="17907" anchor="ctr">
                    <a:lnL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SB-23 (</a:t>
                      </a:r>
                      <a:r>
                        <a:rPr lang="ko-KR" altLang="en-US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전신거울</a:t>
                      </a:r>
                      <a:r>
                        <a:rPr lang="en-US" altLang="ko-KR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)</a:t>
                      </a:r>
                      <a:endParaRPr lang="ko-KR" altLang="en-US" sz="800" b="1" kern="0" spc="-50" dirty="0">
                        <a:solidFill>
                          <a:schemeClr val="tx2"/>
                        </a:solidFill>
                        <a:latin typeface="+mj-ea"/>
                        <a:ea typeface="+mj-ea"/>
                        <a:cs typeface="+mn-cs"/>
                      </a:endParaRPr>
                    </a:p>
                    <a:p>
                      <a:pPr marL="0" marR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금액 </a:t>
                      </a:r>
                      <a:r>
                        <a:rPr lang="en-US" altLang="ko-KR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: </a:t>
                      </a:r>
                      <a:r>
                        <a:rPr lang="ko-KR" altLang="en-US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￦</a:t>
                      </a:r>
                      <a:r>
                        <a:rPr lang="en-US" altLang="ko-KR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25,000</a:t>
                      </a:r>
                      <a:endParaRPr lang="ko-KR" altLang="en-US" sz="800" b="1" kern="0" spc="-50" dirty="0">
                        <a:solidFill>
                          <a:schemeClr val="tx2"/>
                        </a:solidFill>
                        <a:latin typeface="+mj-ea"/>
                        <a:ea typeface="+mj-ea"/>
                        <a:cs typeface="+mn-cs"/>
                      </a:endParaRPr>
                    </a:p>
                  </a:txBody>
                  <a:tcPr marL="64770" marR="64770" marT="17907" marB="17907" anchor="ctr">
                    <a:lnL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800" b="1" kern="0" spc="-50" dirty="0">
                        <a:solidFill>
                          <a:schemeClr val="tx2"/>
                        </a:solidFill>
                        <a:latin typeface="+mj-ea"/>
                        <a:ea typeface="+mj-ea"/>
                        <a:cs typeface="+mn-cs"/>
                      </a:endParaRPr>
                    </a:p>
                  </a:txBody>
                  <a:tcPr marL="64770" marR="64770" marT="17907" marB="17907" anchor="ctr">
                    <a:lnL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800" kern="0" spc="-50" dirty="0">
                        <a:solidFill>
                          <a:schemeClr val="tx2"/>
                        </a:solidFill>
                        <a:latin typeface="a와이드2" panose="02020600000000000000" pitchFamily="18" charset="-127"/>
                        <a:ea typeface="a와이드2" panose="02020600000000000000" pitchFamily="18" charset="-127"/>
                        <a:cs typeface="+mn-cs"/>
                      </a:endParaRPr>
                    </a:p>
                  </a:txBody>
                  <a:tcPr marL="64770" marR="64770" marT="17907" marB="17907" anchor="ctr">
                    <a:lnL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800" kern="0" spc="-50" dirty="0">
                        <a:solidFill>
                          <a:schemeClr val="tx2"/>
                        </a:solidFill>
                        <a:latin typeface="a와이드2" panose="02020600000000000000" pitchFamily="18" charset="-127"/>
                        <a:ea typeface="a와이드2" panose="02020600000000000000" pitchFamily="18" charset="-127"/>
                        <a:cs typeface="+mn-cs"/>
                      </a:endParaRPr>
                    </a:p>
                  </a:txBody>
                  <a:tcPr marL="64770" marR="64770" marT="17907" marB="17907" anchor="ctr">
                    <a:lnL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65547699"/>
                  </a:ext>
                </a:extLst>
              </a:tr>
            </a:tbl>
          </a:graphicData>
        </a:graphic>
      </p:graphicFrame>
      <p:pic>
        <p:nvPicPr>
          <p:cNvPr id="2" name="Picture 135">
            <a:extLst>
              <a:ext uri="{FF2B5EF4-FFF2-40B4-BE49-F238E27FC236}">
                <a16:creationId xmlns:a16="http://schemas.microsoft.com/office/drawing/2014/main" id="{EAEF3F06-C449-4F41-647B-EC0100639855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30856" y="1964954"/>
            <a:ext cx="172052" cy="800041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3" name="Picture 136">
            <a:extLst>
              <a:ext uri="{FF2B5EF4-FFF2-40B4-BE49-F238E27FC236}">
                <a16:creationId xmlns:a16="http://schemas.microsoft.com/office/drawing/2014/main" id="{26D86897-C917-214C-4A7D-808016C60B29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15091" y="1965928"/>
            <a:ext cx="184955" cy="787136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4" name="Picture 140">
            <a:extLst>
              <a:ext uri="{FF2B5EF4-FFF2-40B4-BE49-F238E27FC236}">
                <a16:creationId xmlns:a16="http://schemas.microsoft.com/office/drawing/2014/main" id="{2B434277-CB8B-F8F1-73BD-1C47EA77F186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47118" y="1909912"/>
            <a:ext cx="804814" cy="909537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5" name="Picture 141">
            <a:extLst>
              <a:ext uri="{FF2B5EF4-FFF2-40B4-BE49-F238E27FC236}">
                <a16:creationId xmlns:a16="http://schemas.microsoft.com/office/drawing/2014/main" id="{DE01A569-BDC8-6989-58E3-1444280D2BE4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342866" y="1934530"/>
            <a:ext cx="312274" cy="863957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6" name="Picture 142">
            <a:extLst>
              <a:ext uri="{FF2B5EF4-FFF2-40B4-BE49-F238E27FC236}">
                <a16:creationId xmlns:a16="http://schemas.microsoft.com/office/drawing/2014/main" id="{6058D7E4-93AA-0820-A56A-877B986DD843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250727" y="1987482"/>
            <a:ext cx="885295" cy="734190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7" name="Picture 145">
            <a:extLst>
              <a:ext uri="{FF2B5EF4-FFF2-40B4-BE49-F238E27FC236}">
                <a16:creationId xmlns:a16="http://schemas.microsoft.com/office/drawing/2014/main" id="{C54D2EB2-CDD5-EA1C-4FF2-36DE1B4F102A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14474" y="3418103"/>
            <a:ext cx="804814" cy="600259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8" name="Picture 146">
            <a:extLst>
              <a:ext uri="{FF2B5EF4-FFF2-40B4-BE49-F238E27FC236}">
                <a16:creationId xmlns:a16="http://schemas.microsoft.com/office/drawing/2014/main" id="{8AE1A018-0833-A0B0-B3F2-A310BC20F6AB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864920" y="3571618"/>
            <a:ext cx="885295" cy="367355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9" name="Picture 150">
            <a:extLst>
              <a:ext uri="{FF2B5EF4-FFF2-40B4-BE49-F238E27FC236}">
                <a16:creationId xmlns:a16="http://schemas.microsoft.com/office/drawing/2014/main" id="{365242E7-31EC-BB42-17B1-80CA68622A5A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904886" y="3220150"/>
            <a:ext cx="1071208" cy="996163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4" name="Picture 151">
            <a:extLst>
              <a:ext uri="{FF2B5EF4-FFF2-40B4-BE49-F238E27FC236}">
                <a16:creationId xmlns:a16="http://schemas.microsoft.com/office/drawing/2014/main" id="{BC203192-FA57-27B0-184F-2DD3450E53AC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167679" y="3415014"/>
            <a:ext cx="801503" cy="676593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5" name="Picture 152">
            <a:extLst>
              <a:ext uri="{FF2B5EF4-FFF2-40B4-BE49-F238E27FC236}">
                <a16:creationId xmlns:a16="http://schemas.microsoft.com/office/drawing/2014/main" id="{7AD58D45-8327-F82C-F753-E7A63450363B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457501" y="3347145"/>
            <a:ext cx="395547" cy="858754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6" name="Picture 155">
            <a:extLst>
              <a:ext uri="{FF2B5EF4-FFF2-40B4-BE49-F238E27FC236}">
                <a16:creationId xmlns:a16="http://schemas.microsoft.com/office/drawing/2014/main" id="{EAF7AFFA-AFD3-5C50-D04B-3EEA1EF907AB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16129" y="4723135"/>
            <a:ext cx="801503" cy="879571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8" name="Picture 156">
            <a:extLst>
              <a:ext uri="{FF2B5EF4-FFF2-40B4-BE49-F238E27FC236}">
                <a16:creationId xmlns:a16="http://schemas.microsoft.com/office/drawing/2014/main" id="{21269EEA-3F63-65B5-229E-127B67A43609}"/>
              </a:ext>
            </a:extLst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41637" y="4751290"/>
            <a:ext cx="466017" cy="875355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26" name="Picture 160">
            <a:extLst>
              <a:ext uri="{FF2B5EF4-FFF2-40B4-BE49-F238E27FC236}">
                <a16:creationId xmlns:a16="http://schemas.microsoft.com/office/drawing/2014/main" id="{59CBA6D5-767A-6CF7-9E3F-AD239F9891B4}"/>
              </a:ext>
            </a:extLst>
          </p:cNvPr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95725" y="4796663"/>
            <a:ext cx="715627" cy="772877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27" name="Picture 161">
            <a:extLst>
              <a:ext uri="{FF2B5EF4-FFF2-40B4-BE49-F238E27FC236}">
                <a16:creationId xmlns:a16="http://schemas.microsoft.com/office/drawing/2014/main" id="{CCAF8E40-BA3E-3CF7-D3F7-D1FD770B302F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085747" y="4739143"/>
            <a:ext cx="881653" cy="837570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28" name="Picture 162">
            <a:extLst>
              <a:ext uri="{FF2B5EF4-FFF2-40B4-BE49-F238E27FC236}">
                <a16:creationId xmlns:a16="http://schemas.microsoft.com/office/drawing/2014/main" id="{7029EEE6-E10F-DD35-BEB2-2FC0295DF618}"/>
              </a:ext>
            </a:extLst>
          </p:cNvPr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328807" y="4754391"/>
            <a:ext cx="535289" cy="812380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29" name="Picture 166">
            <a:extLst>
              <a:ext uri="{FF2B5EF4-FFF2-40B4-BE49-F238E27FC236}">
                <a16:creationId xmlns:a16="http://schemas.microsoft.com/office/drawing/2014/main" id="{96070D06-5AEE-CFB3-84C7-10A2B366730E}"/>
              </a:ext>
            </a:extLst>
          </p:cNvPr>
          <p:cNvPicPr>
            <a:picLocks noChangeAspect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46889" y="6169099"/>
            <a:ext cx="163449" cy="787136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30" name="Picture 167">
            <a:extLst>
              <a:ext uri="{FF2B5EF4-FFF2-40B4-BE49-F238E27FC236}">
                <a16:creationId xmlns:a16="http://schemas.microsoft.com/office/drawing/2014/main" id="{09EA1085-6EAE-7A57-53A9-28BC329A5D12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23805" y="6151255"/>
            <a:ext cx="605623" cy="804341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42" name="Picture 168">
            <a:extLst>
              <a:ext uri="{FF2B5EF4-FFF2-40B4-BE49-F238E27FC236}">
                <a16:creationId xmlns:a16="http://schemas.microsoft.com/office/drawing/2014/main" id="{39A2F0C1-65F3-EEE0-7F33-0921B3B129BE}"/>
              </a:ext>
            </a:extLst>
          </p:cNvPr>
          <p:cNvPicPr>
            <a:picLocks noChangeAspect="1"/>
          </p:cNvPicPr>
          <p:nvPr/>
        </p:nvPicPr>
        <p:blipFill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137248" y="6199207"/>
            <a:ext cx="606482" cy="726919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43" name="Picture 171">
            <a:extLst>
              <a:ext uri="{FF2B5EF4-FFF2-40B4-BE49-F238E27FC236}">
                <a16:creationId xmlns:a16="http://schemas.microsoft.com/office/drawing/2014/main" id="{D29F9FFD-0FE4-DC97-8ADD-87208080000F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4277821" y="6135831"/>
            <a:ext cx="497505" cy="837570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47" name="Picture 174">
            <a:extLst>
              <a:ext uri="{FF2B5EF4-FFF2-40B4-BE49-F238E27FC236}">
                <a16:creationId xmlns:a16="http://schemas.microsoft.com/office/drawing/2014/main" id="{D0EA8AA8-FA3F-83D9-5692-FF9E9AE31260}"/>
              </a:ext>
            </a:extLst>
          </p:cNvPr>
          <p:cNvPicPr>
            <a:picLocks noChangeAspect="1"/>
          </p:cNvPicPr>
          <p:nvPr/>
        </p:nvPicPr>
        <p:blipFill>
          <a:blip r:embed="rId2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428166" y="6162945"/>
            <a:ext cx="454216" cy="827998"/>
          </a:xfrm>
          <a:prstGeom prst="rect">
            <a:avLst/>
          </a:prstGeom>
          <a:noFill/>
          <a:ln>
            <a:noFill/>
          </a:ln>
          <a:effectLst/>
        </p:spPr>
      </p:pic>
      <p:grpSp>
        <p:nvGrpSpPr>
          <p:cNvPr id="59" name="그룹 58">
            <a:extLst>
              <a:ext uri="{FF2B5EF4-FFF2-40B4-BE49-F238E27FC236}">
                <a16:creationId xmlns:a16="http://schemas.microsoft.com/office/drawing/2014/main" id="{83C348F2-A88D-F220-FD79-3EC34474C0F7}"/>
              </a:ext>
            </a:extLst>
          </p:cNvPr>
          <p:cNvGrpSpPr/>
          <p:nvPr/>
        </p:nvGrpSpPr>
        <p:grpSpPr>
          <a:xfrm>
            <a:off x="700834" y="7631593"/>
            <a:ext cx="1071208" cy="675311"/>
            <a:chOff x="-1797666" y="5342544"/>
            <a:chExt cx="1296162" cy="817126"/>
          </a:xfrm>
        </p:grpSpPr>
        <p:pic>
          <p:nvPicPr>
            <p:cNvPr id="48" name="Picture 177">
              <a:extLst>
                <a:ext uri="{FF2B5EF4-FFF2-40B4-BE49-F238E27FC236}">
                  <a16:creationId xmlns:a16="http://schemas.microsoft.com/office/drawing/2014/main" id="{29B1DA83-0A46-6DF7-0C19-72CD52976650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-1797666" y="5342544"/>
              <a:ext cx="1296162" cy="414401"/>
            </a:xfrm>
            <a:prstGeom prst="rect">
              <a:avLst/>
            </a:prstGeom>
            <a:noFill/>
            <a:ln>
              <a:noFill/>
            </a:ln>
            <a:effectLst/>
          </p:spPr>
        </p:pic>
        <p:pic>
          <p:nvPicPr>
            <p:cNvPr id="49" name="Picture 178">
              <a:extLst>
                <a:ext uri="{FF2B5EF4-FFF2-40B4-BE49-F238E27FC236}">
                  <a16:creationId xmlns:a16="http://schemas.microsoft.com/office/drawing/2014/main" id="{2FE4298C-0E57-F515-6F31-E1BF5CB177E7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-1797666" y="5772574"/>
              <a:ext cx="1296162" cy="387096"/>
            </a:xfrm>
            <a:prstGeom prst="rect">
              <a:avLst/>
            </a:prstGeom>
            <a:noFill/>
            <a:ln>
              <a:noFill/>
            </a:ln>
            <a:effectLst/>
          </p:spPr>
        </p:pic>
      </p:grpSp>
      <p:pic>
        <p:nvPicPr>
          <p:cNvPr id="50" name="Picture 180">
            <a:extLst>
              <a:ext uri="{FF2B5EF4-FFF2-40B4-BE49-F238E27FC236}">
                <a16:creationId xmlns:a16="http://schemas.microsoft.com/office/drawing/2014/main" id="{58405E51-E7B2-984F-ECEF-235D4487B510}"/>
              </a:ext>
            </a:extLst>
          </p:cNvPr>
          <p:cNvPicPr>
            <a:picLocks noChangeAspect="1"/>
          </p:cNvPicPr>
          <p:nvPr/>
        </p:nvPicPr>
        <p:blipFill>
          <a:blip r:embed="rId2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43909" y="7574991"/>
            <a:ext cx="312274" cy="842194"/>
          </a:xfrm>
          <a:prstGeom prst="rect">
            <a:avLst/>
          </a:prstGeom>
          <a:noFill/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308707647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직사각형 9">
            <a:extLst>
              <a:ext uri="{FF2B5EF4-FFF2-40B4-BE49-F238E27FC236}">
                <a16:creationId xmlns:a16="http://schemas.microsoft.com/office/drawing/2014/main" id="{B5EEF206-00CE-A9B7-B255-EECB20F93031}"/>
              </a:ext>
            </a:extLst>
          </p:cNvPr>
          <p:cNvSpPr/>
          <p:nvPr/>
        </p:nvSpPr>
        <p:spPr>
          <a:xfrm>
            <a:off x="670072" y="939503"/>
            <a:ext cx="1337212" cy="455423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ea"/>
              <a:ea typeface="+mj-ea"/>
              <a:cs typeface="+mn-cs"/>
            </a:endParaRPr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C2866372-A211-80BF-9200-25910345FA7A}"/>
              </a:ext>
            </a:extLst>
          </p:cNvPr>
          <p:cNvSpPr/>
          <p:nvPr/>
        </p:nvSpPr>
        <p:spPr>
          <a:xfrm>
            <a:off x="670072" y="939503"/>
            <a:ext cx="5517857" cy="455423"/>
          </a:xfrm>
          <a:prstGeom prst="rect">
            <a:avLst/>
          </a:prstGeom>
          <a:noFill/>
          <a:ln>
            <a:solidFill>
              <a:schemeClr val="tx2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ea"/>
              <a:ea typeface="+mj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32B03E8-6716-8858-ADB0-914F54AC52F0}"/>
              </a:ext>
            </a:extLst>
          </p:cNvPr>
          <p:cNvSpPr txBox="1"/>
          <p:nvPr/>
        </p:nvSpPr>
        <p:spPr>
          <a:xfrm>
            <a:off x="948993" y="963740"/>
            <a:ext cx="7793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붙임</a:t>
            </a:r>
            <a:r>
              <a:rPr kumimoji="0" lang="en-US" altLang="ko-K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1</a:t>
            </a: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ea"/>
              <a:ea typeface="+mj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B47847F-5FCD-4764-3EEA-BFD51086332D}"/>
              </a:ext>
            </a:extLst>
          </p:cNvPr>
          <p:cNvSpPr txBox="1"/>
          <p:nvPr/>
        </p:nvSpPr>
        <p:spPr>
          <a:xfrm>
            <a:off x="2081015" y="939503"/>
            <a:ext cx="4033183" cy="41780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r" defTabSz="457200" rtl="0" eaLnBrk="1" fontAlgn="base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E2841">
                    <a:lumMod val="75000"/>
                    <a:lumOff val="25000"/>
                  </a:srgbClr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가구비품 </a:t>
            </a:r>
            <a:r>
              <a:rPr kumimoji="0" lang="ko-KR" alt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E2841">
                    <a:lumMod val="75000"/>
                    <a:lumOff val="25000"/>
                  </a:srgbClr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카다로그</a:t>
            </a:r>
            <a:endParaRPr kumimoji="0" lang="ko-KR" altLang="en-US" sz="1800" b="1" i="0" u="none" strike="noStrike" kern="0" cap="none" spc="0" normalizeH="0" baseline="0" noProof="0" dirty="0">
              <a:ln>
                <a:noFill/>
              </a:ln>
              <a:solidFill>
                <a:srgbClr val="0E2841">
                  <a:lumMod val="75000"/>
                  <a:lumOff val="25000"/>
                </a:srgbClr>
              </a:solidFill>
              <a:effectLst/>
              <a:uLnTx/>
              <a:uFillTx/>
              <a:latin typeface="+mj-ea"/>
              <a:ea typeface="+mj-ea"/>
              <a:cs typeface="+mn-cs"/>
            </a:endParaRPr>
          </a:p>
        </p:txBody>
      </p:sp>
      <p:graphicFrame>
        <p:nvGraphicFramePr>
          <p:cNvPr id="17" name="표 16">
            <a:extLst>
              <a:ext uri="{FF2B5EF4-FFF2-40B4-BE49-F238E27FC236}">
                <a16:creationId xmlns:a16="http://schemas.microsoft.com/office/drawing/2014/main" id="{7ED1765F-02AF-9CF4-2C0F-D0DE498EA89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0897227"/>
              </p:ext>
            </p:extLst>
          </p:nvPr>
        </p:nvGraphicFramePr>
        <p:xfrm>
          <a:off x="670072" y="1642581"/>
          <a:ext cx="5517855" cy="291158"/>
        </p:xfrm>
        <a:graphic>
          <a:graphicData uri="http://schemas.openxmlformats.org/drawingml/2006/table">
            <a:tbl>
              <a:tblPr/>
              <a:tblGrid>
                <a:gridCol w="5517855">
                  <a:extLst>
                    <a:ext uri="{9D8B030D-6E8A-4147-A177-3AD203B41FA5}">
                      <a16:colId xmlns:a16="http://schemas.microsoft.com/office/drawing/2014/main" val="1662006062"/>
                    </a:ext>
                  </a:extLst>
                </a:gridCol>
              </a:tblGrid>
              <a:tr h="291158">
                <a:tc>
                  <a:txBody>
                    <a:bodyPr/>
                    <a:lstStyle/>
                    <a:p>
                      <a:pPr marL="0" marR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800" b="1" kern="0" spc="-50" dirty="0" err="1">
                          <a:solidFill>
                            <a:schemeClr val="bg1"/>
                          </a:solidFill>
                          <a:latin typeface="+mn-ea"/>
                          <a:ea typeface="+mn-ea"/>
                          <a:cs typeface="+mn-cs"/>
                        </a:rPr>
                        <a:t>렌탈품목</a:t>
                      </a:r>
                      <a:r>
                        <a:rPr lang="en-US" altLang="ko-KR" sz="800" b="1" kern="0" spc="-50" dirty="0">
                          <a:solidFill>
                            <a:schemeClr val="bg1"/>
                          </a:solidFill>
                          <a:latin typeface="+mn-ea"/>
                          <a:ea typeface="+mn-ea"/>
                          <a:cs typeface="+mn-cs"/>
                        </a:rPr>
                        <a:t>(</a:t>
                      </a:r>
                      <a:r>
                        <a:rPr lang="ko-KR" altLang="en-US" sz="800" b="1" kern="0" spc="-50" dirty="0">
                          <a:solidFill>
                            <a:schemeClr val="bg1"/>
                          </a:solidFill>
                          <a:latin typeface="+mn-ea"/>
                          <a:ea typeface="+mn-ea"/>
                          <a:cs typeface="+mn-cs"/>
                        </a:rPr>
                        <a:t>전자제품</a:t>
                      </a:r>
                      <a:r>
                        <a:rPr lang="en-US" altLang="ko-KR" sz="800" b="1" kern="0" spc="-50" dirty="0">
                          <a:solidFill>
                            <a:schemeClr val="bg1"/>
                          </a:solidFill>
                          <a:latin typeface="+mn-ea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E284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430006"/>
                  </a:ext>
                </a:extLst>
              </a:tr>
            </a:tbl>
          </a:graphicData>
        </a:graphic>
      </p:graphicFrame>
      <p:graphicFrame>
        <p:nvGraphicFramePr>
          <p:cNvPr id="19" name="표 18">
            <a:extLst>
              <a:ext uri="{FF2B5EF4-FFF2-40B4-BE49-F238E27FC236}">
                <a16:creationId xmlns:a16="http://schemas.microsoft.com/office/drawing/2014/main" id="{A742E371-3BE0-EC1B-98F8-BEE73F823F9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04827621"/>
              </p:ext>
            </p:extLst>
          </p:nvPr>
        </p:nvGraphicFramePr>
        <p:xfrm>
          <a:off x="670072" y="1936751"/>
          <a:ext cx="5517855" cy="1390903"/>
        </p:xfrm>
        <a:graphic>
          <a:graphicData uri="http://schemas.openxmlformats.org/drawingml/2006/table">
            <a:tbl>
              <a:tblPr/>
              <a:tblGrid>
                <a:gridCol w="1103571">
                  <a:extLst>
                    <a:ext uri="{9D8B030D-6E8A-4147-A177-3AD203B41FA5}">
                      <a16:colId xmlns:a16="http://schemas.microsoft.com/office/drawing/2014/main" val="1441803235"/>
                    </a:ext>
                  </a:extLst>
                </a:gridCol>
                <a:gridCol w="1103571">
                  <a:extLst>
                    <a:ext uri="{9D8B030D-6E8A-4147-A177-3AD203B41FA5}">
                      <a16:colId xmlns:a16="http://schemas.microsoft.com/office/drawing/2014/main" val="7582884"/>
                    </a:ext>
                  </a:extLst>
                </a:gridCol>
                <a:gridCol w="1103571">
                  <a:extLst>
                    <a:ext uri="{9D8B030D-6E8A-4147-A177-3AD203B41FA5}">
                      <a16:colId xmlns:a16="http://schemas.microsoft.com/office/drawing/2014/main" val="2307486181"/>
                    </a:ext>
                  </a:extLst>
                </a:gridCol>
                <a:gridCol w="1103571">
                  <a:extLst>
                    <a:ext uri="{9D8B030D-6E8A-4147-A177-3AD203B41FA5}">
                      <a16:colId xmlns:a16="http://schemas.microsoft.com/office/drawing/2014/main" val="973639160"/>
                    </a:ext>
                  </a:extLst>
                </a:gridCol>
                <a:gridCol w="1103571">
                  <a:extLst>
                    <a:ext uri="{9D8B030D-6E8A-4147-A177-3AD203B41FA5}">
                      <a16:colId xmlns:a16="http://schemas.microsoft.com/office/drawing/2014/main" val="706400919"/>
                    </a:ext>
                  </a:extLst>
                </a:gridCol>
              </a:tblGrid>
              <a:tr h="989329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00" kern="0" spc="0" dirty="0">
                        <a:solidFill>
                          <a:srgbClr val="000000"/>
                        </a:solidFill>
                        <a:effectLst/>
                        <a:latin typeface="한컴바탕"/>
                      </a:endParaRPr>
                    </a:p>
                  </a:txBody>
                  <a:tcPr marL="64770" marR="64770" marT="17907" marB="17907" anchor="ctr">
                    <a:lnL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00" kern="0" spc="0" dirty="0">
                        <a:solidFill>
                          <a:srgbClr val="000000"/>
                        </a:solidFill>
                        <a:effectLst/>
                        <a:latin typeface="한컴바탕"/>
                      </a:endParaRPr>
                    </a:p>
                  </a:txBody>
                  <a:tcPr marL="64770" marR="64770" marT="17907" marB="17907" anchor="ctr">
                    <a:lnL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00" kern="0" spc="0" dirty="0">
                        <a:solidFill>
                          <a:srgbClr val="000000"/>
                        </a:solidFill>
                        <a:effectLst/>
                        <a:latin typeface="한컴바탕"/>
                      </a:endParaRPr>
                    </a:p>
                  </a:txBody>
                  <a:tcPr marL="64770" marR="64770" marT="17907" marB="17907" anchor="ctr">
                    <a:lnL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00" kern="0" spc="0" dirty="0">
                        <a:solidFill>
                          <a:srgbClr val="000000"/>
                        </a:solidFill>
                        <a:effectLst/>
                        <a:latin typeface="한컴바탕"/>
                      </a:endParaRPr>
                    </a:p>
                  </a:txBody>
                  <a:tcPr marL="64770" marR="64770" marT="17907" marB="17907" anchor="ctr">
                    <a:lnL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00" kern="0" spc="0" dirty="0">
                        <a:solidFill>
                          <a:srgbClr val="000000"/>
                        </a:solidFill>
                        <a:effectLst/>
                        <a:latin typeface="한컴바탕"/>
                      </a:endParaRPr>
                    </a:p>
                  </a:txBody>
                  <a:tcPr marL="64770" marR="64770" marT="17907" marB="17907" anchor="ctr">
                    <a:lnL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66098581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marL="0" marR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SE-01 (</a:t>
                      </a:r>
                      <a:r>
                        <a:rPr lang="ko-KR" altLang="en-US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냉온수기</a:t>
                      </a:r>
                      <a:r>
                        <a:rPr lang="en-US" altLang="ko-KR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)</a:t>
                      </a:r>
                      <a:endParaRPr lang="ko-KR" altLang="en-US" sz="800" b="1" kern="0" spc="-50" dirty="0">
                        <a:solidFill>
                          <a:schemeClr val="tx2"/>
                        </a:solidFill>
                        <a:latin typeface="+mj-ea"/>
                        <a:ea typeface="+mj-ea"/>
                        <a:cs typeface="+mn-cs"/>
                      </a:endParaRPr>
                    </a:p>
                    <a:p>
                      <a:pPr marL="0" marR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금액 </a:t>
                      </a:r>
                      <a:r>
                        <a:rPr lang="en-US" altLang="ko-KR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:</a:t>
                      </a:r>
                      <a:r>
                        <a:rPr lang="ko-KR" altLang="en-US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 </a:t>
                      </a:r>
                      <a:r>
                        <a:rPr lang="en-US" altLang="ko-KR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50,000</a:t>
                      </a:r>
                      <a:r>
                        <a:rPr lang="ko-KR" altLang="en-US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원</a:t>
                      </a:r>
                    </a:p>
                  </a:txBody>
                  <a:tcPr marL="64770" marR="64770" marT="17907" marB="17907" anchor="ctr">
                    <a:lnL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SE-01(A) (</a:t>
                      </a:r>
                      <a:r>
                        <a:rPr lang="ko-KR" altLang="en-US" sz="800" b="1" kern="0" spc="-50" dirty="0" err="1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새웃</a:t>
                      </a:r>
                      <a:r>
                        <a:rPr lang="en-US" altLang="ko-KR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)</a:t>
                      </a:r>
                      <a:endParaRPr lang="ko-KR" altLang="en-US" sz="800" b="1" kern="0" spc="-50" dirty="0">
                        <a:solidFill>
                          <a:schemeClr val="tx2"/>
                        </a:solidFill>
                        <a:latin typeface="+mj-ea"/>
                        <a:ea typeface="+mj-ea"/>
                        <a:cs typeface="+mn-cs"/>
                      </a:endParaRPr>
                    </a:p>
                    <a:p>
                      <a:pPr marL="0" marR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금액 </a:t>
                      </a:r>
                      <a:r>
                        <a:rPr lang="en-US" altLang="ko-KR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: 8,000</a:t>
                      </a:r>
                      <a:r>
                        <a:rPr lang="ko-KR" altLang="en-US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원</a:t>
                      </a:r>
                    </a:p>
                  </a:txBody>
                  <a:tcPr marL="64770" marR="64770" marT="17907" marB="17907" anchor="ctr">
                    <a:lnL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SE-02 (</a:t>
                      </a:r>
                      <a:r>
                        <a:rPr lang="ko-KR" altLang="en-US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냉장고 </a:t>
                      </a:r>
                      <a:r>
                        <a:rPr lang="en-US" altLang="ko-KR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80L)</a:t>
                      </a:r>
                      <a:endParaRPr lang="ko-KR" altLang="en-US" sz="800" b="1" kern="0" spc="-50" dirty="0">
                        <a:solidFill>
                          <a:schemeClr val="tx2"/>
                        </a:solidFill>
                        <a:latin typeface="+mj-ea"/>
                        <a:ea typeface="+mj-ea"/>
                        <a:cs typeface="+mn-cs"/>
                      </a:endParaRPr>
                    </a:p>
                    <a:p>
                      <a:pPr marL="0" marR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금액 </a:t>
                      </a:r>
                      <a:r>
                        <a:rPr lang="en-US" altLang="ko-KR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: 50,000</a:t>
                      </a:r>
                      <a:r>
                        <a:rPr lang="ko-KR" altLang="en-US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원</a:t>
                      </a:r>
                    </a:p>
                  </a:txBody>
                  <a:tcPr marL="64770" marR="64770" marT="17907" marB="17907" anchor="ctr">
                    <a:lnL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SE-03 (</a:t>
                      </a:r>
                      <a:r>
                        <a:rPr lang="ko-KR" altLang="en-US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냉장고 </a:t>
                      </a:r>
                      <a:r>
                        <a:rPr lang="en-US" altLang="ko-KR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150L)</a:t>
                      </a:r>
                      <a:endParaRPr lang="ko-KR" altLang="en-US" sz="800" b="1" kern="0" spc="-50" dirty="0">
                        <a:solidFill>
                          <a:schemeClr val="tx2"/>
                        </a:solidFill>
                        <a:latin typeface="+mj-ea"/>
                        <a:ea typeface="+mj-ea"/>
                        <a:cs typeface="+mn-cs"/>
                      </a:endParaRPr>
                    </a:p>
                    <a:p>
                      <a:pPr marL="0" marR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금액 </a:t>
                      </a:r>
                      <a:r>
                        <a:rPr lang="en-US" altLang="ko-KR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: 120,000</a:t>
                      </a:r>
                      <a:r>
                        <a:rPr lang="ko-KR" altLang="en-US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원</a:t>
                      </a:r>
                    </a:p>
                  </a:txBody>
                  <a:tcPr marL="64770" marR="64770" marT="17907" marB="17907" anchor="ctr">
                    <a:lnL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SE-06 (LCD</a:t>
                      </a:r>
                      <a:r>
                        <a:rPr lang="ko-KR" altLang="en-US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모니터</a:t>
                      </a:r>
                      <a:r>
                        <a:rPr lang="en-US" altLang="ko-KR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)</a:t>
                      </a:r>
                      <a:endParaRPr lang="ko-KR" altLang="en-US" sz="800" b="1" kern="0" spc="-50" dirty="0">
                        <a:solidFill>
                          <a:schemeClr val="tx2"/>
                        </a:solidFill>
                        <a:latin typeface="+mj-ea"/>
                        <a:ea typeface="+mj-ea"/>
                        <a:cs typeface="+mn-cs"/>
                      </a:endParaRPr>
                    </a:p>
                    <a:p>
                      <a:pPr marL="0" marR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금액 </a:t>
                      </a:r>
                      <a:r>
                        <a:rPr lang="en-US" altLang="ko-KR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:</a:t>
                      </a:r>
                      <a:r>
                        <a:rPr lang="ko-KR" altLang="en-US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 </a:t>
                      </a:r>
                      <a:r>
                        <a:rPr lang="en-US" altLang="ko-KR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100,000</a:t>
                      </a:r>
                      <a:r>
                        <a:rPr lang="ko-KR" altLang="en-US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원</a:t>
                      </a:r>
                      <a:r>
                        <a:rPr lang="en-US" altLang="ko-KR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(24”) </a:t>
                      </a:r>
                    </a:p>
                    <a:p>
                      <a:pPr marL="0" marR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180,000</a:t>
                      </a:r>
                      <a:r>
                        <a:rPr lang="ko-KR" altLang="en-US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원</a:t>
                      </a:r>
                      <a:r>
                        <a:rPr lang="en-US" altLang="ko-KR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(32“)</a:t>
                      </a:r>
                      <a:endParaRPr lang="ko-KR" altLang="en-US" sz="800" b="1" kern="0" spc="-50" dirty="0">
                        <a:solidFill>
                          <a:schemeClr val="tx2"/>
                        </a:solidFill>
                        <a:latin typeface="+mj-ea"/>
                        <a:ea typeface="+mj-ea"/>
                        <a:cs typeface="+mn-cs"/>
                      </a:endParaRPr>
                    </a:p>
                  </a:txBody>
                  <a:tcPr marL="64770" marR="64770" marT="17907" marB="17907" anchor="ctr">
                    <a:lnL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65547699"/>
                  </a:ext>
                </a:extLst>
              </a:tr>
            </a:tbl>
          </a:graphicData>
        </a:graphic>
      </p:graphicFrame>
      <p:graphicFrame>
        <p:nvGraphicFramePr>
          <p:cNvPr id="25" name="표 24">
            <a:extLst>
              <a:ext uri="{FF2B5EF4-FFF2-40B4-BE49-F238E27FC236}">
                <a16:creationId xmlns:a16="http://schemas.microsoft.com/office/drawing/2014/main" id="{625A0726-DB9A-63D5-BEC1-9ECCC6ACE79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66020973"/>
              </p:ext>
            </p:extLst>
          </p:nvPr>
        </p:nvGraphicFramePr>
        <p:xfrm>
          <a:off x="670072" y="3326803"/>
          <a:ext cx="5517855" cy="1275219"/>
        </p:xfrm>
        <a:graphic>
          <a:graphicData uri="http://schemas.openxmlformats.org/drawingml/2006/table">
            <a:tbl>
              <a:tblPr/>
              <a:tblGrid>
                <a:gridCol w="1103571">
                  <a:extLst>
                    <a:ext uri="{9D8B030D-6E8A-4147-A177-3AD203B41FA5}">
                      <a16:colId xmlns:a16="http://schemas.microsoft.com/office/drawing/2014/main" val="1441803235"/>
                    </a:ext>
                  </a:extLst>
                </a:gridCol>
                <a:gridCol w="1103571">
                  <a:extLst>
                    <a:ext uri="{9D8B030D-6E8A-4147-A177-3AD203B41FA5}">
                      <a16:colId xmlns:a16="http://schemas.microsoft.com/office/drawing/2014/main" val="7582884"/>
                    </a:ext>
                  </a:extLst>
                </a:gridCol>
                <a:gridCol w="1103571">
                  <a:extLst>
                    <a:ext uri="{9D8B030D-6E8A-4147-A177-3AD203B41FA5}">
                      <a16:colId xmlns:a16="http://schemas.microsoft.com/office/drawing/2014/main" val="2307486181"/>
                    </a:ext>
                  </a:extLst>
                </a:gridCol>
                <a:gridCol w="1103571">
                  <a:extLst>
                    <a:ext uri="{9D8B030D-6E8A-4147-A177-3AD203B41FA5}">
                      <a16:colId xmlns:a16="http://schemas.microsoft.com/office/drawing/2014/main" val="973639160"/>
                    </a:ext>
                  </a:extLst>
                </a:gridCol>
                <a:gridCol w="1103571">
                  <a:extLst>
                    <a:ext uri="{9D8B030D-6E8A-4147-A177-3AD203B41FA5}">
                      <a16:colId xmlns:a16="http://schemas.microsoft.com/office/drawing/2014/main" val="706400919"/>
                    </a:ext>
                  </a:extLst>
                </a:gridCol>
              </a:tblGrid>
              <a:tr h="873645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00" kern="0" spc="0" dirty="0">
                        <a:solidFill>
                          <a:srgbClr val="000000"/>
                        </a:solidFill>
                        <a:effectLst/>
                        <a:latin typeface="한컴바탕"/>
                      </a:endParaRPr>
                    </a:p>
                  </a:txBody>
                  <a:tcPr marL="64770" marR="64770" marT="17907" marB="17907" anchor="ctr">
                    <a:lnL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00" kern="0" spc="0" dirty="0">
                        <a:solidFill>
                          <a:srgbClr val="000000"/>
                        </a:solidFill>
                        <a:effectLst/>
                        <a:latin typeface="한컴바탕"/>
                      </a:endParaRPr>
                    </a:p>
                  </a:txBody>
                  <a:tcPr marL="64770" marR="64770" marT="17907" marB="17907" anchor="ctr">
                    <a:lnL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00" kern="0" spc="0" dirty="0">
                        <a:solidFill>
                          <a:srgbClr val="000000"/>
                        </a:solidFill>
                        <a:effectLst/>
                        <a:latin typeface="한컴바탕"/>
                      </a:endParaRPr>
                    </a:p>
                  </a:txBody>
                  <a:tcPr marL="64770" marR="64770" marT="17907" marB="17907" anchor="ctr">
                    <a:lnL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00" kern="0" spc="0" dirty="0">
                        <a:solidFill>
                          <a:srgbClr val="000000"/>
                        </a:solidFill>
                        <a:effectLst/>
                        <a:latin typeface="한컴바탕"/>
                      </a:endParaRPr>
                    </a:p>
                  </a:txBody>
                  <a:tcPr marL="64770" marR="64770" marT="17907" marB="17907" anchor="ctr">
                    <a:lnL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00" kern="0" spc="0" dirty="0">
                        <a:solidFill>
                          <a:srgbClr val="000000"/>
                        </a:solidFill>
                        <a:effectLst/>
                        <a:latin typeface="한컴바탕"/>
                      </a:endParaRPr>
                    </a:p>
                  </a:txBody>
                  <a:tcPr marL="64770" marR="64770" marT="17907" marB="17907" anchor="ctr">
                    <a:lnL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66098581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marL="0" marR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SE-07 (</a:t>
                      </a:r>
                      <a:r>
                        <a:rPr lang="ko-KR" altLang="en-US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노트북</a:t>
                      </a:r>
                      <a:r>
                        <a:rPr lang="en-US" altLang="ko-KR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)</a:t>
                      </a:r>
                      <a:endParaRPr lang="ko-KR" altLang="en-US" sz="800" b="1" kern="0" spc="-50" dirty="0">
                        <a:solidFill>
                          <a:schemeClr val="tx2"/>
                        </a:solidFill>
                        <a:latin typeface="+mj-ea"/>
                        <a:ea typeface="+mj-ea"/>
                        <a:cs typeface="+mn-cs"/>
                      </a:endParaRPr>
                    </a:p>
                    <a:p>
                      <a:pPr marL="0" marR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금액 </a:t>
                      </a:r>
                      <a:r>
                        <a:rPr lang="en-US" altLang="ko-KR" sz="7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:</a:t>
                      </a:r>
                      <a:r>
                        <a:rPr lang="ko-KR" altLang="en-US" sz="7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 </a:t>
                      </a:r>
                      <a:r>
                        <a:rPr lang="en-US" altLang="ko-KR" sz="7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1) 120,000</a:t>
                      </a:r>
                      <a:r>
                        <a:rPr lang="ko-KR" altLang="en-US" sz="7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원</a:t>
                      </a:r>
                      <a:r>
                        <a:rPr lang="en-US" altLang="ko-KR" sz="7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 (</a:t>
                      </a:r>
                      <a:r>
                        <a:rPr lang="ko-KR" altLang="en-US" sz="7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기본</a:t>
                      </a:r>
                      <a:r>
                        <a:rPr lang="en-US" altLang="ko-KR" sz="7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)</a:t>
                      </a:r>
                      <a:endParaRPr lang="ko-KR" altLang="en-US" sz="700" b="1" kern="0" spc="-50" dirty="0">
                        <a:solidFill>
                          <a:schemeClr val="tx2"/>
                        </a:solidFill>
                        <a:latin typeface="+mj-ea"/>
                        <a:ea typeface="+mj-ea"/>
                        <a:cs typeface="+mn-cs"/>
                      </a:endParaRPr>
                    </a:p>
                    <a:p>
                      <a:pPr marL="0" marR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7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2) 150,000</a:t>
                      </a:r>
                      <a:r>
                        <a:rPr lang="ko-KR" altLang="en-US" sz="7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원</a:t>
                      </a:r>
                      <a:r>
                        <a:rPr lang="en-US" altLang="ko-KR" sz="7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 (</a:t>
                      </a:r>
                      <a:r>
                        <a:rPr lang="ko-KR" altLang="en-US" sz="700" b="1" kern="0" spc="-50" dirty="0" err="1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고사양</a:t>
                      </a:r>
                      <a:r>
                        <a:rPr lang="en-US" altLang="ko-KR" sz="7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)</a:t>
                      </a:r>
                      <a:endParaRPr lang="ko-KR" altLang="en-US" sz="700" b="1" kern="0" spc="-50" dirty="0">
                        <a:solidFill>
                          <a:schemeClr val="tx2"/>
                        </a:solidFill>
                        <a:latin typeface="+mj-ea"/>
                        <a:ea typeface="+mj-ea"/>
                        <a:cs typeface="+mn-cs"/>
                      </a:endParaRPr>
                    </a:p>
                  </a:txBody>
                  <a:tcPr marL="64770" marR="64770" marT="17907" marB="17907" anchor="ctr">
                    <a:lnL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SE-08 (</a:t>
                      </a:r>
                      <a:r>
                        <a:rPr lang="ko-KR" altLang="en-US" sz="800" b="1" kern="0" spc="-50" dirty="0" err="1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테스크탑</a:t>
                      </a:r>
                      <a:r>
                        <a:rPr lang="en-US" altLang="ko-KR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)</a:t>
                      </a:r>
                      <a:endParaRPr lang="ko-KR" altLang="en-US" sz="800" b="1" kern="0" spc="-50" dirty="0">
                        <a:solidFill>
                          <a:schemeClr val="tx2"/>
                        </a:solidFill>
                        <a:latin typeface="+mj-ea"/>
                        <a:ea typeface="+mj-ea"/>
                        <a:cs typeface="+mn-cs"/>
                      </a:endParaRPr>
                    </a:p>
                    <a:p>
                      <a:pPr marL="0" marR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금액 </a:t>
                      </a:r>
                      <a:r>
                        <a:rPr lang="en-US" altLang="ko-KR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: 150,000</a:t>
                      </a:r>
                      <a:r>
                        <a:rPr lang="ko-KR" altLang="en-US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원</a:t>
                      </a:r>
                    </a:p>
                  </a:txBody>
                  <a:tcPr marL="64770" marR="64770" marT="17907" marB="17907" anchor="ctr">
                    <a:lnL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SE-09 (</a:t>
                      </a:r>
                      <a:r>
                        <a:rPr lang="ko-KR" altLang="en-US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흑백 레이저 프린터</a:t>
                      </a:r>
                      <a:r>
                        <a:rPr lang="en-US" altLang="ko-KR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)</a:t>
                      </a:r>
                      <a:endParaRPr lang="ko-KR" altLang="en-US" sz="800" b="1" kern="0" spc="-50" dirty="0">
                        <a:solidFill>
                          <a:schemeClr val="tx2"/>
                        </a:solidFill>
                        <a:latin typeface="+mj-ea"/>
                        <a:ea typeface="+mj-ea"/>
                        <a:cs typeface="+mn-cs"/>
                      </a:endParaRPr>
                    </a:p>
                    <a:p>
                      <a:pPr marL="0" marR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금액 </a:t>
                      </a:r>
                      <a:r>
                        <a:rPr lang="en-US" altLang="ko-KR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: 150,000</a:t>
                      </a:r>
                      <a:r>
                        <a:rPr lang="ko-KR" altLang="en-US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원</a:t>
                      </a:r>
                    </a:p>
                  </a:txBody>
                  <a:tcPr marL="64770" marR="64770" marT="17907" marB="17907" anchor="ctr">
                    <a:lnL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SE-10 (</a:t>
                      </a:r>
                      <a:r>
                        <a:rPr lang="ko-KR" altLang="en-US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컬러 레이저 프린트</a:t>
                      </a:r>
                      <a:r>
                        <a:rPr lang="en-US" altLang="ko-KR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)</a:t>
                      </a:r>
                      <a:endParaRPr lang="ko-KR" altLang="en-US" sz="800" b="1" kern="0" spc="-50" dirty="0">
                        <a:solidFill>
                          <a:schemeClr val="tx2"/>
                        </a:solidFill>
                        <a:latin typeface="+mj-ea"/>
                        <a:ea typeface="+mj-ea"/>
                        <a:cs typeface="+mn-cs"/>
                      </a:endParaRPr>
                    </a:p>
                    <a:p>
                      <a:pPr marL="0" marR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금액 </a:t>
                      </a:r>
                      <a:r>
                        <a:rPr lang="en-US" altLang="ko-KR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: 200,000</a:t>
                      </a:r>
                      <a:r>
                        <a:rPr lang="ko-KR" altLang="en-US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원</a:t>
                      </a:r>
                    </a:p>
                  </a:txBody>
                  <a:tcPr marL="64770" marR="64770" marT="17907" marB="17907" anchor="ctr">
                    <a:lnL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SE-11 (</a:t>
                      </a:r>
                      <a:r>
                        <a:rPr lang="ko-KR" altLang="en-US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흑백 복합기</a:t>
                      </a:r>
                      <a:r>
                        <a:rPr lang="en-US" altLang="ko-KR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)</a:t>
                      </a:r>
                      <a:endParaRPr lang="ko-KR" altLang="en-US" sz="800" b="1" kern="0" spc="-50" dirty="0">
                        <a:solidFill>
                          <a:schemeClr val="tx2"/>
                        </a:solidFill>
                        <a:latin typeface="+mj-ea"/>
                        <a:ea typeface="+mj-ea"/>
                        <a:cs typeface="+mn-cs"/>
                      </a:endParaRPr>
                    </a:p>
                    <a:p>
                      <a:pPr marL="0" marR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금액 </a:t>
                      </a:r>
                      <a:r>
                        <a:rPr lang="en-US" altLang="ko-KR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: 250,000</a:t>
                      </a:r>
                      <a:r>
                        <a:rPr lang="ko-KR" altLang="en-US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원</a:t>
                      </a:r>
                    </a:p>
                  </a:txBody>
                  <a:tcPr marL="64770" marR="64770" marT="17907" marB="17907" anchor="ctr">
                    <a:lnL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65547699"/>
                  </a:ext>
                </a:extLst>
              </a:tr>
            </a:tbl>
          </a:graphicData>
        </a:graphic>
      </p:graphicFrame>
      <p:graphicFrame>
        <p:nvGraphicFramePr>
          <p:cNvPr id="36" name="표 35">
            <a:extLst>
              <a:ext uri="{FF2B5EF4-FFF2-40B4-BE49-F238E27FC236}">
                <a16:creationId xmlns:a16="http://schemas.microsoft.com/office/drawing/2014/main" id="{5FA73C73-1ABC-9653-A557-2E47EB2BF0B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77018999"/>
              </p:ext>
            </p:extLst>
          </p:nvPr>
        </p:nvGraphicFramePr>
        <p:xfrm>
          <a:off x="669323" y="4595742"/>
          <a:ext cx="5517855" cy="1397139"/>
        </p:xfrm>
        <a:graphic>
          <a:graphicData uri="http://schemas.openxmlformats.org/drawingml/2006/table">
            <a:tbl>
              <a:tblPr/>
              <a:tblGrid>
                <a:gridCol w="1103571">
                  <a:extLst>
                    <a:ext uri="{9D8B030D-6E8A-4147-A177-3AD203B41FA5}">
                      <a16:colId xmlns:a16="http://schemas.microsoft.com/office/drawing/2014/main" val="1441803235"/>
                    </a:ext>
                  </a:extLst>
                </a:gridCol>
                <a:gridCol w="1103571">
                  <a:extLst>
                    <a:ext uri="{9D8B030D-6E8A-4147-A177-3AD203B41FA5}">
                      <a16:colId xmlns:a16="http://schemas.microsoft.com/office/drawing/2014/main" val="7582884"/>
                    </a:ext>
                  </a:extLst>
                </a:gridCol>
                <a:gridCol w="1103571">
                  <a:extLst>
                    <a:ext uri="{9D8B030D-6E8A-4147-A177-3AD203B41FA5}">
                      <a16:colId xmlns:a16="http://schemas.microsoft.com/office/drawing/2014/main" val="2307486181"/>
                    </a:ext>
                  </a:extLst>
                </a:gridCol>
                <a:gridCol w="1103571">
                  <a:extLst>
                    <a:ext uri="{9D8B030D-6E8A-4147-A177-3AD203B41FA5}">
                      <a16:colId xmlns:a16="http://schemas.microsoft.com/office/drawing/2014/main" val="973639160"/>
                    </a:ext>
                  </a:extLst>
                </a:gridCol>
                <a:gridCol w="1103571">
                  <a:extLst>
                    <a:ext uri="{9D8B030D-6E8A-4147-A177-3AD203B41FA5}">
                      <a16:colId xmlns:a16="http://schemas.microsoft.com/office/drawing/2014/main" val="706400919"/>
                    </a:ext>
                  </a:extLst>
                </a:gridCol>
              </a:tblGrid>
              <a:tr h="873645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00" kern="0" spc="0" dirty="0">
                        <a:solidFill>
                          <a:srgbClr val="000000"/>
                        </a:solidFill>
                        <a:effectLst/>
                        <a:latin typeface="한컴바탕"/>
                      </a:endParaRPr>
                    </a:p>
                  </a:txBody>
                  <a:tcPr marL="64770" marR="64770" marT="17907" marB="17907" anchor="ctr">
                    <a:lnL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00" kern="0" spc="0" dirty="0">
                        <a:solidFill>
                          <a:srgbClr val="000000"/>
                        </a:solidFill>
                        <a:effectLst/>
                        <a:latin typeface="한컴바탕"/>
                      </a:endParaRPr>
                    </a:p>
                  </a:txBody>
                  <a:tcPr marL="64770" marR="64770" marT="17907" marB="17907" anchor="ctr">
                    <a:lnL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00" kern="0" spc="0" dirty="0">
                        <a:solidFill>
                          <a:srgbClr val="000000"/>
                        </a:solidFill>
                        <a:effectLst/>
                        <a:latin typeface="한컴바탕"/>
                      </a:endParaRPr>
                    </a:p>
                  </a:txBody>
                  <a:tcPr marL="64770" marR="64770" marT="17907" marB="17907" anchor="ctr">
                    <a:lnL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00" kern="0" spc="0" dirty="0">
                        <a:solidFill>
                          <a:srgbClr val="000000"/>
                        </a:solidFill>
                        <a:effectLst/>
                        <a:latin typeface="한컴바탕"/>
                      </a:endParaRPr>
                    </a:p>
                  </a:txBody>
                  <a:tcPr marL="64770" marR="64770" marT="17907" marB="17907" anchor="ctr">
                    <a:lnL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00" kern="0" spc="0" dirty="0">
                        <a:solidFill>
                          <a:srgbClr val="000000"/>
                        </a:solidFill>
                        <a:effectLst/>
                        <a:latin typeface="한컴바탕"/>
                      </a:endParaRPr>
                    </a:p>
                  </a:txBody>
                  <a:tcPr marL="64770" marR="64770" marT="17907" marB="17907" anchor="ctr">
                    <a:lnL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66098581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marL="0" marR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SE-12 (</a:t>
                      </a:r>
                      <a:r>
                        <a:rPr lang="ko-KR" altLang="en-US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컬러 복합기</a:t>
                      </a:r>
                      <a:r>
                        <a:rPr lang="en-US" altLang="ko-KR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)</a:t>
                      </a:r>
                      <a:endParaRPr lang="ko-KR" altLang="en-US" sz="800" b="1" kern="0" spc="-50" dirty="0">
                        <a:solidFill>
                          <a:schemeClr val="tx2"/>
                        </a:solidFill>
                        <a:latin typeface="+mj-ea"/>
                        <a:ea typeface="+mj-ea"/>
                        <a:cs typeface="+mn-cs"/>
                      </a:endParaRPr>
                    </a:p>
                    <a:p>
                      <a:pPr marL="0" marR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금액 </a:t>
                      </a:r>
                      <a:r>
                        <a:rPr lang="en-US" altLang="ko-KR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: 450,000</a:t>
                      </a:r>
                      <a:r>
                        <a:rPr lang="ko-KR" altLang="en-US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원</a:t>
                      </a:r>
                    </a:p>
                  </a:txBody>
                  <a:tcPr marL="64770" marR="64770" marT="17907" marB="17907" anchor="ctr">
                    <a:lnL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SE-13 (LCD TV)</a:t>
                      </a:r>
                    </a:p>
                    <a:p>
                      <a:pPr marL="0" marR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7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금액 </a:t>
                      </a:r>
                      <a:r>
                        <a:rPr lang="en-US" altLang="ko-KR" sz="7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: 1) 300,000</a:t>
                      </a:r>
                      <a:r>
                        <a:rPr lang="ko-KR" altLang="en-US" sz="7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원</a:t>
                      </a:r>
                      <a:r>
                        <a:rPr lang="en-US" altLang="ko-KR" sz="7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 (42“)</a:t>
                      </a:r>
                      <a:endParaRPr lang="ko-KR" altLang="en-US" sz="700" b="1" kern="0" spc="-50" dirty="0">
                        <a:solidFill>
                          <a:schemeClr val="tx2"/>
                        </a:solidFill>
                        <a:latin typeface="+mj-ea"/>
                        <a:ea typeface="+mj-ea"/>
                        <a:cs typeface="+mn-cs"/>
                      </a:endParaRPr>
                    </a:p>
                    <a:p>
                      <a:pPr marL="0" marR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7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2) 450,000</a:t>
                      </a:r>
                      <a:r>
                        <a:rPr lang="ko-KR" altLang="en-US" sz="7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원</a:t>
                      </a:r>
                      <a:r>
                        <a:rPr lang="en-US" altLang="ko-KR" sz="7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 (52“)</a:t>
                      </a:r>
                      <a:endParaRPr lang="ko-KR" altLang="en-US" sz="700" b="1" kern="0" spc="-50" dirty="0">
                        <a:solidFill>
                          <a:schemeClr val="tx2"/>
                        </a:solidFill>
                        <a:latin typeface="+mj-ea"/>
                        <a:ea typeface="+mj-ea"/>
                        <a:cs typeface="+mn-cs"/>
                      </a:endParaRPr>
                    </a:p>
                    <a:p>
                      <a:pPr marL="0" marR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7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3) 600,000</a:t>
                      </a:r>
                      <a:r>
                        <a:rPr lang="ko-KR" altLang="en-US" sz="7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원 </a:t>
                      </a:r>
                      <a:r>
                        <a:rPr lang="en-US" altLang="ko-KR" sz="7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(60“)</a:t>
                      </a:r>
                      <a:endParaRPr lang="ko-KR" altLang="en-US" sz="700" b="1" kern="0" spc="-50" dirty="0">
                        <a:solidFill>
                          <a:schemeClr val="tx2"/>
                        </a:solidFill>
                        <a:latin typeface="+mj-ea"/>
                        <a:ea typeface="+mj-ea"/>
                        <a:cs typeface="+mn-cs"/>
                      </a:endParaRPr>
                    </a:p>
                  </a:txBody>
                  <a:tcPr marL="64770" marR="64770" marT="17907" marB="17907" anchor="ctr">
                    <a:lnL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SE-15 (</a:t>
                      </a:r>
                      <a:r>
                        <a:rPr lang="ko-KR" altLang="en-US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도우미앰프</a:t>
                      </a:r>
                      <a:r>
                        <a:rPr lang="en-US" altLang="ko-KR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/</a:t>
                      </a:r>
                      <a:r>
                        <a:rPr lang="ko-KR" altLang="en-US" sz="800" b="1" kern="0" spc="-50" dirty="0" err="1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이동형앰프</a:t>
                      </a:r>
                      <a:r>
                        <a:rPr lang="en-US" altLang="ko-KR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)</a:t>
                      </a:r>
                      <a:endParaRPr lang="ko-KR" altLang="en-US" sz="800" b="1" kern="0" spc="-50" dirty="0">
                        <a:solidFill>
                          <a:schemeClr val="tx2"/>
                        </a:solidFill>
                        <a:latin typeface="+mj-ea"/>
                        <a:ea typeface="+mj-ea"/>
                        <a:cs typeface="+mn-cs"/>
                      </a:endParaRPr>
                    </a:p>
                    <a:p>
                      <a:pPr marL="0" marR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금액 </a:t>
                      </a:r>
                      <a:r>
                        <a:rPr lang="en-US" altLang="ko-KR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: 200,000</a:t>
                      </a:r>
                      <a:r>
                        <a:rPr lang="ko-KR" altLang="en-US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원</a:t>
                      </a:r>
                    </a:p>
                  </a:txBody>
                  <a:tcPr marL="64770" marR="64770" marT="17907" marB="17907" anchor="ctr">
                    <a:lnL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SE-11(A) (</a:t>
                      </a:r>
                      <a:r>
                        <a:rPr lang="ko-KR" altLang="en-US" sz="800" b="1" kern="0" spc="-50" dirty="0" err="1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기가폰</a:t>
                      </a:r>
                      <a:r>
                        <a:rPr lang="en-US" altLang="ko-KR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)</a:t>
                      </a:r>
                      <a:endParaRPr lang="ko-KR" altLang="en-US" sz="800" b="1" kern="0" spc="-50" dirty="0">
                        <a:solidFill>
                          <a:schemeClr val="tx2"/>
                        </a:solidFill>
                        <a:latin typeface="+mj-ea"/>
                        <a:ea typeface="+mj-ea"/>
                        <a:cs typeface="+mn-cs"/>
                      </a:endParaRPr>
                    </a:p>
                    <a:p>
                      <a:pPr marL="0" marR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금액 </a:t>
                      </a:r>
                      <a:r>
                        <a:rPr lang="en-US" altLang="ko-KR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: 80,000</a:t>
                      </a:r>
                      <a:r>
                        <a:rPr lang="ko-KR" altLang="en-US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원</a:t>
                      </a:r>
                    </a:p>
                  </a:txBody>
                  <a:tcPr marL="64770" marR="64770" marT="17907" marB="17907" anchor="ctr">
                    <a:lnL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SE-16 (</a:t>
                      </a:r>
                      <a:r>
                        <a:rPr lang="ko-KR" altLang="en-US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빔프로젝트</a:t>
                      </a:r>
                      <a:r>
                        <a:rPr lang="en-US" altLang="ko-KR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)</a:t>
                      </a:r>
                      <a:endParaRPr lang="ko-KR" altLang="en-US" sz="800" b="1" kern="0" spc="-50" dirty="0">
                        <a:solidFill>
                          <a:schemeClr val="tx2"/>
                        </a:solidFill>
                        <a:latin typeface="+mj-ea"/>
                        <a:ea typeface="+mj-ea"/>
                        <a:cs typeface="+mn-cs"/>
                      </a:endParaRPr>
                    </a:p>
                    <a:p>
                      <a:pPr marL="0" marR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금액 </a:t>
                      </a:r>
                      <a:r>
                        <a:rPr lang="en-US" altLang="ko-KR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: 300,000</a:t>
                      </a:r>
                      <a:r>
                        <a:rPr lang="ko-KR" altLang="en-US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원</a:t>
                      </a:r>
                    </a:p>
                    <a:p>
                      <a:pPr marL="0" marR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(1</a:t>
                      </a:r>
                      <a:r>
                        <a:rPr lang="ko-KR" altLang="en-US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일사용금액 </a:t>
                      </a:r>
                      <a:r>
                        <a:rPr lang="en-US" altLang="ko-KR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/5000ansi </a:t>
                      </a:r>
                      <a:r>
                        <a:rPr lang="ko-KR" altLang="en-US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기준</a:t>
                      </a:r>
                      <a:r>
                        <a:rPr lang="en-US" altLang="ko-KR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)</a:t>
                      </a:r>
                      <a:endParaRPr lang="ko-KR" altLang="en-US" sz="800" b="1" kern="0" spc="-50" dirty="0">
                        <a:solidFill>
                          <a:schemeClr val="tx2"/>
                        </a:solidFill>
                        <a:latin typeface="+mj-ea"/>
                        <a:ea typeface="+mj-ea"/>
                        <a:cs typeface="+mn-cs"/>
                      </a:endParaRPr>
                    </a:p>
                  </a:txBody>
                  <a:tcPr marL="64770" marR="64770" marT="17907" marB="17907" anchor="ctr">
                    <a:lnL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65547699"/>
                  </a:ext>
                </a:extLst>
              </a:tr>
            </a:tbl>
          </a:graphicData>
        </a:graphic>
      </p:graphicFrame>
      <p:pic>
        <p:nvPicPr>
          <p:cNvPr id="20" name="Picture 181">
            <a:extLst>
              <a:ext uri="{FF2B5EF4-FFF2-40B4-BE49-F238E27FC236}">
                <a16:creationId xmlns:a16="http://schemas.microsoft.com/office/drawing/2014/main" id="{FD2DAA6A-97EE-97E9-9CB6-5A181EE71074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DFDFC"/>
              </a:clrFrom>
              <a:clrTo>
                <a:srgbClr val="FDFDFC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79979" y="1959319"/>
            <a:ext cx="271018" cy="946007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21" name="Picture 182">
            <a:extLst>
              <a:ext uri="{FF2B5EF4-FFF2-40B4-BE49-F238E27FC236}">
                <a16:creationId xmlns:a16="http://schemas.microsoft.com/office/drawing/2014/main" id="{13E1C936-9BE8-3458-0558-B40081557DAA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81015" y="2007239"/>
            <a:ext cx="491206" cy="850165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22" name="Picture 184">
            <a:extLst>
              <a:ext uri="{FF2B5EF4-FFF2-40B4-BE49-F238E27FC236}">
                <a16:creationId xmlns:a16="http://schemas.microsoft.com/office/drawing/2014/main" id="{BDE49859-8F3C-CFE4-D43E-45B20B94F2CE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941338" y="2053802"/>
            <a:ext cx="973825" cy="801216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23" name="Picture 187">
            <a:extLst>
              <a:ext uri="{FF2B5EF4-FFF2-40B4-BE49-F238E27FC236}">
                <a16:creationId xmlns:a16="http://schemas.microsoft.com/office/drawing/2014/main" id="{91D4D2F3-CC90-F0D8-A080-D96FD2B26940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199881" y="1998540"/>
            <a:ext cx="655775" cy="936822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24" name="Picture 188">
            <a:extLst>
              <a:ext uri="{FF2B5EF4-FFF2-40B4-BE49-F238E27FC236}">
                <a16:creationId xmlns:a16="http://schemas.microsoft.com/office/drawing/2014/main" id="{58A76BFC-59F1-2D19-79DB-31A03E19F95D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40373" y="2053802"/>
            <a:ext cx="973825" cy="763335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29" name="Picture 192">
            <a:extLst>
              <a:ext uri="{FF2B5EF4-FFF2-40B4-BE49-F238E27FC236}">
                <a16:creationId xmlns:a16="http://schemas.microsoft.com/office/drawing/2014/main" id="{A4058537-16AE-CAB9-E474-BC564E252B4A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28575" y="3411645"/>
            <a:ext cx="973825" cy="656086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30" name="Picture 193">
            <a:extLst>
              <a:ext uri="{FF2B5EF4-FFF2-40B4-BE49-F238E27FC236}">
                <a16:creationId xmlns:a16="http://schemas.microsoft.com/office/drawing/2014/main" id="{EB8084A0-1DB1-0D0A-2907-CE2286AB97B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39705" y="3438067"/>
            <a:ext cx="973825" cy="663053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31" name="Picture 194">
            <a:extLst>
              <a:ext uri="{FF2B5EF4-FFF2-40B4-BE49-F238E27FC236}">
                <a16:creationId xmlns:a16="http://schemas.microsoft.com/office/drawing/2014/main" id="{26EB220F-3581-FCC5-637B-5C1D592C3447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941338" y="3411645"/>
            <a:ext cx="973825" cy="723642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32" name="Picture 197">
            <a:extLst>
              <a:ext uri="{FF2B5EF4-FFF2-40B4-BE49-F238E27FC236}">
                <a16:creationId xmlns:a16="http://schemas.microsoft.com/office/drawing/2014/main" id="{1F4BBC01-863C-8C6D-506B-6DAB91BF7179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031063" y="3335571"/>
            <a:ext cx="973825" cy="838715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33" name="Picture 198">
            <a:extLst>
              <a:ext uri="{FF2B5EF4-FFF2-40B4-BE49-F238E27FC236}">
                <a16:creationId xmlns:a16="http://schemas.microsoft.com/office/drawing/2014/main" id="{8BDCF1B1-E0F6-46D8-9E62-7BE01FBFCCDC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388564" y="3332650"/>
            <a:ext cx="477443" cy="791438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34" name="Picture 202">
            <a:extLst>
              <a:ext uri="{FF2B5EF4-FFF2-40B4-BE49-F238E27FC236}">
                <a16:creationId xmlns:a16="http://schemas.microsoft.com/office/drawing/2014/main" id="{CA70C443-849E-0C62-F4F1-627117BBD8D4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9669" y="4635606"/>
            <a:ext cx="832731" cy="837935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35" name="Picture 203">
            <a:extLst>
              <a:ext uri="{FF2B5EF4-FFF2-40B4-BE49-F238E27FC236}">
                <a16:creationId xmlns:a16="http://schemas.microsoft.com/office/drawing/2014/main" id="{E7CC7CF6-24F8-CD51-E0EB-77121B81DF2B}"/>
              </a:ext>
            </a:extLst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791013" y="4701831"/>
            <a:ext cx="1071208" cy="650534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37" name="Picture 204">
            <a:extLst>
              <a:ext uri="{FF2B5EF4-FFF2-40B4-BE49-F238E27FC236}">
                <a16:creationId xmlns:a16="http://schemas.microsoft.com/office/drawing/2014/main" id="{5CEED736-862F-E738-DEC2-809FFCF82AF7}"/>
              </a:ext>
            </a:extLst>
          </p:cNvPr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991568" y="4701716"/>
            <a:ext cx="973825" cy="650649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38" name="Picture 207">
            <a:extLst>
              <a:ext uri="{FF2B5EF4-FFF2-40B4-BE49-F238E27FC236}">
                <a16:creationId xmlns:a16="http://schemas.microsoft.com/office/drawing/2014/main" id="{5A3814BA-96FE-11E6-8A60-ED93BB9DC522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122917" y="4632174"/>
            <a:ext cx="770275" cy="728639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39" name="Picture 208">
            <a:extLst>
              <a:ext uri="{FF2B5EF4-FFF2-40B4-BE49-F238E27FC236}">
                <a16:creationId xmlns:a16="http://schemas.microsoft.com/office/drawing/2014/main" id="{8F1035B6-BB32-EC11-7F48-909DD2F2793C}"/>
              </a:ext>
            </a:extLst>
          </p:cNvPr>
          <p:cNvPicPr>
            <a:picLocks noChangeAspect="1"/>
          </p:cNvPicPr>
          <p:nvPr/>
        </p:nvPicPr>
        <p:blipFill>
          <a:blip r:embed="rId1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43520" y="4697533"/>
            <a:ext cx="967528" cy="646927"/>
          </a:xfrm>
          <a:prstGeom prst="rect">
            <a:avLst/>
          </a:prstGeom>
          <a:noFill/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12465944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직사각형 9">
            <a:extLst>
              <a:ext uri="{FF2B5EF4-FFF2-40B4-BE49-F238E27FC236}">
                <a16:creationId xmlns:a16="http://schemas.microsoft.com/office/drawing/2014/main" id="{B5EEF206-00CE-A9B7-B255-EECB20F93031}"/>
              </a:ext>
            </a:extLst>
          </p:cNvPr>
          <p:cNvSpPr/>
          <p:nvPr/>
        </p:nvSpPr>
        <p:spPr>
          <a:xfrm>
            <a:off x="670072" y="939503"/>
            <a:ext cx="1337212" cy="455423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C2866372-A211-80BF-9200-25910345FA7A}"/>
              </a:ext>
            </a:extLst>
          </p:cNvPr>
          <p:cNvSpPr/>
          <p:nvPr/>
        </p:nvSpPr>
        <p:spPr>
          <a:xfrm>
            <a:off x="670072" y="939503"/>
            <a:ext cx="5517857" cy="455423"/>
          </a:xfrm>
          <a:prstGeom prst="rect">
            <a:avLst/>
          </a:prstGeom>
          <a:noFill/>
          <a:ln>
            <a:solidFill>
              <a:schemeClr val="tx2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32B03E8-6716-8858-ADB0-914F54AC52F0}"/>
              </a:ext>
            </a:extLst>
          </p:cNvPr>
          <p:cNvSpPr txBox="1"/>
          <p:nvPr/>
        </p:nvSpPr>
        <p:spPr>
          <a:xfrm>
            <a:off x="948993" y="963740"/>
            <a:ext cx="7793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ea"/>
                <a:cs typeface="+mn-cs"/>
              </a:rPr>
              <a:t>붙임</a:t>
            </a:r>
            <a:r>
              <a:rPr kumimoji="0" lang="en-US" altLang="ko-K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ea"/>
                <a:cs typeface="+mn-cs"/>
              </a:rPr>
              <a:t>1</a:t>
            </a: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B47847F-5FCD-4764-3EEA-BFD51086332D}"/>
              </a:ext>
            </a:extLst>
          </p:cNvPr>
          <p:cNvSpPr txBox="1"/>
          <p:nvPr/>
        </p:nvSpPr>
        <p:spPr>
          <a:xfrm>
            <a:off x="2081015" y="939503"/>
            <a:ext cx="4033183" cy="41780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r" defTabSz="457200" rtl="0" eaLnBrk="1" fontAlgn="base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E2841">
                    <a:lumMod val="75000"/>
                    <a:lumOff val="25000"/>
                  </a:srgbClr>
                </a:solidFill>
                <a:effectLst/>
                <a:uLnTx/>
                <a:uFillTx/>
                <a:latin typeface="+mn-ea"/>
                <a:cs typeface="+mn-cs"/>
              </a:rPr>
              <a:t>가구비품 </a:t>
            </a:r>
            <a:r>
              <a:rPr kumimoji="0" lang="ko-KR" alt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E2841">
                    <a:lumMod val="75000"/>
                    <a:lumOff val="25000"/>
                  </a:srgbClr>
                </a:solidFill>
                <a:effectLst/>
                <a:uLnTx/>
                <a:uFillTx/>
                <a:latin typeface="+mn-ea"/>
                <a:cs typeface="+mn-cs"/>
              </a:rPr>
              <a:t>카다로그</a:t>
            </a:r>
            <a:endParaRPr kumimoji="0" lang="ko-KR" altLang="en-US" sz="1800" b="1" i="0" u="none" strike="noStrike" kern="0" cap="none" spc="0" normalizeH="0" baseline="0" noProof="0" dirty="0">
              <a:ln>
                <a:noFill/>
              </a:ln>
              <a:solidFill>
                <a:srgbClr val="0E2841">
                  <a:lumMod val="75000"/>
                  <a:lumOff val="25000"/>
                </a:srgbClr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graphicFrame>
        <p:nvGraphicFramePr>
          <p:cNvPr id="17" name="표 16">
            <a:extLst>
              <a:ext uri="{FF2B5EF4-FFF2-40B4-BE49-F238E27FC236}">
                <a16:creationId xmlns:a16="http://schemas.microsoft.com/office/drawing/2014/main" id="{7ED1765F-02AF-9CF4-2C0F-D0DE498EA89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51197511"/>
              </p:ext>
            </p:extLst>
          </p:nvPr>
        </p:nvGraphicFramePr>
        <p:xfrm>
          <a:off x="670072" y="1642581"/>
          <a:ext cx="5517855" cy="291158"/>
        </p:xfrm>
        <a:graphic>
          <a:graphicData uri="http://schemas.openxmlformats.org/drawingml/2006/table">
            <a:tbl>
              <a:tblPr/>
              <a:tblGrid>
                <a:gridCol w="5517855">
                  <a:extLst>
                    <a:ext uri="{9D8B030D-6E8A-4147-A177-3AD203B41FA5}">
                      <a16:colId xmlns:a16="http://schemas.microsoft.com/office/drawing/2014/main" val="1662006062"/>
                    </a:ext>
                  </a:extLst>
                </a:gridCol>
              </a:tblGrid>
              <a:tr h="291158">
                <a:tc>
                  <a:txBody>
                    <a:bodyPr/>
                    <a:lstStyle/>
                    <a:p>
                      <a:pPr marL="0" marR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800" b="1" kern="0" spc="-50" dirty="0" err="1">
                          <a:solidFill>
                            <a:schemeClr val="bg1"/>
                          </a:solidFill>
                          <a:latin typeface="+mn-ea"/>
                          <a:ea typeface="+mn-ea"/>
                          <a:cs typeface="+mn-cs"/>
                        </a:rPr>
                        <a:t>렌탈품목</a:t>
                      </a:r>
                      <a:r>
                        <a:rPr lang="en-US" altLang="ko-KR" sz="800" b="1" kern="0" spc="-50" dirty="0">
                          <a:solidFill>
                            <a:schemeClr val="bg1"/>
                          </a:solidFill>
                          <a:latin typeface="+mn-ea"/>
                          <a:ea typeface="+mn-ea"/>
                          <a:cs typeface="+mn-cs"/>
                        </a:rPr>
                        <a:t>(</a:t>
                      </a:r>
                      <a:r>
                        <a:rPr lang="ko-KR" altLang="en-US" sz="800" b="1" kern="0" spc="-50" dirty="0">
                          <a:solidFill>
                            <a:schemeClr val="bg1"/>
                          </a:solidFill>
                          <a:latin typeface="+mn-ea"/>
                          <a:ea typeface="+mn-ea"/>
                          <a:cs typeface="+mn-cs"/>
                        </a:rPr>
                        <a:t>의자</a:t>
                      </a:r>
                      <a:r>
                        <a:rPr lang="en-US" altLang="ko-KR" sz="800" b="1" kern="0" spc="-50" dirty="0">
                          <a:solidFill>
                            <a:schemeClr val="bg1"/>
                          </a:solidFill>
                          <a:latin typeface="+mn-ea"/>
                          <a:ea typeface="+mn-ea"/>
                          <a:cs typeface="+mn-cs"/>
                        </a:rPr>
                        <a:t>+</a:t>
                      </a:r>
                      <a:r>
                        <a:rPr lang="ko-KR" altLang="en-US" sz="800" b="1" kern="0" spc="-50" dirty="0">
                          <a:solidFill>
                            <a:schemeClr val="bg1"/>
                          </a:solidFill>
                          <a:latin typeface="+mn-ea"/>
                          <a:ea typeface="+mn-ea"/>
                          <a:cs typeface="+mn-cs"/>
                        </a:rPr>
                        <a:t>테이블 </a:t>
                      </a:r>
                      <a:r>
                        <a:rPr lang="en-US" altLang="ko-KR" sz="800" b="1" kern="0" spc="-50" dirty="0">
                          <a:solidFill>
                            <a:schemeClr val="bg1"/>
                          </a:solidFill>
                          <a:latin typeface="+mn-ea"/>
                          <a:ea typeface="+mn-ea"/>
                          <a:cs typeface="+mn-cs"/>
                        </a:rPr>
                        <a:t>SET)</a:t>
                      </a: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E284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430006"/>
                  </a:ext>
                </a:extLst>
              </a:tr>
            </a:tbl>
          </a:graphicData>
        </a:graphic>
      </p:graphicFrame>
      <p:graphicFrame>
        <p:nvGraphicFramePr>
          <p:cNvPr id="19" name="표 18">
            <a:extLst>
              <a:ext uri="{FF2B5EF4-FFF2-40B4-BE49-F238E27FC236}">
                <a16:creationId xmlns:a16="http://schemas.microsoft.com/office/drawing/2014/main" id="{A742E371-3BE0-EC1B-98F8-BEE73F823F9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02150274"/>
              </p:ext>
            </p:extLst>
          </p:nvPr>
        </p:nvGraphicFramePr>
        <p:xfrm>
          <a:off x="665094" y="1936751"/>
          <a:ext cx="5517855" cy="1423494"/>
        </p:xfrm>
        <a:graphic>
          <a:graphicData uri="http://schemas.openxmlformats.org/drawingml/2006/table">
            <a:tbl>
              <a:tblPr/>
              <a:tblGrid>
                <a:gridCol w="1103571">
                  <a:extLst>
                    <a:ext uri="{9D8B030D-6E8A-4147-A177-3AD203B41FA5}">
                      <a16:colId xmlns:a16="http://schemas.microsoft.com/office/drawing/2014/main" val="1441803235"/>
                    </a:ext>
                  </a:extLst>
                </a:gridCol>
                <a:gridCol w="1103571">
                  <a:extLst>
                    <a:ext uri="{9D8B030D-6E8A-4147-A177-3AD203B41FA5}">
                      <a16:colId xmlns:a16="http://schemas.microsoft.com/office/drawing/2014/main" val="7582884"/>
                    </a:ext>
                  </a:extLst>
                </a:gridCol>
                <a:gridCol w="1103571">
                  <a:extLst>
                    <a:ext uri="{9D8B030D-6E8A-4147-A177-3AD203B41FA5}">
                      <a16:colId xmlns:a16="http://schemas.microsoft.com/office/drawing/2014/main" val="2307486181"/>
                    </a:ext>
                  </a:extLst>
                </a:gridCol>
                <a:gridCol w="1103571">
                  <a:extLst>
                    <a:ext uri="{9D8B030D-6E8A-4147-A177-3AD203B41FA5}">
                      <a16:colId xmlns:a16="http://schemas.microsoft.com/office/drawing/2014/main" val="973639160"/>
                    </a:ext>
                  </a:extLst>
                </a:gridCol>
                <a:gridCol w="1103571">
                  <a:extLst>
                    <a:ext uri="{9D8B030D-6E8A-4147-A177-3AD203B41FA5}">
                      <a16:colId xmlns:a16="http://schemas.microsoft.com/office/drawing/2014/main" val="706400919"/>
                    </a:ext>
                  </a:extLst>
                </a:gridCol>
              </a:tblGrid>
              <a:tr h="900000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00" kern="0" spc="0" dirty="0">
                        <a:solidFill>
                          <a:srgbClr val="000000"/>
                        </a:solidFill>
                        <a:effectLst/>
                        <a:latin typeface="한컴바탕"/>
                      </a:endParaRPr>
                    </a:p>
                  </a:txBody>
                  <a:tcPr marL="64770" marR="64770" marT="17907" marB="17907" anchor="ctr">
                    <a:lnL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00" kern="0" spc="0" dirty="0">
                        <a:solidFill>
                          <a:srgbClr val="000000"/>
                        </a:solidFill>
                        <a:effectLst/>
                        <a:latin typeface="한컴바탕"/>
                      </a:endParaRPr>
                    </a:p>
                  </a:txBody>
                  <a:tcPr marL="64770" marR="64770" marT="17907" marB="17907" anchor="ctr">
                    <a:lnL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00" kern="0" spc="0" dirty="0">
                        <a:solidFill>
                          <a:srgbClr val="000000"/>
                        </a:solidFill>
                        <a:effectLst/>
                        <a:latin typeface="한컴바탕"/>
                      </a:endParaRPr>
                    </a:p>
                  </a:txBody>
                  <a:tcPr marL="64770" marR="64770" marT="17907" marB="17907" anchor="ctr">
                    <a:lnL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00" kern="0" spc="0" dirty="0">
                        <a:solidFill>
                          <a:srgbClr val="000000"/>
                        </a:solidFill>
                        <a:effectLst/>
                        <a:latin typeface="한컴바탕"/>
                      </a:endParaRPr>
                    </a:p>
                  </a:txBody>
                  <a:tcPr marL="64770" marR="64770" marT="17907" marB="17907" anchor="ctr">
                    <a:lnL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00" kern="0" spc="0" dirty="0">
                        <a:solidFill>
                          <a:srgbClr val="000000"/>
                        </a:solidFill>
                        <a:effectLst/>
                        <a:latin typeface="한컴바탕"/>
                      </a:endParaRPr>
                    </a:p>
                  </a:txBody>
                  <a:tcPr marL="64770" marR="64770" marT="17907" marB="17907" anchor="ctr">
                    <a:lnL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66098581"/>
                  </a:ext>
                </a:extLst>
              </a:tr>
              <a:tr h="468000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SS-01</a:t>
                      </a:r>
                      <a:endParaRPr lang="ko-KR" altLang="en-US" sz="800" b="1" kern="0" spc="-50" dirty="0">
                        <a:solidFill>
                          <a:schemeClr val="tx2"/>
                        </a:solidFill>
                        <a:latin typeface="+mj-ea"/>
                        <a:ea typeface="+mj-ea"/>
                        <a:cs typeface="+mn-cs"/>
                      </a:endParaRPr>
                    </a:p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(</a:t>
                      </a:r>
                      <a:r>
                        <a:rPr lang="ko-KR" altLang="en-US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접의자</a:t>
                      </a:r>
                      <a:r>
                        <a:rPr lang="en-US" altLang="ko-KR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+</a:t>
                      </a:r>
                      <a:r>
                        <a:rPr lang="ko-KR" altLang="en-US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원형테이블</a:t>
                      </a:r>
                      <a:r>
                        <a:rPr lang="en-US" altLang="ko-KR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)</a:t>
                      </a:r>
                      <a:endParaRPr lang="ko-KR" altLang="en-US" sz="800" b="1" kern="0" spc="-50" dirty="0">
                        <a:solidFill>
                          <a:schemeClr val="tx2"/>
                        </a:solidFill>
                        <a:latin typeface="+mj-ea"/>
                        <a:ea typeface="+mj-ea"/>
                        <a:cs typeface="+mn-cs"/>
                      </a:endParaRPr>
                    </a:p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금액 </a:t>
                      </a:r>
                      <a:r>
                        <a:rPr lang="en-US" altLang="ko-KR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: 60,000</a:t>
                      </a:r>
                      <a:r>
                        <a:rPr lang="ko-KR" altLang="en-US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원</a:t>
                      </a:r>
                    </a:p>
                  </a:txBody>
                  <a:tcPr marL="64770" marR="64770" marT="17907" marB="17907" anchor="ctr">
                    <a:lnL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SS-03(A)</a:t>
                      </a:r>
                      <a:endParaRPr lang="ko-KR" altLang="en-US" sz="800" b="1" kern="0" spc="-50" dirty="0">
                        <a:solidFill>
                          <a:schemeClr val="tx2"/>
                        </a:solidFill>
                        <a:latin typeface="+mj-ea"/>
                        <a:ea typeface="+mj-ea"/>
                        <a:cs typeface="+mn-cs"/>
                      </a:endParaRPr>
                    </a:p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7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(</a:t>
                      </a:r>
                      <a:r>
                        <a:rPr lang="ko-KR" altLang="en-US" sz="7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클래식의자</a:t>
                      </a:r>
                      <a:r>
                        <a:rPr lang="en-US" altLang="ko-KR" sz="7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+</a:t>
                      </a:r>
                      <a:r>
                        <a:rPr lang="ko-KR" altLang="en-US" sz="7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원형테이블</a:t>
                      </a:r>
                      <a:r>
                        <a:rPr lang="en-US" altLang="ko-KR" sz="7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)</a:t>
                      </a:r>
                      <a:endParaRPr lang="ko-KR" altLang="en-US" sz="700" b="1" kern="0" spc="-50" dirty="0">
                        <a:solidFill>
                          <a:schemeClr val="tx2"/>
                        </a:solidFill>
                        <a:latin typeface="+mj-ea"/>
                        <a:ea typeface="+mj-ea"/>
                        <a:cs typeface="+mn-cs"/>
                      </a:endParaRPr>
                    </a:p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금액 </a:t>
                      </a:r>
                      <a:r>
                        <a:rPr lang="en-US" altLang="ko-KR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: 70,000</a:t>
                      </a:r>
                      <a:r>
                        <a:rPr lang="ko-KR" altLang="en-US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원</a:t>
                      </a:r>
                    </a:p>
                  </a:txBody>
                  <a:tcPr marL="64770" marR="64770" marT="17907" marB="17907" anchor="ctr">
                    <a:lnL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SS-03(B)</a:t>
                      </a:r>
                      <a:endParaRPr lang="ko-KR" altLang="en-US" sz="800" b="1" kern="0" spc="-50" dirty="0">
                        <a:solidFill>
                          <a:schemeClr val="tx2"/>
                        </a:solidFill>
                        <a:latin typeface="+mj-ea"/>
                        <a:ea typeface="+mj-ea"/>
                        <a:cs typeface="+mn-cs"/>
                      </a:endParaRPr>
                    </a:p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7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(</a:t>
                      </a:r>
                      <a:r>
                        <a:rPr lang="ko-KR" altLang="en-US" sz="7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클래식의자</a:t>
                      </a:r>
                      <a:r>
                        <a:rPr lang="en-US" altLang="ko-KR" sz="7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+</a:t>
                      </a:r>
                      <a:r>
                        <a:rPr lang="ko-KR" altLang="en-US" sz="7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사각테이블</a:t>
                      </a:r>
                      <a:r>
                        <a:rPr lang="en-US" altLang="ko-KR" sz="7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)</a:t>
                      </a:r>
                      <a:endParaRPr lang="ko-KR" altLang="en-US" sz="700" b="1" kern="0" spc="-50" dirty="0">
                        <a:solidFill>
                          <a:schemeClr val="tx2"/>
                        </a:solidFill>
                        <a:latin typeface="+mj-ea"/>
                        <a:ea typeface="+mj-ea"/>
                        <a:cs typeface="+mn-cs"/>
                      </a:endParaRPr>
                    </a:p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금액 </a:t>
                      </a:r>
                      <a:r>
                        <a:rPr lang="en-US" altLang="ko-KR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: 70,000</a:t>
                      </a:r>
                      <a:r>
                        <a:rPr lang="ko-KR" altLang="en-US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원</a:t>
                      </a:r>
                    </a:p>
                  </a:txBody>
                  <a:tcPr marL="64770" marR="64770" marT="17907" marB="17907" anchor="ctr">
                    <a:lnL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SS-03(C)</a:t>
                      </a:r>
                      <a:endParaRPr lang="ko-KR" altLang="en-US" sz="800" b="1" kern="0" spc="-50" dirty="0">
                        <a:solidFill>
                          <a:schemeClr val="tx2"/>
                        </a:solidFill>
                        <a:latin typeface="+mj-ea"/>
                        <a:ea typeface="+mj-ea"/>
                        <a:cs typeface="+mn-cs"/>
                      </a:endParaRPr>
                    </a:p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7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(</a:t>
                      </a:r>
                      <a:r>
                        <a:rPr lang="ko-KR" altLang="en-US" sz="7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클래식의자</a:t>
                      </a:r>
                      <a:r>
                        <a:rPr lang="en-US" altLang="ko-KR" sz="7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+</a:t>
                      </a:r>
                      <a:r>
                        <a:rPr lang="ko-KR" altLang="en-US" sz="700" b="1" kern="0" spc="-50" dirty="0" err="1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비젼테이블</a:t>
                      </a:r>
                      <a:r>
                        <a:rPr lang="en-US" altLang="ko-KR" sz="7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)</a:t>
                      </a:r>
                      <a:endParaRPr lang="ko-KR" altLang="en-US" sz="700" b="1" kern="0" spc="-50" dirty="0">
                        <a:solidFill>
                          <a:schemeClr val="tx2"/>
                        </a:solidFill>
                        <a:latin typeface="+mj-ea"/>
                        <a:ea typeface="+mj-ea"/>
                        <a:cs typeface="+mn-cs"/>
                      </a:endParaRPr>
                    </a:p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금액 </a:t>
                      </a:r>
                      <a:r>
                        <a:rPr lang="en-US" altLang="ko-KR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: 90,000</a:t>
                      </a:r>
                      <a:r>
                        <a:rPr lang="ko-KR" altLang="en-US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원</a:t>
                      </a:r>
                    </a:p>
                  </a:txBody>
                  <a:tcPr marL="64770" marR="64770" marT="17907" marB="17907" anchor="ctr">
                    <a:lnL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SS-03(D)</a:t>
                      </a:r>
                      <a:endParaRPr lang="ko-KR" altLang="en-US" sz="800" b="1" kern="0" spc="-50" dirty="0">
                        <a:solidFill>
                          <a:schemeClr val="tx2"/>
                        </a:solidFill>
                        <a:latin typeface="+mj-ea"/>
                        <a:ea typeface="+mj-ea"/>
                        <a:cs typeface="+mn-cs"/>
                      </a:endParaRPr>
                    </a:p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(</a:t>
                      </a:r>
                      <a:r>
                        <a:rPr lang="ko-KR" altLang="en-US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클래식의자</a:t>
                      </a:r>
                      <a:r>
                        <a:rPr lang="en-US" altLang="ko-KR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+</a:t>
                      </a:r>
                    </a:p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800" b="1" kern="0" spc="-50" dirty="0" err="1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사각글라스테이블</a:t>
                      </a:r>
                      <a:r>
                        <a:rPr lang="en-US" altLang="ko-KR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)</a:t>
                      </a:r>
                      <a:endParaRPr lang="ko-KR" altLang="en-US" sz="800" b="1" kern="0" spc="-50" dirty="0">
                        <a:solidFill>
                          <a:schemeClr val="tx2"/>
                        </a:solidFill>
                        <a:latin typeface="+mj-ea"/>
                        <a:ea typeface="+mj-ea"/>
                        <a:cs typeface="+mn-cs"/>
                      </a:endParaRPr>
                    </a:p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금액 </a:t>
                      </a:r>
                      <a:r>
                        <a:rPr lang="en-US" altLang="ko-KR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: 90,000</a:t>
                      </a:r>
                      <a:r>
                        <a:rPr lang="ko-KR" altLang="en-US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원</a:t>
                      </a:r>
                    </a:p>
                  </a:txBody>
                  <a:tcPr marL="64770" marR="64770" marT="17907" marB="17907" anchor="ctr">
                    <a:lnL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65547699"/>
                  </a:ext>
                </a:extLst>
              </a:tr>
            </a:tbl>
          </a:graphicData>
        </a:graphic>
      </p:graphicFrame>
      <p:pic>
        <p:nvPicPr>
          <p:cNvPr id="2" name="Picture 209">
            <a:extLst>
              <a:ext uri="{FF2B5EF4-FFF2-40B4-BE49-F238E27FC236}">
                <a16:creationId xmlns:a16="http://schemas.microsoft.com/office/drawing/2014/main" id="{E4BA7261-0ABE-647E-8125-758387AA63ED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5312" y="1970804"/>
            <a:ext cx="973825" cy="809899"/>
          </a:xfrm>
          <a:prstGeom prst="rect">
            <a:avLst/>
          </a:prstGeom>
          <a:noFill/>
          <a:ln>
            <a:noFill/>
          </a:ln>
          <a:effectLst/>
        </p:spPr>
      </p:pic>
      <p:graphicFrame>
        <p:nvGraphicFramePr>
          <p:cNvPr id="7" name="표 6">
            <a:extLst>
              <a:ext uri="{FF2B5EF4-FFF2-40B4-BE49-F238E27FC236}">
                <a16:creationId xmlns:a16="http://schemas.microsoft.com/office/drawing/2014/main" id="{B8A85317-2675-B3AD-FE0B-A08F003EFAE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31337720"/>
              </p:ext>
            </p:extLst>
          </p:nvPr>
        </p:nvGraphicFramePr>
        <p:xfrm>
          <a:off x="665094" y="3360244"/>
          <a:ext cx="5517855" cy="1430345"/>
        </p:xfrm>
        <a:graphic>
          <a:graphicData uri="http://schemas.openxmlformats.org/drawingml/2006/table">
            <a:tbl>
              <a:tblPr/>
              <a:tblGrid>
                <a:gridCol w="1103571">
                  <a:extLst>
                    <a:ext uri="{9D8B030D-6E8A-4147-A177-3AD203B41FA5}">
                      <a16:colId xmlns:a16="http://schemas.microsoft.com/office/drawing/2014/main" val="1441803235"/>
                    </a:ext>
                  </a:extLst>
                </a:gridCol>
                <a:gridCol w="1103571">
                  <a:extLst>
                    <a:ext uri="{9D8B030D-6E8A-4147-A177-3AD203B41FA5}">
                      <a16:colId xmlns:a16="http://schemas.microsoft.com/office/drawing/2014/main" val="7582884"/>
                    </a:ext>
                  </a:extLst>
                </a:gridCol>
                <a:gridCol w="1103571">
                  <a:extLst>
                    <a:ext uri="{9D8B030D-6E8A-4147-A177-3AD203B41FA5}">
                      <a16:colId xmlns:a16="http://schemas.microsoft.com/office/drawing/2014/main" val="2307486181"/>
                    </a:ext>
                  </a:extLst>
                </a:gridCol>
                <a:gridCol w="1103571">
                  <a:extLst>
                    <a:ext uri="{9D8B030D-6E8A-4147-A177-3AD203B41FA5}">
                      <a16:colId xmlns:a16="http://schemas.microsoft.com/office/drawing/2014/main" val="973639160"/>
                    </a:ext>
                  </a:extLst>
                </a:gridCol>
                <a:gridCol w="1103571">
                  <a:extLst>
                    <a:ext uri="{9D8B030D-6E8A-4147-A177-3AD203B41FA5}">
                      <a16:colId xmlns:a16="http://schemas.microsoft.com/office/drawing/2014/main" val="706400919"/>
                    </a:ext>
                  </a:extLst>
                </a:gridCol>
              </a:tblGrid>
              <a:tr h="941016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00" kern="0" spc="0" dirty="0">
                        <a:solidFill>
                          <a:srgbClr val="000000"/>
                        </a:solidFill>
                        <a:effectLst/>
                        <a:latin typeface="한컴바탕"/>
                      </a:endParaRPr>
                    </a:p>
                  </a:txBody>
                  <a:tcPr marL="64770" marR="64770" marT="17907" marB="17907" anchor="ctr">
                    <a:lnL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00" kern="0" spc="0" dirty="0">
                        <a:solidFill>
                          <a:srgbClr val="000000"/>
                        </a:solidFill>
                        <a:effectLst/>
                        <a:latin typeface="한컴바탕"/>
                      </a:endParaRPr>
                    </a:p>
                  </a:txBody>
                  <a:tcPr marL="64770" marR="64770" marT="17907" marB="17907" anchor="ctr">
                    <a:lnL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00" kern="0" spc="0" dirty="0">
                        <a:solidFill>
                          <a:srgbClr val="000000"/>
                        </a:solidFill>
                        <a:effectLst/>
                        <a:latin typeface="한컴바탕"/>
                      </a:endParaRPr>
                    </a:p>
                  </a:txBody>
                  <a:tcPr marL="64770" marR="64770" marT="17907" marB="17907" anchor="ctr">
                    <a:lnL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00" kern="0" spc="0" dirty="0">
                        <a:solidFill>
                          <a:srgbClr val="000000"/>
                        </a:solidFill>
                        <a:effectLst/>
                        <a:latin typeface="한컴바탕"/>
                      </a:endParaRPr>
                    </a:p>
                  </a:txBody>
                  <a:tcPr marL="64770" marR="64770" marT="17907" marB="17907" anchor="ctr">
                    <a:lnL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00" kern="0" spc="0" dirty="0">
                        <a:solidFill>
                          <a:srgbClr val="000000"/>
                        </a:solidFill>
                        <a:effectLst/>
                        <a:latin typeface="한컴바탕"/>
                      </a:endParaRPr>
                    </a:p>
                  </a:txBody>
                  <a:tcPr marL="64770" marR="64770" marT="17907" marB="17907" anchor="ctr">
                    <a:lnL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66098581"/>
                  </a:ext>
                </a:extLst>
              </a:tr>
              <a:tr h="489329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n-ea"/>
                          <a:cs typeface="+mn-cs"/>
                        </a:rPr>
                        <a:t>SS-04(A)</a:t>
                      </a:r>
                      <a:endParaRPr lang="ko-KR" altLang="en-US" sz="800" b="1" kern="0" spc="-50" dirty="0">
                        <a:solidFill>
                          <a:schemeClr val="tx2"/>
                        </a:solidFill>
                        <a:latin typeface="+mj-ea"/>
                        <a:ea typeface="+mn-ea"/>
                        <a:cs typeface="+mn-cs"/>
                      </a:endParaRPr>
                    </a:p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n-ea"/>
                          <a:cs typeface="+mn-cs"/>
                        </a:rPr>
                        <a:t>(</a:t>
                      </a:r>
                      <a:r>
                        <a:rPr lang="ko-KR" altLang="en-US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n-ea"/>
                          <a:cs typeface="+mn-cs"/>
                        </a:rPr>
                        <a:t>땅콩의자</a:t>
                      </a:r>
                      <a:r>
                        <a:rPr lang="en-US" altLang="ko-KR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n-ea"/>
                          <a:cs typeface="+mn-cs"/>
                        </a:rPr>
                        <a:t>+</a:t>
                      </a:r>
                      <a:r>
                        <a:rPr lang="ko-KR" altLang="en-US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n-ea"/>
                          <a:cs typeface="+mn-cs"/>
                        </a:rPr>
                        <a:t>원형테이블</a:t>
                      </a:r>
                      <a:r>
                        <a:rPr lang="en-US" altLang="ko-KR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n-ea"/>
                          <a:cs typeface="+mn-cs"/>
                        </a:rPr>
                        <a:t>)</a:t>
                      </a:r>
                      <a:endParaRPr lang="ko-KR" altLang="en-US" sz="800" b="1" kern="0" spc="-50" dirty="0">
                        <a:solidFill>
                          <a:schemeClr val="tx2"/>
                        </a:solidFill>
                        <a:latin typeface="+mj-ea"/>
                        <a:ea typeface="+mn-ea"/>
                        <a:cs typeface="+mn-cs"/>
                      </a:endParaRPr>
                    </a:p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n-ea"/>
                          <a:cs typeface="+mn-cs"/>
                        </a:rPr>
                        <a:t>금액 </a:t>
                      </a:r>
                      <a:r>
                        <a:rPr lang="en-US" altLang="ko-KR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n-ea"/>
                          <a:cs typeface="+mn-cs"/>
                        </a:rPr>
                        <a:t>: 80,000</a:t>
                      </a:r>
                      <a:r>
                        <a:rPr lang="ko-KR" altLang="en-US" sz="800" b="1" kern="0" spc="-50" dirty="0">
                          <a:solidFill>
                            <a:schemeClr val="tx2"/>
                          </a:solidFill>
                          <a:latin typeface="+mj-ea"/>
                          <a:ea typeface="+mn-ea"/>
                          <a:cs typeface="+mn-cs"/>
                        </a:rPr>
                        <a:t>원</a:t>
                      </a:r>
                      <a:endParaRPr lang="ko-KR" altLang="en-US" sz="800" b="1" kern="0" spc="-50" dirty="0">
                        <a:solidFill>
                          <a:schemeClr val="tx2"/>
                        </a:solidFill>
                        <a:latin typeface="+mj-ea"/>
                        <a:ea typeface="+mj-ea"/>
                        <a:cs typeface="+mn-cs"/>
                      </a:endParaRPr>
                    </a:p>
                  </a:txBody>
                  <a:tcPr marL="64770" marR="64770" marT="17907" marB="17907" anchor="ctr">
                    <a:lnL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7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SS-04(B)</a:t>
                      </a:r>
                      <a:endParaRPr lang="ko-KR" altLang="en-US" sz="700" b="1" kern="0" spc="-50" dirty="0">
                        <a:solidFill>
                          <a:schemeClr val="tx2"/>
                        </a:solidFill>
                        <a:latin typeface="+mj-ea"/>
                        <a:ea typeface="+mj-ea"/>
                        <a:cs typeface="+mn-cs"/>
                      </a:endParaRPr>
                    </a:p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7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(</a:t>
                      </a:r>
                      <a:r>
                        <a:rPr lang="ko-KR" altLang="en-US" sz="7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땅콩의자</a:t>
                      </a:r>
                      <a:r>
                        <a:rPr lang="en-US" altLang="ko-KR" sz="7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+</a:t>
                      </a:r>
                      <a:r>
                        <a:rPr lang="ko-KR" altLang="en-US" sz="7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사각테이블</a:t>
                      </a:r>
                      <a:r>
                        <a:rPr lang="en-US" altLang="ko-KR" sz="7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)</a:t>
                      </a:r>
                      <a:endParaRPr lang="ko-KR" altLang="en-US" sz="700" b="1" kern="0" spc="-50" dirty="0">
                        <a:solidFill>
                          <a:schemeClr val="tx2"/>
                        </a:solidFill>
                        <a:latin typeface="+mj-ea"/>
                        <a:ea typeface="+mj-ea"/>
                        <a:cs typeface="+mn-cs"/>
                      </a:endParaRPr>
                    </a:p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7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금액 </a:t>
                      </a:r>
                      <a:r>
                        <a:rPr lang="en-US" altLang="ko-KR" sz="7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:  80,000</a:t>
                      </a:r>
                      <a:r>
                        <a:rPr lang="ko-KR" altLang="en-US" sz="7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원</a:t>
                      </a:r>
                    </a:p>
                  </a:txBody>
                  <a:tcPr marL="64770" marR="64770" marT="17907" marB="17907" anchor="ctr">
                    <a:lnL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7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SS-04(C)</a:t>
                      </a:r>
                      <a:endParaRPr lang="ko-KR" altLang="en-US" sz="700" b="1" kern="0" spc="-50" dirty="0">
                        <a:solidFill>
                          <a:schemeClr val="tx2"/>
                        </a:solidFill>
                        <a:latin typeface="+mj-ea"/>
                        <a:ea typeface="+mj-ea"/>
                        <a:cs typeface="+mn-cs"/>
                      </a:endParaRPr>
                    </a:p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7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(</a:t>
                      </a:r>
                      <a:r>
                        <a:rPr lang="ko-KR" altLang="en-US" sz="7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땅콩의자</a:t>
                      </a:r>
                      <a:r>
                        <a:rPr lang="en-US" altLang="ko-KR" sz="7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+</a:t>
                      </a:r>
                      <a:r>
                        <a:rPr lang="ko-KR" altLang="en-US" sz="700" b="1" kern="0" spc="-50" dirty="0" err="1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비젼테이블</a:t>
                      </a:r>
                      <a:r>
                        <a:rPr lang="en-US" altLang="ko-KR" sz="7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)</a:t>
                      </a:r>
                      <a:endParaRPr lang="ko-KR" altLang="en-US" sz="700" b="1" kern="0" spc="-50" dirty="0">
                        <a:solidFill>
                          <a:schemeClr val="tx2"/>
                        </a:solidFill>
                        <a:latin typeface="+mj-ea"/>
                        <a:ea typeface="+mj-ea"/>
                        <a:cs typeface="+mn-cs"/>
                      </a:endParaRPr>
                    </a:p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7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금액 </a:t>
                      </a:r>
                      <a:r>
                        <a:rPr lang="en-US" altLang="ko-KR" sz="7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:  90,000</a:t>
                      </a:r>
                      <a:r>
                        <a:rPr lang="ko-KR" altLang="en-US" sz="7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원</a:t>
                      </a:r>
                    </a:p>
                  </a:txBody>
                  <a:tcPr marL="64770" marR="64770" marT="17907" marB="17907" anchor="ctr">
                    <a:lnL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7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SS-04(D)</a:t>
                      </a:r>
                      <a:endParaRPr lang="ko-KR" altLang="en-US" sz="700" b="1" kern="0" spc="-50" dirty="0">
                        <a:solidFill>
                          <a:schemeClr val="tx2"/>
                        </a:solidFill>
                        <a:latin typeface="+mj-ea"/>
                        <a:ea typeface="+mj-ea"/>
                        <a:cs typeface="+mn-cs"/>
                      </a:endParaRPr>
                    </a:p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7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(</a:t>
                      </a:r>
                      <a:r>
                        <a:rPr lang="ko-KR" altLang="en-US" sz="7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땅콩의자</a:t>
                      </a:r>
                      <a:r>
                        <a:rPr lang="en-US" altLang="ko-KR" sz="7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+</a:t>
                      </a:r>
                    </a:p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700" b="1" kern="0" spc="-50" dirty="0" err="1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사각글라스테이블</a:t>
                      </a:r>
                      <a:r>
                        <a:rPr lang="en-US" altLang="ko-KR" sz="7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)</a:t>
                      </a:r>
                      <a:endParaRPr lang="ko-KR" altLang="en-US" sz="700" b="1" kern="0" spc="-50" dirty="0">
                        <a:solidFill>
                          <a:schemeClr val="tx2"/>
                        </a:solidFill>
                        <a:latin typeface="+mj-ea"/>
                        <a:ea typeface="+mj-ea"/>
                        <a:cs typeface="+mn-cs"/>
                      </a:endParaRPr>
                    </a:p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7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금액 </a:t>
                      </a:r>
                      <a:r>
                        <a:rPr lang="en-US" altLang="ko-KR" sz="7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: 90,000</a:t>
                      </a:r>
                      <a:r>
                        <a:rPr lang="ko-KR" altLang="en-US" sz="7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원</a:t>
                      </a:r>
                    </a:p>
                  </a:txBody>
                  <a:tcPr marL="64770" marR="64770" marT="17907" marB="17907" anchor="ctr">
                    <a:lnL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7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SS-05(A)</a:t>
                      </a:r>
                      <a:endParaRPr lang="ko-KR" altLang="en-US" sz="700" b="1" kern="0" spc="-50" dirty="0">
                        <a:solidFill>
                          <a:schemeClr val="tx2"/>
                        </a:solidFill>
                        <a:latin typeface="+mj-ea"/>
                        <a:ea typeface="+mj-ea"/>
                        <a:cs typeface="+mn-cs"/>
                      </a:endParaRPr>
                    </a:p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7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(</a:t>
                      </a:r>
                      <a:r>
                        <a:rPr lang="ko-KR" altLang="en-US" sz="7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파워의자</a:t>
                      </a:r>
                      <a:r>
                        <a:rPr lang="en-US" altLang="ko-KR" sz="7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+</a:t>
                      </a:r>
                      <a:r>
                        <a:rPr lang="ko-KR" altLang="en-US" sz="7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원형테이블</a:t>
                      </a:r>
                      <a:r>
                        <a:rPr lang="en-US" altLang="ko-KR" sz="7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)</a:t>
                      </a:r>
                      <a:endParaRPr lang="ko-KR" altLang="en-US" sz="700" b="1" kern="0" spc="-50" dirty="0">
                        <a:solidFill>
                          <a:schemeClr val="tx2"/>
                        </a:solidFill>
                        <a:latin typeface="+mj-ea"/>
                        <a:ea typeface="+mj-ea"/>
                        <a:cs typeface="+mn-cs"/>
                      </a:endParaRPr>
                    </a:p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7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금액 </a:t>
                      </a:r>
                      <a:r>
                        <a:rPr lang="en-US" altLang="ko-KR" sz="7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: 100,000</a:t>
                      </a:r>
                      <a:r>
                        <a:rPr lang="ko-KR" altLang="en-US" sz="7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원 </a:t>
                      </a:r>
                      <a:r>
                        <a:rPr lang="en-US" altLang="ko-KR" sz="7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&lt;BK,WH&gt;</a:t>
                      </a:r>
                      <a:endParaRPr lang="ko-KR" altLang="en-US" sz="700" b="1" kern="0" spc="-50" dirty="0">
                        <a:solidFill>
                          <a:schemeClr val="tx2"/>
                        </a:solidFill>
                        <a:latin typeface="+mj-ea"/>
                        <a:ea typeface="+mj-ea"/>
                        <a:cs typeface="+mn-cs"/>
                      </a:endParaRPr>
                    </a:p>
                  </a:txBody>
                  <a:tcPr marL="64770" marR="64770" marT="17907" marB="17907" anchor="ctr">
                    <a:lnL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65547699"/>
                  </a:ext>
                </a:extLst>
              </a:tr>
            </a:tbl>
          </a:graphicData>
        </a:graphic>
      </p:graphicFrame>
      <p:pic>
        <p:nvPicPr>
          <p:cNvPr id="8" name="Picture 219">
            <a:extLst>
              <a:ext uri="{FF2B5EF4-FFF2-40B4-BE49-F238E27FC236}">
                <a16:creationId xmlns:a16="http://schemas.microsoft.com/office/drawing/2014/main" id="{61BC4045-6290-9D36-1E0B-40B57011F840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792300" y="2056070"/>
            <a:ext cx="973825" cy="773736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9" name="Picture 220">
            <a:extLst>
              <a:ext uri="{FF2B5EF4-FFF2-40B4-BE49-F238E27FC236}">
                <a16:creationId xmlns:a16="http://schemas.microsoft.com/office/drawing/2014/main" id="{89EA7638-4A93-60A2-AA84-06BCBF1C8C29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901772" y="2066595"/>
            <a:ext cx="973825" cy="778412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4" name="Picture 221">
            <a:extLst>
              <a:ext uri="{FF2B5EF4-FFF2-40B4-BE49-F238E27FC236}">
                <a16:creationId xmlns:a16="http://schemas.microsoft.com/office/drawing/2014/main" id="{C94FE08E-77E1-FC09-7BF2-6D8EC229E715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049834" y="2077282"/>
            <a:ext cx="973825" cy="767725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5" name="Picture 222">
            <a:extLst>
              <a:ext uri="{FF2B5EF4-FFF2-40B4-BE49-F238E27FC236}">
                <a16:creationId xmlns:a16="http://schemas.microsoft.com/office/drawing/2014/main" id="{BA847B53-7077-7B67-86C2-56FEC5AFA375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25961" y="1950321"/>
            <a:ext cx="973825" cy="902645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6" name="Picture 223">
            <a:extLst>
              <a:ext uri="{FF2B5EF4-FFF2-40B4-BE49-F238E27FC236}">
                <a16:creationId xmlns:a16="http://schemas.microsoft.com/office/drawing/2014/main" id="{62291B82-D6C7-4995-5692-7E5DB45452AA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53163" y="3452639"/>
            <a:ext cx="973825" cy="810376"/>
          </a:xfrm>
          <a:prstGeom prst="rect">
            <a:avLst/>
          </a:prstGeom>
          <a:noFill/>
          <a:ln>
            <a:noFill/>
          </a:ln>
          <a:effectLst/>
        </p:spPr>
      </p:pic>
      <p:graphicFrame>
        <p:nvGraphicFramePr>
          <p:cNvPr id="18" name="표 17">
            <a:extLst>
              <a:ext uri="{FF2B5EF4-FFF2-40B4-BE49-F238E27FC236}">
                <a16:creationId xmlns:a16="http://schemas.microsoft.com/office/drawing/2014/main" id="{AC1D33BD-FFD6-7437-2850-97E61AB0312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7582705"/>
              </p:ext>
            </p:extLst>
          </p:nvPr>
        </p:nvGraphicFramePr>
        <p:xfrm>
          <a:off x="665094" y="4790589"/>
          <a:ext cx="5517855" cy="1405871"/>
        </p:xfrm>
        <a:graphic>
          <a:graphicData uri="http://schemas.openxmlformats.org/drawingml/2006/table">
            <a:tbl>
              <a:tblPr/>
              <a:tblGrid>
                <a:gridCol w="1103571">
                  <a:extLst>
                    <a:ext uri="{9D8B030D-6E8A-4147-A177-3AD203B41FA5}">
                      <a16:colId xmlns:a16="http://schemas.microsoft.com/office/drawing/2014/main" val="1441803235"/>
                    </a:ext>
                  </a:extLst>
                </a:gridCol>
                <a:gridCol w="1103571">
                  <a:extLst>
                    <a:ext uri="{9D8B030D-6E8A-4147-A177-3AD203B41FA5}">
                      <a16:colId xmlns:a16="http://schemas.microsoft.com/office/drawing/2014/main" val="7582884"/>
                    </a:ext>
                  </a:extLst>
                </a:gridCol>
                <a:gridCol w="1103571">
                  <a:extLst>
                    <a:ext uri="{9D8B030D-6E8A-4147-A177-3AD203B41FA5}">
                      <a16:colId xmlns:a16="http://schemas.microsoft.com/office/drawing/2014/main" val="2307486181"/>
                    </a:ext>
                  </a:extLst>
                </a:gridCol>
                <a:gridCol w="1103571">
                  <a:extLst>
                    <a:ext uri="{9D8B030D-6E8A-4147-A177-3AD203B41FA5}">
                      <a16:colId xmlns:a16="http://schemas.microsoft.com/office/drawing/2014/main" val="973639160"/>
                    </a:ext>
                  </a:extLst>
                </a:gridCol>
                <a:gridCol w="1103571">
                  <a:extLst>
                    <a:ext uri="{9D8B030D-6E8A-4147-A177-3AD203B41FA5}">
                      <a16:colId xmlns:a16="http://schemas.microsoft.com/office/drawing/2014/main" val="706400919"/>
                    </a:ext>
                  </a:extLst>
                </a:gridCol>
              </a:tblGrid>
              <a:tr h="924915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00" kern="0" spc="0" dirty="0">
                        <a:solidFill>
                          <a:srgbClr val="000000"/>
                        </a:solidFill>
                        <a:effectLst/>
                        <a:latin typeface="한컴바탕"/>
                      </a:endParaRPr>
                    </a:p>
                  </a:txBody>
                  <a:tcPr marL="64770" marR="64770" marT="17907" marB="17907" anchor="ctr">
                    <a:lnL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00" kern="0" spc="0" dirty="0">
                        <a:solidFill>
                          <a:srgbClr val="000000"/>
                        </a:solidFill>
                        <a:effectLst/>
                        <a:latin typeface="한컴바탕"/>
                      </a:endParaRPr>
                    </a:p>
                  </a:txBody>
                  <a:tcPr marL="64770" marR="64770" marT="17907" marB="17907" anchor="ctr">
                    <a:lnL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00" kern="0" spc="0" dirty="0">
                        <a:solidFill>
                          <a:srgbClr val="000000"/>
                        </a:solidFill>
                        <a:effectLst/>
                        <a:latin typeface="한컴바탕"/>
                      </a:endParaRPr>
                    </a:p>
                  </a:txBody>
                  <a:tcPr marL="64770" marR="64770" marT="17907" marB="17907" anchor="ctr">
                    <a:lnL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00" kern="0" spc="0" dirty="0">
                        <a:solidFill>
                          <a:srgbClr val="000000"/>
                        </a:solidFill>
                        <a:effectLst/>
                        <a:latin typeface="한컴바탕"/>
                      </a:endParaRPr>
                    </a:p>
                  </a:txBody>
                  <a:tcPr marL="64770" marR="64770" marT="17907" marB="17907" anchor="ctr">
                    <a:lnL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00" kern="0" spc="0" dirty="0">
                        <a:solidFill>
                          <a:srgbClr val="000000"/>
                        </a:solidFill>
                        <a:effectLst/>
                        <a:latin typeface="한컴바탕"/>
                      </a:endParaRPr>
                    </a:p>
                  </a:txBody>
                  <a:tcPr marL="64770" marR="64770" marT="17907" marB="17907" anchor="ctr">
                    <a:lnL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66098581"/>
                  </a:ext>
                </a:extLst>
              </a:tr>
              <a:tr h="480956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700" b="1" kern="0" spc="-50" dirty="0">
                          <a:solidFill>
                            <a:schemeClr val="tx2"/>
                          </a:solidFill>
                          <a:latin typeface="+mj-ea"/>
                          <a:ea typeface="+mn-ea"/>
                          <a:cs typeface="+mn-cs"/>
                        </a:rPr>
                        <a:t>SS-05(B)</a:t>
                      </a:r>
                      <a:endParaRPr lang="ko-KR" altLang="en-US" sz="700" b="1" kern="0" spc="-50" dirty="0">
                        <a:solidFill>
                          <a:schemeClr val="tx2"/>
                        </a:solidFill>
                        <a:latin typeface="+mj-ea"/>
                        <a:ea typeface="+mn-ea"/>
                        <a:cs typeface="+mn-cs"/>
                      </a:endParaRPr>
                    </a:p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700" b="1" kern="0" spc="-50" dirty="0">
                          <a:solidFill>
                            <a:schemeClr val="tx2"/>
                          </a:solidFill>
                          <a:latin typeface="+mj-ea"/>
                          <a:ea typeface="+mn-ea"/>
                          <a:cs typeface="+mn-cs"/>
                        </a:rPr>
                        <a:t>(</a:t>
                      </a:r>
                      <a:r>
                        <a:rPr lang="ko-KR" altLang="en-US" sz="700" b="1" kern="0" spc="-50" dirty="0">
                          <a:solidFill>
                            <a:schemeClr val="tx2"/>
                          </a:solidFill>
                          <a:latin typeface="+mj-ea"/>
                          <a:ea typeface="+mn-ea"/>
                          <a:cs typeface="+mn-cs"/>
                        </a:rPr>
                        <a:t>파워의자</a:t>
                      </a:r>
                      <a:r>
                        <a:rPr lang="en-US" altLang="ko-KR" sz="700" b="1" kern="0" spc="-50" dirty="0">
                          <a:solidFill>
                            <a:schemeClr val="tx2"/>
                          </a:solidFill>
                          <a:latin typeface="+mj-ea"/>
                          <a:ea typeface="+mn-ea"/>
                          <a:cs typeface="+mn-cs"/>
                        </a:rPr>
                        <a:t>+</a:t>
                      </a:r>
                      <a:r>
                        <a:rPr lang="ko-KR" altLang="en-US" sz="700" b="1" kern="0" spc="-50" dirty="0">
                          <a:solidFill>
                            <a:schemeClr val="tx2"/>
                          </a:solidFill>
                          <a:latin typeface="+mj-ea"/>
                          <a:ea typeface="+mn-ea"/>
                          <a:cs typeface="+mn-cs"/>
                        </a:rPr>
                        <a:t>사각테이블</a:t>
                      </a:r>
                      <a:r>
                        <a:rPr lang="en-US" altLang="ko-KR" sz="700" b="1" kern="0" spc="-50" dirty="0">
                          <a:solidFill>
                            <a:schemeClr val="tx2"/>
                          </a:solidFill>
                          <a:latin typeface="+mj-ea"/>
                          <a:ea typeface="+mn-ea"/>
                          <a:cs typeface="+mn-cs"/>
                        </a:rPr>
                        <a:t>)</a:t>
                      </a:r>
                      <a:endParaRPr lang="ko-KR" altLang="en-US" sz="700" b="1" kern="0" spc="-50" dirty="0">
                        <a:solidFill>
                          <a:schemeClr val="tx2"/>
                        </a:solidFill>
                        <a:latin typeface="+mj-ea"/>
                        <a:ea typeface="+mn-ea"/>
                        <a:cs typeface="+mn-cs"/>
                      </a:endParaRPr>
                    </a:p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700" b="1" kern="0" spc="-50" dirty="0">
                          <a:solidFill>
                            <a:schemeClr val="tx2"/>
                          </a:solidFill>
                          <a:latin typeface="+mj-ea"/>
                          <a:ea typeface="+mn-ea"/>
                          <a:cs typeface="+mn-cs"/>
                        </a:rPr>
                        <a:t>금액 </a:t>
                      </a:r>
                      <a:r>
                        <a:rPr lang="en-US" altLang="ko-KR" sz="700" b="1" kern="0" spc="-50" dirty="0">
                          <a:solidFill>
                            <a:schemeClr val="tx2"/>
                          </a:solidFill>
                          <a:latin typeface="+mj-ea"/>
                          <a:ea typeface="+mn-ea"/>
                          <a:cs typeface="+mn-cs"/>
                        </a:rPr>
                        <a:t>: 100,000</a:t>
                      </a:r>
                      <a:r>
                        <a:rPr lang="ko-KR" altLang="en-US" sz="700" b="1" kern="0" spc="-50" dirty="0">
                          <a:solidFill>
                            <a:schemeClr val="tx2"/>
                          </a:solidFill>
                          <a:latin typeface="+mj-ea"/>
                          <a:ea typeface="+mn-ea"/>
                          <a:cs typeface="+mn-cs"/>
                        </a:rPr>
                        <a:t>원</a:t>
                      </a:r>
                    </a:p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700" b="1" kern="0" spc="-50" dirty="0">
                          <a:solidFill>
                            <a:schemeClr val="tx2"/>
                          </a:solidFill>
                          <a:latin typeface="+mj-ea"/>
                          <a:ea typeface="+mn-ea"/>
                          <a:cs typeface="+mn-cs"/>
                        </a:rPr>
                        <a:t>&lt;BK,WH&gt;</a:t>
                      </a:r>
                      <a:endParaRPr lang="ko-KR" altLang="en-US" sz="700" b="1" kern="0" spc="-50" dirty="0">
                        <a:solidFill>
                          <a:schemeClr val="tx2"/>
                        </a:solidFill>
                        <a:latin typeface="+mj-ea"/>
                        <a:ea typeface="+mn-ea"/>
                        <a:cs typeface="+mn-cs"/>
                      </a:endParaRPr>
                    </a:p>
                  </a:txBody>
                  <a:tcPr marL="64770" marR="64770" marT="17907" marB="17907" anchor="ctr">
                    <a:lnL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7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SS-05(c) (</a:t>
                      </a:r>
                      <a:r>
                        <a:rPr lang="ko-KR" altLang="en-US" sz="7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파워의자</a:t>
                      </a:r>
                      <a:r>
                        <a:rPr lang="en-US" altLang="ko-KR" sz="7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+</a:t>
                      </a:r>
                      <a:r>
                        <a:rPr lang="ko-KR" altLang="en-US" sz="700" b="1" kern="0" spc="-50" dirty="0" err="1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비젼테이블</a:t>
                      </a:r>
                      <a:r>
                        <a:rPr lang="en-US" altLang="ko-KR" sz="7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)</a:t>
                      </a:r>
                      <a:endParaRPr lang="ko-KR" altLang="en-US" sz="700" b="1" kern="0" spc="-50" dirty="0">
                        <a:solidFill>
                          <a:schemeClr val="tx2"/>
                        </a:solidFill>
                        <a:latin typeface="+mj-ea"/>
                        <a:ea typeface="+mj-ea"/>
                        <a:cs typeface="+mn-cs"/>
                      </a:endParaRPr>
                    </a:p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7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금액 </a:t>
                      </a:r>
                      <a:r>
                        <a:rPr lang="en-US" altLang="ko-KR" sz="7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: 120,000 </a:t>
                      </a:r>
                      <a:r>
                        <a:rPr lang="ko-KR" altLang="en-US" sz="7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원</a:t>
                      </a:r>
                      <a:r>
                        <a:rPr lang="en-US" altLang="ko-KR" sz="7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&lt;BK,IV&gt;</a:t>
                      </a:r>
                      <a:endParaRPr lang="ko-KR" altLang="en-US" sz="700" b="1" kern="0" spc="-50" dirty="0">
                        <a:solidFill>
                          <a:schemeClr val="tx2"/>
                        </a:solidFill>
                        <a:latin typeface="+mj-ea"/>
                        <a:ea typeface="+mj-ea"/>
                        <a:cs typeface="+mn-cs"/>
                      </a:endParaRPr>
                    </a:p>
                  </a:txBody>
                  <a:tcPr marL="64770" marR="64770" marT="17907" marB="17907" anchor="ctr">
                    <a:lnL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7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SS-05(D) (</a:t>
                      </a:r>
                      <a:r>
                        <a:rPr lang="ko-KR" altLang="en-US" sz="7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파워의자</a:t>
                      </a:r>
                      <a:r>
                        <a:rPr lang="en-US" altLang="ko-KR" sz="7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+</a:t>
                      </a:r>
                      <a:r>
                        <a:rPr lang="ko-KR" altLang="en-US" sz="700" b="1" kern="0" spc="-50" dirty="0" err="1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비젼테이블</a:t>
                      </a:r>
                      <a:r>
                        <a:rPr lang="en-US" altLang="ko-KR" sz="7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)</a:t>
                      </a:r>
                      <a:endParaRPr lang="ko-KR" altLang="en-US" sz="700" b="1" kern="0" spc="-50" dirty="0">
                        <a:solidFill>
                          <a:schemeClr val="tx2"/>
                        </a:solidFill>
                        <a:latin typeface="+mj-ea"/>
                        <a:ea typeface="+mj-ea"/>
                        <a:cs typeface="+mn-cs"/>
                      </a:endParaRPr>
                    </a:p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7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금액 </a:t>
                      </a:r>
                      <a:r>
                        <a:rPr lang="en-US" altLang="ko-KR" sz="7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: 120,000</a:t>
                      </a:r>
                      <a:r>
                        <a:rPr lang="ko-KR" altLang="en-US" sz="7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원</a:t>
                      </a:r>
                      <a:r>
                        <a:rPr lang="en-US" altLang="ko-KR" sz="7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 &lt;BK,IV&gt;</a:t>
                      </a:r>
                      <a:endParaRPr lang="ko-KR" altLang="en-US" sz="700" b="1" kern="0" spc="-50" dirty="0">
                        <a:solidFill>
                          <a:schemeClr val="tx2"/>
                        </a:solidFill>
                        <a:latin typeface="+mj-ea"/>
                        <a:ea typeface="+mj-ea"/>
                        <a:cs typeface="+mn-cs"/>
                      </a:endParaRPr>
                    </a:p>
                  </a:txBody>
                  <a:tcPr marL="64770" marR="64770" marT="17907" marB="17907" anchor="ctr">
                    <a:lnL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7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SS-06(A) (</a:t>
                      </a:r>
                      <a:r>
                        <a:rPr lang="ko-KR" altLang="en-US" sz="7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알루미늄의자</a:t>
                      </a:r>
                      <a:r>
                        <a:rPr lang="en-US" altLang="ko-KR" sz="7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+</a:t>
                      </a:r>
                      <a:r>
                        <a:rPr lang="ko-KR" altLang="en-US" sz="7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테이블</a:t>
                      </a:r>
                      <a:r>
                        <a:rPr lang="en-US" altLang="ko-KR" sz="7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)</a:t>
                      </a:r>
                      <a:endParaRPr lang="ko-KR" altLang="en-US" sz="700" b="1" kern="0" spc="-50" dirty="0">
                        <a:solidFill>
                          <a:schemeClr val="tx2"/>
                        </a:solidFill>
                        <a:latin typeface="+mj-ea"/>
                        <a:ea typeface="+mj-ea"/>
                        <a:cs typeface="+mn-cs"/>
                      </a:endParaRPr>
                    </a:p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7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금액 </a:t>
                      </a:r>
                      <a:r>
                        <a:rPr lang="en-US" altLang="ko-KR" sz="7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: 100,000</a:t>
                      </a:r>
                      <a:r>
                        <a:rPr lang="ko-KR" altLang="en-US" sz="7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원</a:t>
                      </a:r>
                    </a:p>
                  </a:txBody>
                  <a:tcPr marL="64770" marR="64770" marT="17907" marB="17907" anchor="ctr">
                    <a:lnL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7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SS-06(B) </a:t>
                      </a:r>
                      <a:r>
                        <a:rPr lang="en-US" altLang="ko-KR" sz="6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(</a:t>
                      </a:r>
                      <a:r>
                        <a:rPr lang="ko-KR" altLang="en-US" sz="6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알루미늄의자</a:t>
                      </a:r>
                      <a:r>
                        <a:rPr lang="en-US" altLang="ko-KR" sz="6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+</a:t>
                      </a:r>
                      <a:r>
                        <a:rPr lang="ko-KR" altLang="en-US" sz="6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사각테이블</a:t>
                      </a:r>
                      <a:r>
                        <a:rPr lang="en-US" altLang="ko-KR" sz="6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)</a:t>
                      </a:r>
                      <a:endParaRPr lang="ko-KR" altLang="en-US" sz="600" b="1" kern="0" spc="-50" dirty="0">
                        <a:solidFill>
                          <a:schemeClr val="tx2"/>
                        </a:solidFill>
                        <a:latin typeface="+mj-ea"/>
                        <a:ea typeface="+mj-ea"/>
                        <a:cs typeface="+mn-cs"/>
                      </a:endParaRPr>
                    </a:p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7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금액 </a:t>
                      </a:r>
                      <a:r>
                        <a:rPr lang="en-US" altLang="ko-KR" sz="7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: 90,000</a:t>
                      </a:r>
                      <a:r>
                        <a:rPr lang="ko-KR" altLang="en-US" sz="7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원</a:t>
                      </a:r>
                    </a:p>
                  </a:txBody>
                  <a:tcPr marL="64770" marR="64770" marT="17907" marB="17907" anchor="ctr">
                    <a:lnL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65547699"/>
                  </a:ext>
                </a:extLst>
              </a:tr>
            </a:tbl>
          </a:graphicData>
        </a:graphic>
      </p:graphicFrame>
      <p:pic>
        <p:nvPicPr>
          <p:cNvPr id="26" name="Picture 229">
            <a:extLst>
              <a:ext uri="{FF2B5EF4-FFF2-40B4-BE49-F238E27FC236}">
                <a16:creationId xmlns:a16="http://schemas.microsoft.com/office/drawing/2014/main" id="{04CF6FAD-449C-9FC2-7B8C-8A7159F0C98F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775680" y="3298492"/>
            <a:ext cx="1071208" cy="1081705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27" name="Picture 230">
            <a:extLst>
              <a:ext uri="{FF2B5EF4-FFF2-40B4-BE49-F238E27FC236}">
                <a16:creationId xmlns:a16="http://schemas.microsoft.com/office/drawing/2014/main" id="{BAB3CD97-CC76-C0BD-7806-BBD0CAA2A94E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852510" y="3126349"/>
            <a:ext cx="1071208" cy="1149403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28" name="Picture 231">
            <a:extLst>
              <a:ext uri="{FF2B5EF4-FFF2-40B4-BE49-F238E27FC236}">
                <a16:creationId xmlns:a16="http://schemas.microsoft.com/office/drawing/2014/main" id="{04AE5515-A7B7-C938-7BB0-C2695C4FAB21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57720" y="3244874"/>
            <a:ext cx="1071208" cy="1061762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29" name="Picture 232">
            <a:extLst>
              <a:ext uri="{FF2B5EF4-FFF2-40B4-BE49-F238E27FC236}">
                <a16:creationId xmlns:a16="http://schemas.microsoft.com/office/drawing/2014/main" id="{E8EF74E8-46C3-E909-A755-31CF238D4535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092237" y="3332934"/>
            <a:ext cx="1071208" cy="973702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30" name="Picture 233">
            <a:extLst>
              <a:ext uri="{FF2B5EF4-FFF2-40B4-BE49-F238E27FC236}">
                <a16:creationId xmlns:a16="http://schemas.microsoft.com/office/drawing/2014/main" id="{E33C0395-9364-5411-7373-6B9A784B3901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04472" y="4744719"/>
            <a:ext cx="1071208" cy="1021038"/>
          </a:xfrm>
          <a:prstGeom prst="rect">
            <a:avLst/>
          </a:prstGeom>
          <a:noFill/>
          <a:ln>
            <a:noFill/>
          </a:ln>
          <a:effectLst/>
        </p:spPr>
      </p:pic>
      <p:graphicFrame>
        <p:nvGraphicFramePr>
          <p:cNvPr id="42" name="표 41">
            <a:extLst>
              <a:ext uri="{FF2B5EF4-FFF2-40B4-BE49-F238E27FC236}">
                <a16:creationId xmlns:a16="http://schemas.microsoft.com/office/drawing/2014/main" id="{0E342165-4740-5E04-5E5C-05AE6632489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76147559"/>
              </p:ext>
            </p:extLst>
          </p:nvPr>
        </p:nvGraphicFramePr>
        <p:xfrm>
          <a:off x="665094" y="6210797"/>
          <a:ext cx="5517855" cy="1368000"/>
        </p:xfrm>
        <a:graphic>
          <a:graphicData uri="http://schemas.openxmlformats.org/drawingml/2006/table">
            <a:tbl>
              <a:tblPr/>
              <a:tblGrid>
                <a:gridCol w="1103571">
                  <a:extLst>
                    <a:ext uri="{9D8B030D-6E8A-4147-A177-3AD203B41FA5}">
                      <a16:colId xmlns:a16="http://schemas.microsoft.com/office/drawing/2014/main" val="1441803235"/>
                    </a:ext>
                  </a:extLst>
                </a:gridCol>
                <a:gridCol w="1103571">
                  <a:extLst>
                    <a:ext uri="{9D8B030D-6E8A-4147-A177-3AD203B41FA5}">
                      <a16:colId xmlns:a16="http://schemas.microsoft.com/office/drawing/2014/main" val="7582884"/>
                    </a:ext>
                  </a:extLst>
                </a:gridCol>
                <a:gridCol w="1103571">
                  <a:extLst>
                    <a:ext uri="{9D8B030D-6E8A-4147-A177-3AD203B41FA5}">
                      <a16:colId xmlns:a16="http://schemas.microsoft.com/office/drawing/2014/main" val="2307486181"/>
                    </a:ext>
                  </a:extLst>
                </a:gridCol>
                <a:gridCol w="1103571">
                  <a:extLst>
                    <a:ext uri="{9D8B030D-6E8A-4147-A177-3AD203B41FA5}">
                      <a16:colId xmlns:a16="http://schemas.microsoft.com/office/drawing/2014/main" val="973639160"/>
                    </a:ext>
                  </a:extLst>
                </a:gridCol>
                <a:gridCol w="1103571">
                  <a:extLst>
                    <a:ext uri="{9D8B030D-6E8A-4147-A177-3AD203B41FA5}">
                      <a16:colId xmlns:a16="http://schemas.microsoft.com/office/drawing/2014/main" val="706400919"/>
                    </a:ext>
                  </a:extLst>
                </a:gridCol>
              </a:tblGrid>
              <a:tr h="900000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00" kern="0" spc="0" dirty="0">
                        <a:solidFill>
                          <a:srgbClr val="000000"/>
                        </a:solidFill>
                        <a:effectLst/>
                        <a:latin typeface="한컴바탕"/>
                      </a:endParaRPr>
                    </a:p>
                  </a:txBody>
                  <a:tcPr marL="64770" marR="64770" marT="17907" marB="17907" anchor="ctr">
                    <a:lnL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00" kern="0" spc="0" dirty="0">
                        <a:solidFill>
                          <a:srgbClr val="000000"/>
                        </a:solidFill>
                        <a:effectLst/>
                        <a:latin typeface="한컴바탕"/>
                      </a:endParaRPr>
                    </a:p>
                  </a:txBody>
                  <a:tcPr marL="64770" marR="64770" marT="17907" marB="17907" anchor="ctr">
                    <a:lnL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00" kern="0" spc="0" dirty="0">
                        <a:solidFill>
                          <a:srgbClr val="000000"/>
                        </a:solidFill>
                        <a:effectLst/>
                        <a:latin typeface="한컴바탕"/>
                      </a:endParaRPr>
                    </a:p>
                  </a:txBody>
                  <a:tcPr marL="64770" marR="64770" marT="17907" marB="17907" anchor="ctr">
                    <a:lnL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00" kern="0" spc="0" dirty="0">
                        <a:solidFill>
                          <a:srgbClr val="000000"/>
                        </a:solidFill>
                        <a:effectLst/>
                        <a:latin typeface="한컴바탕"/>
                      </a:endParaRPr>
                    </a:p>
                  </a:txBody>
                  <a:tcPr marL="64770" marR="64770" marT="17907" marB="17907" anchor="ctr">
                    <a:lnL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00" kern="0" spc="0" dirty="0">
                        <a:solidFill>
                          <a:srgbClr val="000000"/>
                        </a:solidFill>
                        <a:effectLst/>
                        <a:latin typeface="한컴바탕"/>
                      </a:endParaRPr>
                    </a:p>
                  </a:txBody>
                  <a:tcPr marL="64770" marR="64770" marT="17907" marB="17907" anchor="ctr">
                    <a:lnL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66098581"/>
                  </a:ext>
                </a:extLst>
              </a:tr>
              <a:tr h="468000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700" b="1" kern="0" spc="-50" dirty="0">
                          <a:solidFill>
                            <a:schemeClr val="tx2"/>
                          </a:solidFill>
                          <a:latin typeface="+mj-ea"/>
                          <a:ea typeface="+mn-ea"/>
                          <a:cs typeface="+mn-cs"/>
                        </a:rPr>
                        <a:t>SS-06(C) </a:t>
                      </a:r>
                      <a:r>
                        <a:rPr lang="en-US" altLang="ko-KR" sz="600" b="1" kern="0" spc="-50" dirty="0">
                          <a:solidFill>
                            <a:schemeClr val="tx2"/>
                          </a:solidFill>
                          <a:latin typeface="+mj-ea"/>
                          <a:ea typeface="+mn-ea"/>
                          <a:cs typeface="+mn-cs"/>
                        </a:rPr>
                        <a:t>(</a:t>
                      </a:r>
                      <a:r>
                        <a:rPr lang="ko-KR" altLang="en-US" sz="600" b="1" kern="0" spc="-50" dirty="0">
                          <a:solidFill>
                            <a:schemeClr val="tx2"/>
                          </a:solidFill>
                          <a:latin typeface="+mj-ea"/>
                          <a:ea typeface="+mn-ea"/>
                          <a:cs typeface="+mn-cs"/>
                        </a:rPr>
                        <a:t>알루미늄의자</a:t>
                      </a:r>
                      <a:r>
                        <a:rPr lang="en-US" altLang="ko-KR" sz="600" b="1" kern="0" spc="-50" dirty="0">
                          <a:solidFill>
                            <a:schemeClr val="tx2"/>
                          </a:solidFill>
                          <a:latin typeface="+mj-ea"/>
                          <a:ea typeface="+mn-ea"/>
                          <a:cs typeface="+mn-cs"/>
                        </a:rPr>
                        <a:t>+</a:t>
                      </a:r>
                      <a:r>
                        <a:rPr lang="ko-KR" altLang="en-US" sz="600" b="1" kern="0" spc="-50" dirty="0" err="1">
                          <a:solidFill>
                            <a:schemeClr val="tx2"/>
                          </a:solidFill>
                          <a:latin typeface="+mj-ea"/>
                          <a:ea typeface="+mn-ea"/>
                          <a:cs typeface="+mn-cs"/>
                        </a:rPr>
                        <a:t>비젼테이블</a:t>
                      </a:r>
                      <a:r>
                        <a:rPr lang="en-US" altLang="ko-KR" sz="600" b="1" kern="0" spc="-50" dirty="0">
                          <a:solidFill>
                            <a:schemeClr val="tx2"/>
                          </a:solidFill>
                          <a:latin typeface="+mj-ea"/>
                          <a:ea typeface="+mn-ea"/>
                          <a:cs typeface="+mn-cs"/>
                        </a:rPr>
                        <a:t>)</a:t>
                      </a:r>
                      <a:endParaRPr lang="ko-KR" altLang="en-US" sz="600" b="1" kern="0" spc="-50" dirty="0">
                        <a:solidFill>
                          <a:schemeClr val="tx2"/>
                        </a:solidFill>
                        <a:latin typeface="+mj-ea"/>
                        <a:ea typeface="+mn-ea"/>
                        <a:cs typeface="+mn-cs"/>
                      </a:endParaRPr>
                    </a:p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700" b="1" kern="0" spc="-50" dirty="0">
                          <a:solidFill>
                            <a:schemeClr val="tx2"/>
                          </a:solidFill>
                          <a:latin typeface="+mj-ea"/>
                          <a:ea typeface="+mn-ea"/>
                          <a:cs typeface="+mn-cs"/>
                        </a:rPr>
                        <a:t>금액 </a:t>
                      </a:r>
                      <a:r>
                        <a:rPr lang="en-US" altLang="ko-KR" sz="700" b="1" kern="0" spc="-50" dirty="0">
                          <a:solidFill>
                            <a:schemeClr val="tx2"/>
                          </a:solidFill>
                          <a:latin typeface="+mj-ea"/>
                          <a:ea typeface="+mn-ea"/>
                          <a:cs typeface="+mn-cs"/>
                        </a:rPr>
                        <a:t>: 100,000</a:t>
                      </a:r>
                      <a:r>
                        <a:rPr lang="ko-KR" altLang="en-US" sz="700" b="1" kern="0" spc="-50" dirty="0">
                          <a:solidFill>
                            <a:schemeClr val="tx2"/>
                          </a:solidFill>
                          <a:latin typeface="+mj-ea"/>
                          <a:ea typeface="+mn-ea"/>
                          <a:cs typeface="+mn-cs"/>
                        </a:rPr>
                        <a:t>원</a:t>
                      </a:r>
                    </a:p>
                  </a:txBody>
                  <a:tcPr marL="64770" marR="64770" marT="17907" marB="17907" anchor="ctr">
                    <a:lnL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700" b="1" kern="0" spc="-50" dirty="0">
                          <a:solidFill>
                            <a:schemeClr val="tx2"/>
                          </a:solidFill>
                          <a:latin typeface="+mj-ea"/>
                          <a:ea typeface="+mn-ea"/>
                          <a:cs typeface="+mn-cs"/>
                        </a:rPr>
                        <a:t>SS-06(D) (</a:t>
                      </a:r>
                      <a:r>
                        <a:rPr lang="ko-KR" altLang="en-US" sz="700" b="1" kern="0" spc="-50" dirty="0">
                          <a:solidFill>
                            <a:schemeClr val="tx2"/>
                          </a:solidFill>
                          <a:latin typeface="+mj-ea"/>
                          <a:ea typeface="+mn-ea"/>
                          <a:cs typeface="+mn-cs"/>
                        </a:rPr>
                        <a:t>알루미늄의자</a:t>
                      </a:r>
                      <a:r>
                        <a:rPr lang="en-US" altLang="ko-KR" sz="700" b="1" kern="0" spc="-50" dirty="0">
                          <a:solidFill>
                            <a:schemeClr val="tx2"/>
                          </a:solidFill>
                          <a:latin typeface="+mj-ea"/>
                          <a:ea typeface="+mn-ea"/>
                          <a:cs typeface="+mn-cs"/>
                        </a:rPr>
                        <a:t>+</a:t>
                      </a:r>
                    </a:p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700" b="1" kern="0" spc="-50" dirty="0" err="1">
                          <a:solidFill>
                            <a:schemeClr val="tx2"/>
                          </a:solidFill>
                          <a:latin typeface="+mj-ea"/>
                          <a:ea typeface="+mn-ea"/>
                          <a:cs typeface="+mn-cs"/>
                        </a:rPr>
                        <a:t>사각글라스테이블</a:t>
                      </a:r>
                      <a:r>
                        <a:rPr lang="en-US" altLang="ko-KR" sz="700" b="1" kern="0" spc="-50" dirty="0">
                          <a:solidFill>
                            <a:schemeClr val="tx2"/>
                          </a:solidFill>
                          <a:latin typeface="+mj-ea"/>
                          <a:ea typeface="+mn-ea"/>
                          <a:cs typeface="+mn-cs"/>
                        </a:rPr>
                        <a:t>)</a:t>
                      </a:r>
                      <a:endParaRPr lang="ko-KR" altLang="en-US" sz="700" b="1" kern="0" spc="-50" dirty="0">
                        <a:solidFill>
                          <a:schemeClr val="tx2"/>
                        </a:solidFill>
                        <a:latin typeface="+mj-ea"/>
                        <a:ea typeface="+mn-ea"/>
                        <a:cs typeface="+mn-cs"/>
                      </a:endParaRPr>
                    </a:p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700" b="1" kern="0" spc="-50" dirty="0">
                          <a:solidFill>
                            <a:schemeClr val="tx2"/>
                          </a:solidFill>
                          <a:latin typeface="+mj-ea"/>
                          <a:ea typeface="+mn-ea"/>
                          <a:cs typeface="+mn-cs"/>
                        </a:rPr>
                        <a:t>금액 </a:t>
                      </a:r>
                      <a:r>
                        <a:rPr lang="en-US" altLang="ko-KR" sz="700" b="1" kern="0" spc="-50" dirty="0">
                          <a:solidFill>
                            <a:schemeClr val="tx2"/>
                          </a:solidFill>
                          <a:latin typeface="+mj-ea"/>
                          <a:ea typeface="+mn-ea"/>
                          <a:cs typeface="+mn-cs"/>
                        </a:rPr>
                        <a:t>: 100,000</a:t>
                      </a:r>
                      <a:r>
                        <a:rPr lang="ko-KR" altLang="en-US" sz="700" b="1" kern="0" spc="-50" dirty="0">
                          <a:solidFill>
                            <a:schemeClr val="tx2"/>
                          </a:solidFill>
                          <a:latin typeface="+mj-ea"/>
                          <a:ea typeface="+mn-ea"/>
                          <a:cs typeface="+mn-cs"/>
                        </a:rPr>
                        <a:t>원</a:t>
                      </a:r>
                    </a:p>
                  </a:txBody>
                  <a:tcPr marL="64770" marR="64770" marT="17907" marB="17907" anchor="ctr">
                    <a:lnL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700" b="1" kern="0" spc="-50" dirty="0">
                          <a:solidFill>
                            <a:schemeClr val="tx2"/>
                          </a:solidFill>
                          <a:latin typeface="+mj-ea"/>
                          <a:ea typeface="+mn-ea"/>
                          <a:cs typeface="+mn-cs"/>
                        </a:rPr>
                        <a:t>SS-09(A)</a:t>
                      </a:r>
                      <a:endParaRPr lang="ko-KR" altLang="en-US" sz="700" b="1" kern="0" spc="-50" dirty="0">
                        <a:solidFill>
                          <a:schemeClr val="tx2"/>
                        </a:solidFill>
                        <a:latin typeface="+mj-ea"/>
                        <a:ea typeface="+mn-ea"/>
                        <a:cs typeface="+mn-cs"/>
                      </a:endParaRPr>
                    </a:p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700" b="1" kern="0" spc="-50" dirty="0">
                          <a:solidFill>
                            <a:schemeClr val="tx2"/>
                          </a:solidFill>
                          <a:latin typeface="+mj-ea"/>
                          <a:ea typeface="+mn-ea"/>
                          <a:cs typeface="+mn-cs"/>
                        </a:rPr>
                        <a:t>(</a:t>
                      </a:r>
                      <a:r>
                        <a:rPr lang="ko-KR" altLang="en-US" sz="700" b="1" kern="0" spc="-50" dirty="0">
                          <a:solidFill>
                            <a:schemeClr val="tx2"/>
                          </a:solidFill>
                          <a:latin typeface="+mj-ea"/>
                          <a:ea typeface="+mn-ea"/>
                          <a:cs typeface="+mn-cs"/>
                        </a:rPr>
                        <a:t>에펠의자</a:t>
                      </a:r>
                      <a:r>
                        <a:rPr lang="en-US" altLang="ko-KR" sz="700" b="1" kern="0" spc="-50" dirty="0">
                          <a:solidFill>
                            <a:schemeClr val="tx2"/>
                          </a:solidFill>
                          <a:latin typeface="+mj-ea"/>
                          <a:ea typeface="+mn-ea"/>
                          <a:cs typeface="+mn-cs"/>
                        </a:rPr>
                        <a:t>+</a:t>
                      </a:r>
                      <a:r>
                        <a:rPr lang="ko-KR" altLang="en-US" sz="700" b="1" kern="0" spc="-50" dirty="0" err="1">
                          <a:solidFill>
                            <a:schemeClr val="tx2"/>
                          </a:solidFill>
                          <a:latin typeface="+mj-ea"/>
                          <a:ea typeface="+mn-ea"/>
                          <a:cs typeface="+mn-cs"/>
                        </a:rPr>
                        <a:t>비젼테이블</a:t>
                      </a:r>
                      <a:r>
                        <a:rPr lang="en-US" altLang="ko-KR" sz="700" b="1" kern="0" spc="-50" dirty="0">
                          <a:solidFill>
                            <a:schemeClr val="tx2"/>
                          </a:solidFill>
                          <a:latin typeface="+mj-ea"/>
                          <a:ea typeface="+mn-ea"/>
                          <a:cs typeface="+mn-cs"/>
                        </a:rPr>
                        <a:t>)</a:t>
                      </a:r>
                      <a:endParaRPr lang="ko-KR" altLang="en-US" sz="700" b="1" kern="0" spc="-50" dirty="0">
                        <a:solidFill>
                          <a:schemeClr val="tx2"/>
                        </a:solidFill>
                        <a:latin typeface="+mj-ea"/>
                        <a:ea typeface="+mn-ea"/>
                        <a:cs typeface="+mn-cs"/>
                      </a:endParaRPr>
                    </a:p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700" b="1" kern="0" spc="-50" dirty="0">
                          <a:solidFill>
                            <a:schemeClr val="tx2"/>
                          </a:solidFill>
                          <a:latin typeface="+mj-ea"/>
                          <a:ea typeface="+mn-ea"/>
                          <a:cs typeface="+mn-cs"/>
                        </a:rPr>
                        <a:t>금액 </a:t>
                      </a:r>
                      <a:r>
                        <a:rPr lang="en-US" altLang="ko-KR" sz="700" b="1" kern="0" spc="-50" dirty="0">
                          <a:solidFill>
                            <a:schemeClr val="tx2"/>
                          </a:solidFill>
                          <a:latin typeface="+mj-ea"/>
                          <a:ea typeface="+mn-ea"/>
                          <a:cs typeface="+mn-cs"/>
                        </a:rPr>
                        <a:t>: 120,000</a:t>
                      </a:r>
                      <a:r>
                        <a:rPr lang="ko-KR" altLang="en-US" sz="700" b="1" kern="0" spc="-50" dirty="0">
                          <a:solidFill>
                            <a:schemeClr val="tx2"/>
                          </a:solidFill>
                          <a:latin typeface="+mj-ea"/>
                          <a:ea typeface="+mn-ea"/>
                          <a:cs typeface="+mn-cs"/>
                        </a:rPr>
                        <a:t>원</a:t>
                      </a:r>
                    </a:p>
                  </a:txBody>
                  <a:tcPr marL="64770" marR="64770" marT="17907" marB="17907" anchor="ctr">
                    <a:lnL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700" b="1" kern="0" spc="-50" dirty="0">
                        <a:solidFill>
                          <a:schemeClr val="tx2"/>
                        </a:solidFill>
                        <a:latin typeface="+mj-ea"/>
                        <a:ea typeface="+mj-ea"/>
                        <a:cs typeface="+mn-cs"/>
                      </a:endParaRPr>
                    </a:p>
                  </a:txBody>
                  <a:tcPr marL="64770" marR="64770" marT="17907" marB="17907" anchor="ctr">
                    <a:lnL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700" b="1" kern="0" spc="-50" dirty="0">
                        <a:solidFill>
                          <a:schemeClr val="tx2"/>
                        </a:solidFill>
                        <a:latin typeface="+mj-ea"/>
                        <a:ea typeface="+mj-ea"/>
                        <a:cs typeface="+mn-cs"/>
                      </a:endParaRPr>
                    </a:p>
                  </a:txBody>
                  <a:tcPr marL="64770" marR="64770" marT="17907" marB="17907" anchor="ctr">
                    <a:lnL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65547699"/>
                  </a:ext>
                </a:extLst>
              </a:tr>
            </a:tbl>
          </a:graphicData>
        </a:graphic>
      </p:graphicFrame>
      <p:pic>
        <p:nvPicPr>
          <p:cNvPr id="43" name="Picture 239">
            <a:extLst>
              <a:ext uri="{FF2B5EF4-FFF2-40B4-BE49-F238E27FC236}">
                <a16:creationId xmlns:a16="http://schemas.microsoft.com/office/drawing/2014/main" id="{60F050AB-FDE5-4BDE-A8D6-7838613A51A0}"/>
              </a:ext>
            </a:extLst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785026" y="4920270"/>
            <a:ext cx="1071208" cy="748880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46" name="Picture 240">
            <a:extLst>
              <a:ext uri="{FF2B5EF4-FFF2-40B4-BE49-F238E27FC236}">
                <a16:creationId xmlns:a16="http://schemas.microsoft.com/office/drawing/2014/main" id="{13181D17-5303-9EBC-F1CC-25026E089B10}"/>
              </a:ext>
            </a:extLst>
          </p:cNvPr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869659" y="4709181"/>
            <a:ext cx="1071208" cy="1042240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47" name="Picture 241">
            <a:extLst>
              <a:ext uri="{FF2B5EF4-FFF2-40B4-BE49-F238E27FC236}">
                <a16:creationId xmlns:a16="http://schemas.microsoft.com/office/drawing/2014/main" id="{731D8C22-6003-7B4C-FCAC-8A524EC0BAEB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98971" y="4753264"/>
            <a:ext cx="1071208" cy="998157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48" name="Picture 242">
            <a:extLst>
              <a:ext uri="{FF2B5EF4-FFF2-40B4-BE49-F238E27FC236}">
                <a16:creationId xmlns:a16="http://schemas.microsoft.com/office/drawing/2014/main" id="{8141164E-5AE7-2CDF-951E-521925CC03A2}"/>
              </a:ext>
            </a:extLst>
          </p:cNvPr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05799" y="4924416"/>
            <a:ext cx="1071208" cy="740588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49" name="Picture 243">
            <a:extLst>
              <a:ext uri="{FF2B5EF4-FFF2-40B4-BE49-F238E27FC236}">
                <a16:creationId xmlns:a16="http://schemas.microsoft.com/office/drawing/2014/main" id="{83413013-5DEB-1407-4254-C66165706DE5}"/>
              </a:ext>
            </a:extLst>
          </p:cNvPr>
          <p:cNvPicPr>
            <a:picLocks noChangeAspect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9915" y="6331230"/>
            <a:ext cx="1071208" cy="726629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59" name="Picture 249">
            <a:extLst>
              <a:ext uri="{FF2B5EF4-FFF2-40B4-BE49-F238E27FC236}">
                <a16:creationId xmlns:a16="http://schemas.microsoft.com/office/drawing/2014/main" id="{6B792A43-DA68-7E81-D7E9-31CDAC4F99BF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785026" y="6317414"/>
            <a:ext cx="1071208" cy="730827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63" name="Picture 253">
            <a:extLst>
              <a:ext uri="{FF2B5EF4-FFF2-40B4-BE49-F238E27FC236}">
                <a16:creationId xmlns:a16="http://schemas.microsoft.com/office/drawing/2014/main" id="{BE1DC3B0-317C-522A-7DC5-234A94170052}"/>
              </a:ext>
            </a:extLst>
          </p:cNvPr>
          <p:cNvPicPr>
            <a:picLocks noChangeAspect="1"/>
          </p:cNvPicPr>
          <p:nvPr/>
        </p:nvPicPr>
        <p:blipFill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888876" y="6390262"/>
            <a:ext cx="1071208" cy="637414"/>
          </a:xfrm>
          <a:prstGeom prst="rect">
            <a:avLst/>
          </a:prstGeom>
          <a:noFill/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80021394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직사각형 9">
            <a:extLst>
              <a:ext uri="{FF2B5EF4-FFF2-40B4-BE49-F238E27FC236}">
                <a16:creationId xmlns:a16="http://schemas.microsoft.com/office/drawing/2014/main" id="{B5EEF206-00CE-A9B7-B255-EECB20F93031}"/>
              </a:ext>
            </a:extLst>
          </p:cNvPr>
          <p:cNvSpPr/>
          <p:nvPr/>
        </p:nvSpPr>
        <p:spPr>
          <a:xfrm>
            <a:off x="670072" y="939503"/>
            <a:ext cx="1337212" cy="455423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ea"/>
              <a:ea typeface="+mj-ea"/>
              <a:cs typeface="+mn-cs"/>
            </a:endParaRPr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C2866372-A211-80BF-9200-25910345FA7A}"/>
              </a:ext>
            </a:extLst>
          </p:cNvPr>
          <p:cNvSpPr/>
          <p:nvPr/>
        </p:nvSpPr>
        <p:spPr>
          <a:xfrm>
            <a:off x="670072" y="939503"/>
            <a:ext cx="5517857" cy="455423"/>
          </a:xfrm>
          <a:prstGeom prst="rect">
            <a:avLst/>
          </a:prstGeom>
          <a:noFill/>
          <a:ln>
            <a:solidFill>
              <a:schemeClr val="tx2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ea"/>
              <a:ea typeface="+mj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32B03E8-6716-8858-ADB0-914F54AC52F0}"/>
              </a:ext>
            </a:extLst>
          </p:cNvPr>
          <p:cNvSpPr txBox="1"/>
          <p:nvPr/>
        </p:nvSpPr>
        <p:spPr>
          <a:xfrm>
            <a:off x="948993" y="963740"/>
            <a:ext cx="7793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붙임</a:t>
            </a:r>
            <a:r>
              <a:rPr kumimoji="0" lang="en-US" altLang="ko-K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1</a:t>
            </a: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ea"/>
              <a:ea typeface="+mj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B47847F-5FCD-4764-3EEA-BFD51086332D}"/>
              </a:ext>
            </a:extLst>
          </p:cNvPr>
          <p:cNvSpPr txBox="1"/>
          <p:nvPr/>
        </p:nvSpPr>
        <p:spPr>
          <a:xfrm>
            <a:off x="2081015" y="939503"/>
            <a:ext cx="4033183" cy="41780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r" defTabSz="457200" rtl="0" eaLnBrk="1" fontAlgn="base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E2841">
                    <a:lumMod val="75000"/>
                    <a:lumOff val="25000"/>
                  </a:srgbClr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가구비품 </a:t>
            </a:r>
            <a:r>
              <a:rPr kumimoji="0" lang="ko-KR" alt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E2841">
                    <a:lumMod val="75000"/>
                    <a:lumOff val="25000"/>
                  </a:srgbClr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카다로그</a:t>
            </a:r>
            <a:endParaRPr kumimoji="0" lang="ko-KR" altLang="en-US" sz="1800" b="1" i="0" u="none" strike="noStrike" kern="0" cap="none" spc="0" normalizeH="0" baseline="0" noProof="0" dirty="0">
              <a:ln>
                <a:noFill/>
              </a:ln>
              <a:solidFill>
                <a:srgbClr val="0E2841">
                  <a:lumMod val="75000"/>
                  <a:lumOff val="25000"/>
                </a:srgbClr>
              </a:solidFill>
              <a:effectLst/>
              <a:uLnTx/>
              <a:uFillTx/>
              <a:latin typeface="+mj-ea"/>
              <a:ea typeface="+mj-ea"/>
              <a:cs typeface="+mn-cs"/>
            </a:endParaRPr>
          </a:p>
        </p:txBody>
      </p:sp>
      <p:graphicFrame>
        <p:nvGraphicFramePr>
          <p:cNvPr id="17" name="표 16">
            <a:extLst>
              <a:ext uri="{FF2B5EF4-FFF2-40B4-BE49-F238E27FC236}">
                <a16:creationId xmlns:a16="http://schemas.microsoft.com/office/drawing/2014/main" id="{7ED1765F-02AF-9CF4-2C0F-D0DE498EA89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63038926"/>
              </p:ext>
            </p:extLst>
          </p:nvPr>
        </p:nvGraphicFramePr>
        <p:xfrm>
          <a:off x="663064" y="1642581"/>
          <a:ext cx="5517855" cy="291158"/>
        </p:xfrm>
        <a:graphic>
          <a:graphicData uri="http://schemas.openxmlformats.org/drawingml/2006/table">
            <a:tbl>
              <a:tblPr/>
              <a:tblGrid>
                <a:gridCol w="5517855">
                  <a:extLst>
                    <a:ext uri="{9D8B030D-6E8A-4147-A177-3AD203B41FA5}">
                      <a16:colId xmlns:a16="http://schemas.microsoft.com/office/drawing/2014/main" val="1662006062"/>
                    </a:ext>
                  </a:extLst>
                </a:gridCol>
              </a:tblGrid>
              <a:tr h="291158">
                <a:tc>
                  <a:txBody>
                    <a:bodyPr/>
                    <a:lstStyle/>
                    <a:p>
                      <a:pPr marL="0" marR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800" b="1" kern="0" spc="-50" dirty="0" err="1">
                          <a:solidFill>
                            <a:schemeClr val="bg1"/>
                          </a:solidFill>
                          <a:latin typeface="+mn-ea"/>
                          <a:ea typeface="+mn-ea"/>
                          <a:cs typeface="+mn-cs"/>
                        </a:rPr>
                        <a:t>렌탈품목</a:t>
                      </a:r>
                      <a:r>
                        <a:rPr lang="en-US" altLang="ko-KR" sz="800" b="1" kern="0" spc="-50" dirty="0">
                          <a:solidFill>
                            <a:schemeClr val="bg1"/>
                          </a:solidFill>
                          <a:latin typeface="+mn-ea"/>
                          <a:ea typeface="+mn-ea"/>
                          <a:cs typeface="+mn-cs"/>
                        </a:rPr>
                        <a:t>(</a:t>
                      </a:r>
                      <a:r>
                        <a:rPr lang="ko-KR" altLang="en-US" sz="800" b="1" kern="0" spc="-50" dirty="0">
                          <a:solidFill>
                            <a:schemeClr val="bg1"/>
                          </a:solidFill>
                          <a:latin typeface="+mn-ea"/>
                          <a:ea typeface="+mn-ea"/>
                          <a:cs typeface="+mn-cs"/>
                        </a:rPr>
                        <a:t>의자</a:t>
                      </a:r>
                      <a:r>
                        <a:rPr lang="en-US" altLang="ko-KR" sz="800" b="1" kern="0" spc="-50" dirty="0">
                          <a:solidFill>
                            <a:schemeClr val="bg1"/>
                          </a:solidFill>
                          <a:latin typeface="+mn-ea"/>
                          <a:ea typeface="+mn-ea"/>
                          <a:cs typeface="+mn-cs"/>
                        </a:rPr>
                        <a:t>+</a:t>
                      </a:r>
                      <a:r>
                        <a:rPr lang="ko-KR" altLang="en-US" sz="800" b="1" kern="0" spc="-50" dirty="0">
                          <a:solidFill>
                            <a:schemeClr val="bg1"/>
                          </a:solidFill>
                          <a:latin typeface="+mn-ea"/>
                          <a:ea typeface="+mn-ea"/>
                          <a:cs typeface="+mn-cs"/>
                        </a:rPr>
                        <a:t>테이블 </a:t>
                      </a:r>
                      <a:r>
                        <a:rPr lang="en-US" altLang="ko-KR" sz="800" b="1" kern="0" spc="-50" dirty="0">
                          <a:solidFill>
                            <a:schemeClr val="bg1"/>
                          </a:solidFill>
                          <a:latin typeface="+mn-ea"/>
                          <a:ea typeface="+mn-ea"/>
                          <a:cs typeface="+mn-cs"/>
                        </a:rPr>
                        <a:t>SET2)</a:t>
                      </a: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E284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430006"/>
                  </a:ext>
                </a:extLst>
              </a:tr>
            </a:tbl>
          </a:graphicData>
        </a:graphic>
      </p:graphicFrame>
      <p:graphicFrame>
        <p:nvGraphicFramePr>
          <p:cNvPr id="19" name="표 18">
            <a:extLst>
              <a:ext uri="{FF2B5EF4-FFF2-40B4-BE49-F238E27FC236}">
                <a16:creationId xmlns:a16="http://schemas.microsoft.com/office/drawing/2014/main" id="{A742E371-3BE0-EC1B-98F8-BEE73F823F9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2336433"/>
              </p:ext>
            </p:extLst>
          </p:nvPr>
        </p:nvGraphicFramePr>
        <p:xfrm>
          <a:off x="663064" y="1936751"/>
          <a:ext cx="5517855" cy="1423494"/>
        </p:xfrm>
        <a:graphic>
          <a:graphicData uri="http://schemas.openxmlformats.org/drawingml/2006/table">
            <a:tbl>
              <a:tblPr/>
              <a:tblGrid>
                <a:gridCol w="1103571">
                  <a:extLst>
                    <a:ext uri="{9D8B030D-6E8A-4147-A177-3AD203B41FA5}">
                      <a16:colId xmlns:a16="http://schemas.microsoft.com/office/drawing/2014/main" val="1441803235"/>
                    </a:ext>
                  </a:extLst>
                </a:gridCol>
                <a:gridCol w="1103571">
                  <a:extLst>
                    <a:ext uri="{9D8B030D-6E8A-4147-A177-3AD203B41FA5}">
                      <a16:colId xmlns:a16="http://schemas.microsoft.com/office/drawing/2014/main" val="7582884"/>
                    </a:ext>
                  </a:extLst>
                </a:gridCol>
                <a:gridCol w="1103571">
                  <a:extLst>
                    <a:ext uri="{9D8B030D-6E8A-4147-A177-3AD203B41FA5}">
                      <a16:colId xmlns:a16="http://schemas.microsoft.com/office/drawing/2014/main" val="2307486181"/>
                    </a:ext>
                  </a:extLst>
                </a:gridCol>
                <a:gridCol w="1103571">
                  <a:extLst>
                    <a:ext uri="{9D8B030D-6E8A-4147-A177-3AD203B41FA5}">
                      <a16:colId xmlns:a16="http://schemas.microsoft.com/office/drawing/2014/main" val="973639160"/>
                    </a:ext>
                  </a:extLst>
                </a:gridCol>
                <a:gridCol w="1103571">
                  <a:extLst>
                    <a:ext uri="{9D8B030D-6E8A-4147-A177-3AD203B41FA5}">
                      <a16:colId xmlns:a16="http://schemas.microsoft.com/office/drawing/2014/main" val="706400919"/>
                    </a:ext>
                  </a:extLst>
                </a:gridCol>
              </a:tblGrid>
              <a:tr h="936509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00" kern="0" spc="0" dirty="0">
                        <a:solidFill>
                          <a:srgbClr val="000000"/>
                        </a:solidFill>
                        <a:effectLst/>
                        <a:latin typeface="한컴바탕"/>
                      </a:endParaRPr>
                    </a:p>
                  </a:txBody>
                  <a:tcPr marL="64770" marR="64770" marT="17907" marB="17907" anchor="ctr">
                    <a:lnL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00" kern="0" spc="0" dirty="0">
                        <a:solidFill>
                          <a:srgbClr val="000000"/>
                        </a:solidFill>
                        <a:effectLst/>
                        <a:latin typeface="한컴바탕"/>
                      </a:endParaRPr>
                    </a:p>
                  </a:txBody>
                  <a:tcPr marL="64770" marR="64770" marT="17907" marB="17907" anchor="ctr">
                    <a:lnL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00" kern="0" spc="0" dirty="0">
                        <a:solidFill>
                          <a:srgbClr val="000000"/>
                        </a:solidFill>
                        <a:effectLst/>
                        <a:latin typeface="한컴바탕"/>
                      </a:endParaRPr>
                    </a:p>
                  </a:txBody>
                  <a:tcPr marL="64770" marR="64770" marT="17907" marB="17907" anchor="ctr">
                    <a:lnL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00" kern="0" spc="0" dirty="0">
                        <a:solidFill>
                          <a:srgbClr val="000000"/>
                        </a:solidFill>
                        <a:effectLst/>
                        <a:latin typeface="한컴바탕"/>
                      </a:endParaRPr>
                    </a:p>
                  </a:txBody>
                  <a:tcPr marL="64770" marR="64770" marT="17907" marB="17907" anchor="ctr">
                    <a:lnL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00" kern="0" spc="0" dirty="0">
                        <a:solidFill>
                          <a:srgbClr val="000000"/>
                        </a:solidFill>
                        <a:effectLst/>
                        <a:latin typeface="한컴바탕"/>
                      </a:endParaRPr>
                    </a:p>
                  </a:txBody>
                  <a:tcPr marL="64770" marR="64770" marT="17907" marB="17907" anchor="ctr">
                    <a:lnL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66098581"/>
                  </a:ext>
                </a:extLst>
              </a:tr>
              <a:tr h="486985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7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SS-09(B)</a:t>
                      </a:r>
                      <a:endParaRPr lang="ko-KR" altLang="en-US" sz="700" b="1" kern="0" spc="-50" dirty="0">
                        <a:solidFill>
                          <a:schemeClr val="tx2"/>
                        </a:solidFill>
                        <a:latin typeface="+mj-ea"/>
                        <a:ea typeface="+mj-ea"/>
                        <a:cs typeface="+mn-cs"/>
                      </a:endParaRPr>
                    </a:p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7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(</a:t>
                      </a:r>
                      <a:r>
                        <a:rPr lang="ko-KR" altLang="en-US" sz="7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에펠의자</a:t>
                      </a:r>
                      <a:r>
                        <a:rPr lang="en-US" altLang="ko-KR" sz="7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+</a:t>
                      </a:r>
                    </a:p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700" b="1" kern="0" spc="-50" dirty="0" err="1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사각글라스테이블</a:t>
                      </a:r>
                      <a:r>
                        <a:rPr lang="en-US" altLang="ko-KR" sz="7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)</a:t>
                      </a:r>
                      <a:endParaRPr lang="ko-KR" altLang="en-US" sz="700" b="1" kern="0" spc="-50" dirty="0">
                        <a:solidFill>
                          <a:schemeClr val="tx2"/>
                        </a:solidFill>
                        <a:latin typeface="+mj-ea"/>
                        <a:ea typeface="+mj-ea"/>
                        <a:cs typeface="+mn-cs"/>
                      </a:endParaRPr>
                    </a:p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7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금액 </a:t>
                      </a:r>
                      <a:r>
                        <a:rPr lang="en-US" altLang="ko-KR" sz="7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: 120,000</a:t>
                      </a:r>
                      <a:r>
                        <a:rPr lang="ko-KR" altLang="en-US" sz="7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원</a:t>
                      </a:r>
                    </a:p>
                  </a:txBody>
                  <a:tcPr marL="64770" marR="64770" marT="17907" marB="17907" anchor="ctr">
                    <a:lnL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7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SS-10(A)</a:t>
                      </a:r>
                      <a:endParaRPr lang="ko-KR" altLang="en-US" sz="700" b="1" kern="0" spc="-50" dirty="0">
                        <a:solidFill>
                          <a:schemeClr val="tx2"/>
                        </a:solidFill>
                        <a:latin typeface="+mj-ea"/>
                        <a:ea typeface="+mj-ea"/>
                        <a:cs typeface="+mn-cs"/>
                      </a:endParaRPr>
                    </a:p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7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(</a:t>
                      </a:r>
                      <a:r>
                        <a:rPr lang="ko-KR" altLang="en-US" sz="700" b="1" kern="0" spc="-50" dirty="0" err="1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에어빠스톨</a:t>
                      </a:r>
                      <a:r>
                        <a:rPr lang="en-US" altLang="ko-KR" sz="7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+</a:t>
                      </a:r>
                      <a:r>
                        <a:rPr lang="ko-KR" altLang="en-US" sz="7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에어테이블</a:t>
                      </a:r>
                      <a:r>
                        <a:rPr lang="en-US" altLang="ko-KR" sz="7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)</a:t>
                      </a:r>
                      <a:endParaRPr lang="ko-KR" altLang="en-US" sz="700" b="1" kern="0" spc="-50" dirty="0">
                        <a:solidFill>
                          <a:schemeClr val="tx2"/>
                        </a:solidFill>
                        <a:latin typeface="+mj-ea"/>
                        <a:ea typeface="+mj-ea"/>
                        <a:cs typeface="+mn-cs"/>
                      </a:endParaRPr>
                    </a:p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7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금액 </a:t>
                      </a:r>
                      <a:r>
                        <a:rPr lang="en-US" altLang="ko-KR" sz="7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: 80,000</a:t>
                      </a:r>
                      <a:r>
                        <a:rPr lang="ko-KR" altLang="en-US" sz="7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원</a:t>
                      </a:r>
                    </a:p>
                  </a:txBody>
                  <a:tcPr marL="64770" marR="64770" marT="17907" marB="17907" anchor="ctr">
                    <a:lnL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7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SS-10(B)</a:t>
                      </a:r>
                      <a:endParaRPr lang="ko-KR" altLang="en-US" sz="700" b="1" kern="0" spc="-50" dirty="0">
                        <a:solidFill>
                          <a:schemeClr val="tx2"/>
                        </a:solidFill>
                        <a:latin typeface="+mj-ea"/>
                        <a:ea typeface="+mj-ea"/>
                        <a:cs typeface="+mn-cs"/>
                      </a:endParaRPr>
                    </a:p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7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(</a:t>
                      </a:r>
                      <a:r>
                        <a:rPr lang="ko-KR" altLang="en-US" sz="700" b="1" kern="0" spc="-50" dirty="0" err="1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에어빠스톨</a:t>
                      </a:r>
                      <a:r>
                        <a:rPr lang="en-US" altLang="ko-KR" sz="7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+</a:t>
                      </a:r>
                      <a:r>
                        <a:rPr lang="en-US" altLang="ko-KR" sz="700" b="1" kern="0" spc="-50" dirty="0" err="1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qk</a:t>
                      </a:r>
                      <a:r>
                        <a:rPr lang="ko-KR" altLang="en-US" sz="7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테이블</a:t>
                      </a:r>
                      <a:r>
                        <a:rPr lang="en-US" altLang="ko-KR" sz="7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)</a:t>
                      </a:r>
                      <a:endParaRPr lang="ko-KR" altLang="en-US" sz="700" b="1" kern="0" spc="-50" dirty="0">
                        <a:solidFill>
                          <a:schemeClr val="tx2"/>
                        </a:solidFill>
                        <a:latin typeface="+mj-ea"/>
                        <a:ea typeface="+mj-ea"/>
                        <a:cs typeface="+mn-cs"/>
                      </a:endParaRPr>
                    </a:p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7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금액 </a:t>
                      </a:r>
                      <a:r>
                        <a:rPr lang="en-US" altLang="ko-KR" sz="7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: 70,000</a:t>
                      </a:r>
                      <a:r>
                        <a:rPr lang="ko-KR" altLang="en-US" sz="7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원</a:t>
                      </a:r>
                    </a:p>
                  </a:txBody>
                  <a:tcPr marL="64770" marR="64770" marT="17907" marB="17907" anchor="ctr">
                    <a:lnL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7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SS-11(A)</a:t>
                      </a:r>
                      <a:endParaRPr lang="ko-KR" altLang="en-US" sz="700" b="1" kern="0" spc="-50" dirty="0">
                        <a:solidFill>
                          <a:schemeClr val="tx2"/>
                        </a:solidFill>
                        <a:latin typeface="+mj-ea"/>
                        <a:ea typeface="+mj-ea"/>
                        <a:cs typeface="+mn-cs"/>
                      </a:endParaRPr>
                    </a:p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7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(</a:t>
                      </a:r>
                      <a:r>
                        <a:rPr lang="ko-KR" altLang="en-US" sz="700" b="1" kern="0" spc="-50" dirty="0" err="1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사각스톨</a:t>
                      </a:r>
                      <a:r>
                        <a:rPr lang="en-US" altLang="ko-KR" sz="7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+</a:t>
                      </a:r>
                      <a:r>
                        <a:rPr lang="ko-KR" altLang="en-US" sz="7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에어테이블</a:t>
                      </a:r>
                      <a:r>
                        <a:rPr lang="en-US" altLang="ko-KR" sz="7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)</a:t>
                      </a:r>
                      <a:endParaRPr lang="ko-KR" altLang="en-US" sz="700" b="1" kern="0" spc="-50" dirty="0">
                        <a:solidFill>
                          <a:schemeClr val="tx2"/>
                        </a:solidFill>
                        <a:latin typeface="+mj-ea"/>
                        <a:ea typeface="+mj-ea"/>
                        <a:cs typeface="+mn-cs"/>
                      </a:endParaRPr>
                    </a:p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7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금액 </a:t>
                      </a:r>
                      <a:r>
                        <a:rPr lang="en-US" altLang="ko-KR" sz="7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: 90,000</a:t>
                      </a:r>
                      <a:r>
                        <a:rPr lang="ko-KR" altLang="en-US" sz="7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원</a:t>
                      </a:r>
                    </a:p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7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&lt;BK,WH&gt;</a:t>
                      </a:r>
                      <a:endParaRPr lang="ko-KR" altLang="en-US" sz="700" b="1" kern="0" spc="-50" dirty="0">
                        <a:solidFill>
                          <a:schemeClr val="tx2"/>
                        </a:solidFill>
                        <a:latin typeface="+mj-ea"/>
                        <a:ea typeface="+mj-ea"/>
                        <a:cs typeface="+mn-cs"/>
                      </a:endParaRPr>
                    </a:p>
                  </a:txBody>
                  <a:tcPr marL="64770" marR="64770" marT="17907" marB="17907" anchor="ctr">
                    <a:lnL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7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SS-11(B)</a:t>
                      </a:r>
                      <a:endParaRPr lang="ko-KR" altLang="en-US" sz="700" b="1" kern="0" spc="-50" dirty="0">
                        <a:solidFill>
                          <a:schemeClr val="tx2"/>
                        </a:solidFill>
                        <a:latin typeface="+mj-ea"/>
                        <a:ea typeface="+mj-ea"/>
                        <a:cs typeface="+mn-cs"/>
                      </a:endParaRPr>
                    </a:p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7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(</a:t>
                      </a:r>
                      <a:r>
                        <a:rPr lang="ko-KR" altLang="en-US" sz="700" b="1" kern="0" spc="-50" dirty="0" err="1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사각스톨</a:t>
                      </a:r>
                      <a:r>
                        <a:rPr lang="en-US" altLang="ko-KR" sz="7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+</a:t>
                      </a:r>
                      <a:r>
                        <a:rPr lang="ko-KR" altLang="en-US" sz="7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바테이블</a:t>
                      </a:r>
                      <a:r>
                        <a:rPr lang="en-US" altLang="ko-KR" sz="7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)</a:t>
                      </a:r>
                      <a:endParaRPr lang="ko-KR" altLang="en-US" sz="700" b="1" kern="0" spc="-50" dirty="0">
                        <a:solidFill>
                          <a:schemeClr val="tx2"/>
                        </a:solidFill>
                        <a:latin typeface="+mj-ea"/>
                        <a:ea typeface="+mj-ea"/>
                        <a:cs typeface="+mn-cs"/>
                      </a:endParaRPr>
                    </a:p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7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금액 </a:t>
                      </a:r>
                      <a:r>
                        <a:rPr lang="en-US" altLang="ko-KR" sz="7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: 80,000</a:t>
                      </a:r>
                      <a:r>
                        <a:rPr lang="ko-KR" altLang="en-US" sz="7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원</a:t>
                      </a:r>
                    </a:p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7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&lt;BK,WH&gt;</a:t>
                      </a:r>
                      <a:endParaRPr lang="ko-KR" altLang="en-US" sz="700" b="1" kern="0" spc="-50" dirty="0">
                        <a:solidFill>
                          <a:schemeClr val="tx2"/>
                        </a:solidFill>
                        <a:latin typeface="+mj-ea"/>
                        <a:ea typeface="+mj-ea"/>
                        <a:cs typeface="+mn-cs"/>
                      </a:endParaRPr>
                    </a:p>
                  </a:txBody>
                  <a:tcPr marL="64770" marR="64770" marT="17907" marB="17907" anchor="ctr">
                    <a:lnL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65547699"/>
                  </a:ext>
                </a:extLst>
              </a:tr>
            </a:tbl>
          </a:graphicData>
        </a:graphic>
      </p:graphicFrame>
      <p:graphicFrame>
        <p:nvGraphicFramePr>
          <p:cNvPr id="20" name="표 19">
            <a:extLst>
              <a:ext uri="{FF2B5EF4-FFF2-40B4-BE49-F238E27FC236}">
                <a16:creationId xmlns:a16="http://schemas.microsoft.com/office/drawing/2014/main" id="{78C5030F-6C55-4E79-A052-92DD570D4D7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94834057"/>
              </p:ext>
            </p:extLst>
          </p:nvPr>
        </p:nvGraphicFramePr>
        <p:xfrm>
          <a:off x="663064" y="3360245"/>
          <a:ext cx="5517855" cy="1368000"/>
        </p:xfrm>
        <a:graphic>
          <a:graphicData uri="http://schemas.openxmlformats.org/drawingml/2006/table">
            <a:tbl>
              <a:tblPr/>
              <a:tblGrid>
                <a:gridCol w="1103571">
                  <a:extLst>
                    <a:ext uri="{9D8B030D-6E8A-4147-A177-3AD203B41FA5}">
                      <a16:colId xmlns:a16="http://schemas.microsoft.com/office/drawing/2014/main" val="1441803235"/>
                    </a:ext>
                  </a:extLst>
                </a:gridCol>
                <a:gridCol w="1103571">
                  <a:extLst>
                    <a:ext uri="{9D8B030D-6E8A-4147-A177-3AD203B41FA5}">
                      <a16:colId xmlns:a16="http://schemas.microsoft.com/office/drawing/2014/main" val="7582884"/>
                    </a:ext>
                  </a:extLst>
                </a:gridCol>
                <a:gridCol w="1103571">
                  <a:extLst>
                    <a:ext uri="{9D8B030D-6E8A-4147-A177-3AD203B41FA5}">
                      <a16:colId xmlns:a16="http://schemas.microsoft.com/office/drawing/2014/main" val="2307486181"/>
                    </a:ext>
                  </a:extLst>
                </a:gridCol>
                <a:gridCol w="1103571">
                  <a:extLst>
                    <a:ext uri="{9D8B030D-6E8A-4147-A177-3AD203B41FA5}">
                      <a16:colId xmlns:a16="http://schemas.microsoft.com/office/drawing/2014/main" val="973639160"/>
                    </a:ext>
                  </a:extLst>
                </a:gridCol>
                <a:gridCol w="1103571">
                  <a:extLst>
                    <a:ext uri="{9D8B030D-6E8A-4147-A177-3AD203B41FA5}">
                      <a16:colId xmlns:a16="http://schemas.microsoft.com/office/drawing/2014/main" val="706400919"/>
                    </a:ext>
                  </a:extLst>
                </a:gridCol>
              </a:tblGrid>
              <a:tr h="900000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00" kern="0" spc="0" dirty="0">
                        <a:solidFill>
                          <a:srgbClr val="000000"/>
                        </a:solidFill>
                        <a:effectLst/>
                        <a:latin typeface="한컴바탕"/>
                      </a:endParaRPr>
                    </a:p>
                  </a:txBody>
                  <a:tcPr marL="64770" marR="64770" marT="17907" marB="17907" anchor="ctr">
                    <a:lnL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00" kern="0" spc="0" dirty="0">
                        <a:solidFill>
                          <a:srgbClr val="000000"/>
                        </a:solidFill>
                        <a:effectLst/>
                        <a:latin typeface="한컴바탕"/>
                      </a:endParaRPr>
                    </a:p>
                  </a:txBody>
                  <a:tcPr marL="64770" marR="64770" marT="17907" marB="17907" anchor="ctr">
                    <a:lnL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00" kern="0" spc="0" dirty="0">
                        <a:solidFill>
                          <a:srgbClr val="000000"/>
                        </a:solidFill>
                        <a:effectLst/>
                        <a:latin typeface="한컴바탕"/>
                      </a:endParaRPr>
                    </a:p>
                  </a:txBody>
                  <a:tcPr marL="64770" marR="64770" marT="17907" marB="17907" anchor="ctr">
                    <a:lnL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00" kern="0" spc="0" dirty="0">
                        <a:solidFill>
                          <a:srgbClr val="000000"/>
                        </a:solidFill>
                        <a:effectLst/>
                        <a:latin typeface="한컴바탕"/>
                      </a:endParaRPr>
                    </a:p>
                  </a:txBody>
                  <a:tcPr marL="64770" marR="64770" marT="17907" marB="17907" anchor="ctr">
                    <a:lnL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00" kern="0" spc="0" dirty="0">
                        <a:solidFill>
                          <a:srgbClr val="000000"/>
                        </a:solidFill>
                        <a:effectLst/>
                        <a:latin typeface="한컴바탕"/>
                      </a:endParaRPr>
                    </a:p>
                  </a:txBody>
                  <a:tcPr marL="64770" marR="64770" marT="17907" marB="17907" anchor="ctr">
                    <a:lnL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66098581"/>
                  </a:ext>
                </a:extLst>
              </a:tr>
              <a:tr h="468000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7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SS-13(A)</a:t>
                      </a:r>
                      <a:endParaRPr lang="ko-KR" altLang="en-US" sz="700" b="1" kern="0" spc="-50" dirty="0">
                        <a:solidFill>
                          <a:schemeClr val="tx2"/>
                        </a:solidFill>
                        <a:latin typeface="+mj-ea"/>
                        <a:ea typeface="+mj-ea"/>
                        <a:cs typeface="+mn-cs"/>
                      </a:endParaRPr>
                    </a:p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7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(</a:t>
                      </a:r>
                      <a:r>
                        <a:rPr lang="ko-KR" altLang="en-US" sz="700" b="1" kern="0" spc="-50" dirty="0" err="1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마운틴의자</a:t>
                      </a:r>
                      <a:r>
                        <a:rPr lang="en-US" altLang="ko-KR" sz="7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+</a:t>
                      </a:r>
                      <a:r>
                        <a:rPr lang="ko-KR" altLang="en-US" sz="7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에어테이블</a:t>
                      </a:r>
                      <a:r>
                        <a:rPr lang="en-US" altLang="ko-KR" sz="7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)</a:t>
                      </a:r>
                      <a:endParaRPr lang="ko-KR" altLang="en-US" sz="700" b="1" kern="0" spc="-50" dirty="0">
                        <a:solidFill>
                          <a:schemeClr val="tx2"/>
                        </a:solidFill>
                        <a:latin typeface="+mj-ea"/>
                        <a:ea typeface="+mj-ea"/>
                        <a:cs typeface="+mn-cs"/>
                      </a:endParaRPr>
                    </a:p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7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금액 </a:t>
                      </a:r>
                      <a:r>
                        <a:rPr lang="en-US" altLang="ko-KR" sz="7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: 80,000</a:t>
                      </a:r>
                      <a:r>
                        <a:rPr lang="ko-KR" altLang="en-US" sz="7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원</a:t>
                      </a:r>
                    </a:p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700" b="1" kern="0" spc="-5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&lt;BK,WH&gt;</a:t>
                      </a:r>
                      <a:endParaRPr lang="ko-KR" altLang="en-US" sz="700" b="1" kern="0" spc="-50" dirty="0">
                        <a:solidFill>
                          <a:schemeClr val="tx2"/>
                        </a:solidFill>
                        <a:latin typeface="+mj-ea"/>
                        <a:ea typeface="+mj-ea"/>
                        <a:cs typeface="+mn-cs"/>
                      </a:endParaRPr>
                    </a:p>
                  </a:txBody>
                  <a:tcPr marL="64770" marR="64770" marT="17907" marB="17907" anchor="ctr">
                    <a:lnL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700" b="1" kern="0" spc="-50" dirty="0">
                        <a:solidFill>
                          <a:schemeClr val="tx2"/>
                        </a:solidFill>
                        <a:latin typeface="+mj-ea"/>
                        <a:ea typeface="+mj-ea"/>
                        <a:cs typeface="+mn-cs"/>
                      </a:endParaRPr>
                    </a:p>
                  </a:txBody>
                  <a:tcPr marL="64770" marR="64770" marT="17907" marB="17907" anchor="ctr">
                    <a:lnL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700" b="1" kern="0" spc="-50" dirty="0">
                        <a:solidFill>
                          <a:schemeClr val="tx2"/>
                        </a:solidFill>
                        <a:latin typeface="+mj-ea"/>
                        <a:ea typeface="+mj-ea"/>
                        <a:cs typeface="+mn-cs"/>
                      </a:endParaRPr>
                    </a:p>
                  </a:txBody>
                  <a:tcPr marL="64770" marR="64770" marT="17907" marB="17907" anchor="ctr">
                    <a:lnL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700" b="1" kern="0" spc="-50" dirty="0">
                        <a:solidFill>
                          <a:schemeClr val="tx2"/>
                        </a:solidFill>
                        <a:latin typeface="+mj-ea"/>
                        <a:ea typeface="+mj-ea"/>
                        <a:cs typeface="+mn-cs"/>
                      </a:endParaRPr>
                    </a:p>
                  </a:txBody>
                  <a:tcPr marL="64770" marR="64770" marT="17907" marB="17907" anchor="ctr">
                    <a:lnL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700" b="1" kern="0" spc="-50" dirty="0">
                        <a:solidFill>
                          <a:schemeClr val="tx2"/>
                        </a:solidFill>
                        <a:latin typeface="+mj-ea"/>
                        <a:ea typeface="+mj-ea"/>
                        <a:cs typeface="+mn-cs"/>
                      </a:endParaRPr>
                    </a:p>
                  </a:txBody>
                  <a:tcPr marL="64770" marR="64770" marT="17907" marB="17907" anchor="ctr">
                    <a:lnL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8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65547699"/>
                  </a:ext>
                </a:extLst>
              </a:tr>
            </a:tbl>
          </a:graphicData>
        </a:graphic>
      </p:graphicFrame>
      <p:pic>
        <p:nvPicPr>
          <p:cNvPr id="21" name="Picture 259">
            <a:extLst>
              <a:ext uri="{FF2B5EF4-FFF2-40B4-BE49-F238E27FC236}">
                <a16:creationId xmlns:a16="http://schemas.microsoft.com/office/drawing/2014/main" id="{5BE0BE77-A688-1028-997E-1AFCCD3AFF6F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74720" y="2048789"/>
            <a:ext cx="1071208" cy="695036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22" name="Picture 260">
            <a:extLst>
              <a:ext uri="{FF2B5EF4-FFF2-40B4-BE49-F238E27FC236}">
                <a16:creationId xmlns:a16="http://schemas.microsoft.com/office/drawing/2014/main" id="{DAB931AA-E95C-158C-9307-0D78D614B0D5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791648" y="2017473"/>
            <a:ext cx="1071208" cy="735760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23" name="Picture 261">
            <a:extLst>
              <a:ext uri="{FF2B5EF4-FFF2-40B4-BE49-F238E27FC236}">
                <a16:creationId xmlns:a16="http://schemas.microsoft.com/office/drawing/2014/main" id="{782AF2F3-9869-5414-9028-C4BB205065D8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908698" y="1882503"/>
            <a:ext cx="1071208" cy="981888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24" name="Picture 262">
            <a:extLst>
              <a:ext uri="{FF2B5EF4-FFF2-40B4-BE49-F238E27FC236}">
                <a16:creationId xmlns:a16="http://schemas.microsoft.com/office/drawing/2014/main" id="{B2CA31C8-C9ED-B981-5D14-3A8FE5AE45CB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97030" y="2079503"/>
            <a:ext cx="1071208" cy="673730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25" name="Picture 263">
            <a:extLst>
              <a:ext uri="{FF2B5EF4-FFF2-40B4-BE49-F238E27FC236}">
                <a16:creationId xmlns:a16="http://schemas.microsoft.com/office/drawing/2014/main" id="{9F7B2AD3-302E-D196-E37F-F0D1E95BD875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09711" y="2049413"/>
            <a:ext cx="1071208" cy="748145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32" name="Picture 270">
            <a:extLst>
              <a:ext uri="{FF2B5EF4-FFF2-40B4-BE49-F238E27FC236}">
                <a16:creationId xmlns:a16="http://schemas.microsoft.com/office/drawing/2014/main" id="{96CED73F-EB39-7A12-2273-2DD4BA6E3AD6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23411" y="3513985"/>
            <a:ext cx="973825" cy="610192"/>
          </a:xfrm>
          <a:prstGeom prst="rect">
            <a:avLst/>
          </a:prstGeom>
          <a:noFill/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29050955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42CB03-10C9-E5A3-F7D4-28E97AF671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55CBC8D4-9D05-FCB6-73AD-BF932F458205}"/>
              </a:ext>
            </a:extLst>
          </p:cNvPr>
          <p:cNvSpPr txBox="1"/>
          <p:nvPr/>
        </p:nvSpPr>
        <p:spPr>
          <a:xfrm>
            <a:off x="246743" y="188685"/>
            <a:ext cx="22076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b="1" dirty="0">
                <a:solidFill>
                  <a:schemeClr val="bg1"/>
                </a:solidFill>
                <a:latin typeface="+mj-ea"/>
                <a:ea typeface="+mj-ea"/>
              </a:rPr>
              <a:t>2. </a:t>
            </a:r>
            <a:r>
              <a:rPr lang="ko-KR" altLang="en-US" sz="1600" b="1" dirty="0">
                <a:solidFill>
                  <a:schemeClr val="bg1"/>
                </a:solidFill>
                <a:latin typeface="+mj-ea"/>
                <a:ea typeface="+mj-ea"/>
              </a:rPr>
              <a:t>전시회 주요 일정표</a:t>
            </a:r>
          </a:p>
        </p:txBody>
      </p:sp>
      <p:graphicFrame>
        <p:nvGraphicFramePr>
          <p:cNvPr id="2" name="표 1">
            <a:extLst>
              <a:ext uri="{FF2B5EF4-FFF2-40B4-BE49-F238E27FC236}">
                <a16:creationId xmlns:a16="http://schemas.microsoft.com/office/drawing/2014/main" id="{CD473AB2-CBA2-96B9-D3DF-9799BEC3FD1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7011524"/>
              </p:ext>
            </p:extLst>
          </p:nvPr>
        </p:nvGraphicFramePr>
        <p:xfrm>
          <a:off x="471487" y="1219877"/>
          <a:ext cx="5915025" cy="5876250"/>
        </p:xfrm>
        <a:graphic>
          <a:graphicData uri="http://schemas.openxmlformats.org/drawingml/2006/table">
            <a:tbl>
              <a:tblPr/>
              <a:tblGrid>
                <a:gridCol w="883310">
                  <a:extLst>
                    <a:ext uri="{9D8B030D-6E8A-4147-A177-3AD203B41FA5}">
                      <a16:colId xmlns:a16="http://schemas.microsoft.com/office/drawing/2014/main" val="522244824"/>
                    </a:ext>
                  </a:extLst>
                </a:gridCol>
                <a:gridCol w="1236002">
                  <a:extLst>
                    <a:ext uri="{9D8B030D-6E8A-4147-A177-3AD203B41FA5}">
                      <a16:colId xmlns:a16="http://schemas.microsoft.com/office/drawing/2014/main" val="297615932"/>
                    </a:ext>
                  </a:extLst>
                </a:gridCol>
                <a:gridCol w="1316183">
                  <a:extLst>
                    <a:ext uri="{9D8B030D-6E8A-4147-A177-3AD203B41FA5}">
                      <a16:colId xmlns:a16="http://schemas.microsoft.com/office/drawing/2014/main" val="2456068393"/>
                    </a:ext>
                  </a:extLst>
                </a:gridCol>
                <a:gridCol w="2479530">
                  <a:extLst>
                    <a:ext uri="{9D8B030D-6E8A-4147-A177-3AD203B41FA5}">
                      <a16:colId xmlns:a16="http://schemas.microsoft.com/office/drawing/2014/main" val="3129166648"/>
                    </a:ext>
                  </a:extLst>
                </a:gridCol>
              </a:tblGrid>
              <a:tr h="332255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b="1" kern="0" spc="0" dirty="0">
                          <a:solidFill>
                            <a:schemeClr val="bg1"/>
                          </a:solidFill>
                          <a:effectLst/>
                          <a:latin typeface="+mj-ea"/>
                          <a:ea typeface="+mj-ea"/>
                        </a:rPr>
                        <a:t>구 분</a:t>
                      </a:r>
                    </a:p>
                  </a:txBody>
                  <a:tcPr marL="13799" marR="13799" marT="13799" marB="13799" anchor="ctr">
                    <a:lnL>
                      <a:noFill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b="1" kern="0" spc="0" dirty="0">
                          <a:solidFill>
                            <a:schemeClr val="bg1"/>
                          </a:solidFill>
                          <a:effectLst/>
                          <a:latin typeface="+mj-ea"/>
                          <a:ea typeface="+mj-ea"/>
                        </a:rPr>
                        <a:t>일 자</a:t>
                      </a:r>
                    </a:p>
                  </a:txBody>
                  <a:tcPr marL="13799" marR="13799" marT="13799" marB="13799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b="1" kern="0" spc="0" dirty="0">
                          <a:solidFill>
                            <a:schemeClr val="bg1"/>
                          </a:solidFill>
                          <a:effectLst/>
                          <a:latin typeface="+mj-ea"/>
                          <a:ea typeface="+mj-ea"/>
                        </a:rPr>
                        <a:t>시 간</a:t>
                      </a:r>
                    </a:p>
                  </a:txBody>
                  <a:tcPr marL="13799" marR="13799" marT="13799" marB="13799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b="1" kern="0" spc="0" dirty="0">
                          <a:solidFill>
                            <a:schemeClr val="bg1"/>
                          </a:solidFill>
                          <a:effectLst/>
                          <a:latin typeface="+mj-ea"/>
                          <a:ea typeface="+mj-ea"/>
                        </a:rPr>
                        <a:t>내 용</a:t>
                      </a:r>
                    </a:p>
                  </a:txBody>
                  <a:tcPr marL="13799" marR="13799" marT="13799" marB="13799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30963106"/>
                  </a:ext>
                </a:extLst>
              </a:tr>
              <a:tr h="648692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b="1" kern="0" spc="0" dirty="0">
                          <a:solidFill>
                            <a:schemeClr val="tx2"/>
                          </a:solidFill>
                          <a:effectLst/>
                          <a:latin typeface="+mj-ea"/>
                          <a:ea typeface="+mj-ea"/>
                        </a:rPr>
                        <a:t>각종 서류제출</a:t>
                      </a:r>
                    </a:p>
                  </a:txBody>
                  <a:tcPr marL="13799" marR="13799" marT="13799" marB="13799" anchor="ctr">
                    <a:lnL>
                      <a:noFill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00" b="1" kern="0" spc="0" dirty="0">
                        <a:solidFill>
                          <a:schemeClr val="tx2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L="13799" marR="13799" marT="13799" marB="13799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kern="0" spc="0" dirty="0">
                          <a:solidFill>
                            <a:schemeClr val="tx2"/>
                          </a:solidFill>
                          <a:effectLst/>
                          <a:latin typeface="+mj-ea"/>
                          <a:ea typeface="+mj-ea"/>
                        </a:rPr>
                        <a:t>-</a:t>
                      </a:r>
                    </a:p>
                  </a:txBody>
                  <a:tcPr marL="13799" marR="13799" marT="13799" marB="13799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46990" marR="0" indent="0" algn="just" fontAlgn="base" latinLnBrk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b="1" kern="0" spc="0" dirty="0">
                          <a:solidFill>
                            <a:schemeClr val="tx2"/>
                          </a:solidFill>
                          <a:effectLst/>
                          <a:latin typeface="+mj-ea"/>
                          <a:ea typeface="+mj-ea"/>
                        </a:rPr>
                        <a:t>각종 신청 양식 마감기한 </a:t>
                      </a:r>
                      <a:r>
                        <a:rPr lang="en-US" altLang="ko-KR" sz="1000" b="1" kern="0" spc="0" dirty="0">
                          <a:solidFill>
                            <a:schemeClr val="tx2"/>
                          </a:solidFill>
                          <a:effectLst/>
                          <a:latin typeface="+mj-ea"/>
                          <a:ea typeface="+mj-ea"/>
                        </a:rPr>
                        <a:t>2024. 4. 30(</a:t>
                      </a:r>
                      <a:r>
                        <a:rPr lang="ko-KR" altLang="en-US" sz="1000" b="1" kern="0" spc="0" dirty="0">
                          <a:solidFill>
                            <a:schemeClr val="tx2"/>
                          </a:solidFill>
                          <a:effectLst/>
                          <a:latin typeface="+mj-ea"/>
                          <a:ea typeface="+mj-ea"/>
                        </a:rPr>
                        <a:t>화</a:t>
                      </a:r>
                      <a:r>
                        <a:rPr lang="en-US" altLang="ko-KR" sz="1000" b="1" kern="0" spc="0" dirty="0">
                          <a:solidFill>
                            <a:schemeClr val="tx2"/>
                          </a:solidFill>
                          <a:effectLst/>
                          <a:latin typeface="+mj-ea"/>
                          <a:ea typeface="+mj-ea"/>
                        </a:rPr>
                        <a:t>)</a:t>
                      </a:r>
                      <a:endParaRPr lang="ko-KR" altLang="en-US" sz="1000" b="1" kern="0" spc="0" dirty="0">
                        <a:solidFill>
                          <a:schemeClr val="tx2"/>
                        </a:solidFill>
                        <a:effectLst/>
                        <a:latin typeface="+mj-ea"/>
                        <a:ea typeface="+mj-ea"/>
                      </a:endParaRPr>
                    </a:p>
                    <a:p>
                      <a:pPr marL="46990" marR="0" indent="0" algn="just" fontAlgn="base" latinLnBrk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00" b="1" kern="0" spc="0" dirty="0">
                          <a:solidFill>
                            <a:schemeClr val="tx2"/>
                          </a:solidFill>
                          <a:effectLst/>
                          <a:latin typeface="+mj-ea"/>
                          <a:ea typeface="+mj-ea"/>
                        </a:rPr>
                        <a:t>※ </a:t>
                      </a:r>
                      <a:r>
                        <a:rPr lang="ko-KR" altLang="en-US" sz="1000" b="1" kern="0" spc="0" dirty="0">
                          <a:solidFill>
                            <a:schemeClr val="tx2"/>
                          </a:solidFill>
                          <a:effectLst/>
                          <a:latin typeface="+mj-ea"/>
                          <a:ea typeface="+mj-ea"/>
                        </a:rPr>
                        <a:t>제출서류 체크리스트</a:t>
                      </a:r>
                      <a:r>
                        <a:rPr lang="en-US" altLang="ko-KR" sz="1000" b="1" kern="0" spc="0" dirty="0">
                          <a:solidFill>
                            <a:schemeClr val="tx2"/>
                          </a:solidFill>
                          <a:effectLst/>
                          <a:latin typeface="+mj-ea"/>
                          <a:ea typeface="+mj-ea"/>
                        </a:rPr>
                        <a:t>(3p)</a:t>
                      </a:r>
                      <a:r>
                        <a:rPr lang="ko-KR" altLang="en-US" sz="1000" b="1" kern="0" spc="0" dirty="0">
                          <a:solidFill>
                            <a:schemeClr val="tx2"/>
                          </a:solidFill>
                          <a:effectLst/>
                          <a:latin typeface="+mj-ea"/>
                          <a:ea typeface="+mj-ea"/>
                        </a:rPr>
                        <a:t>참조</a:t>
                      </a:r>
                    </a:p>
                  </a:txBody>
                  <a:tcPr marL="13799" marR="13799" marT="13799" marB="13799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0518081"/>
                  </a:ext>
                </a:extLst>
              </a:tr>
              <a:tr h="648692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b="1" kern="0" spc="0">
                          <a:solidFill>
                            <a:schemeClr val="tx2"/>
                          </a:solidFill>
                          <a:effectLst/>
                          <a:latin typeface="+mj-ea"/>
                          <a:ea typeface="+mj-ea"/>
                        </a:rPr>
                        <a:t>비용 납부</a:t>
                      </a:r>
                    </a:p>
                  </a:txBody>
                  <a:tcPr marL="13799" marR="13799" marT="13799" marB="13799" anchor="ctr">
                    <a:lnL>
                      <a:noFill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00" b="1" kern="0" spc="0" dirty="0">
                          <a:solidFill>
                            <a:schemeClr val="tx2"/>
                          </a:solidFill>
                          <a:effectLst/>
                          <a:latin typeface="+mj-ea"/>
                          <a:ea typeface="+mj-ea"/>
                        </a:rPr>
                        <a:t>2024. 4. 24(</a:t>
                      </a:r>
                      <a:r>
                        <a:rPr lang="ko-KR" altLang="en-US" sz="1000" b="1" kern="0" spc="0" dirty="0">
                          <a:solidFill>
                            <a:schemeClr val="tx2"/>
                          </a:solidFill>
                          <a:effectLst/>
                          <a:latin typeface="+mj-ea"/>
                          <a:ea typeface="+mj-ea"/>
                        </a:rPr>
                        <a:t>수</a:t>
                      </a:r>
                      <a:r>
                        <a:rPr lang="en-US" altLang="ko-KR" sz="1000" b="1" kern="0" spc="0" dirty="0">
                          <a:solidFill>
                            <a:schemeClr val="tx2"/>
                          </a:solidFill>
                          <a:effectLst/>
                          <a:latin typeface="+mj-ea"/>
                          <a:ea typeface="+mj-ea"/>
                        </a:rPr>
                        <a:t>)</a:t>
                      </a:r>
                      <a:endParaRPr lang="ko-KR" altLang="en-US" sz="1000" b="1" kern="0" spc="0" dirty="0">
                        <a:solidFill>
                          <a:schemeClr val="tx2"/>
                        </a:solidFill>
                        <a:effectLst/>
                        <a:latin typeface="+mj-ea"/>
                        <a:ea typeface="+mj-ea"/>
                      </a:endParaRPr>
                    </a:p>
                    <a:p>
                      <a:pPr marL="0" marR="0" indent="0" algn="ctr" fontAlgn="base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00" b="1" kern="0" spc="0" dirty="0">
                          <a:solidFill>
                            <a:schemeClr val="tx2"/>
                          </a:solidFill>
                          <a:effectLst/>
                          <a:latin typeface="+mj-ea"/>
                          <a:ea typeface="+mj-ea"/>
                        </a:rPr>
                        <a:t>2024. 4. 24(</a:t>
                      </a:r>
                      <a:r>
                        <a:rPr lang="ko-KR" altLang="en-US" sz="1000" b="1" kern="0" spc="0" dirty="0">
                          <a:solidFill>
                            <a:schemeClr val="tx2"/>
                          </a:solidFill>
                          <a:effectLst/>
                          <a:latin typeface="+mj-ea"/>
                          <a:ea typeface="+mj-ea"/>
                        </a:rPr>
                        <a:t>수</a:t>
                      </a:r>
                      <a:r>
                        <a:rPr lang="en-US" altLang="ko-KR" sz="1000" b="1" kern="0" spc="0" dirty="0">
                          <a:solidFill>
                            <a:schemeClr val="tx2"/>
                          </a:solidFill>
                          <a:effectLst/>
                          <a:latin typeface="+mj-ea"/>
                          <a:ea typeface="+mj-ea"/>
                        </a:rPr>
                        <a:t>)</a:t>
                      </a:r>
                      <a:endParaRPr lang="ko-KR" altLang="en-US" sz="1000" b="1" kern="0" spc="0" dirty="0">
                        <a:solidFill>
                          <a:schemeClr val="tx2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L="13799" marR="13799" marT="13799" marB="13799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00" b="1" kern="0" spc="0" dirty="0">
                        <a:solidFill>
                          <a:schemeClr val="tx2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L="13799" marR="13799" marT="13799" marB="13799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46990" marR="0" indent="0" algn="just" fontAlgn="base" latinLnBrk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b="1" kern="0" spc="0">
                          <a:solidFill>
                            <a:schemeClr val="tx2"/>
                          </a:solidFill>
                          <a:effectLst/>
                          <a:latin typeface="+mj-ea"/>
                          <a:ea typeface="+mj-ea"/>
                        </a:rPr>
                        <a:t>부스참가 비용 잔금 납입 기한</a:t>
                      </a:r>
                    </a:p>
                    <a:p>
                      <a:pPr marL="46990" marR="0" indent="0" algn="just" fontAlgn="base" latinLnBrk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b="1" kern="0" spc="0">
                          <a:solidFill>
                            <a:schemeClr val="tx2"/>
                          </a:solidFill>
                          <a:effectLst/>
                          <a:latin typeface="+mj-ea"/>
                          <a:ea typeface="+mj-ea"/>
                        </a:rPr>
                        <a:t>부대시설 비용 납입 기한</a:t>
                      </a:r>
                    </a:p>
                  </a:txBody>
                  <a:tcPr marL="13799" marR="13799" marT="13799" marB="13799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76150551"/>
                  </a:ext>
                </a:extLst>
              </a:tr>
              <a:tr h="1056238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b="1" kern="0" spc="0" dirty="0">
                          <a:solidFill>
                            <a:schemeClr val="tx2"/>
                          </a:solidFill>
                          <a:effectLst/>
                          <a:latin typeface="+mj-ea"/>
                          <a:ea typeface="+mj-ea"/>
                        </a:rPr>
                        <a:t>장치공사</a:t>
                      </a:r>
                    </a:p>
                  </a:txBody>
                  <a:tcPr marL="13799" marR="13799" marT="13799" marB="13799" anchor="ctr">
                    <a:lnL>
                      <a:noFill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00" b="1" kern="0" spc="0" dirty="0">
                          <a:solidFill>
                            <a:schemeClr val="tx2"/>
                          </a:solidFill>
                          <a:effectLst/>
                          <a:latin typeface="+mj-ea"/>
                          <a:ea typeface="+mj-ea"/>
                        </a:rPr>
                        <a:t>2024.5.7(</a:t>
                      </a:r>
                      <a:r>
                        <a:rPr lang="ko-KR" altLang="en-US" sz="1000" b="1" kern="0" spc="0" dirty="0">
                          <a:solidFill>
                            <a:schemeClr val="tx2"/>
                          </a:solidFill>
                          <a:effectLst/>
                          <a:latin typeface="+mj-ea"/>
                          <a:ea typeface="+mj-ea"/>
                        </a:rPr>
                        <a:t>화</a:t>
                      </a:r>
                      <a:r>
                        <a:rPr lang="en-US" altLang="ko-KR" sz="1000" b="1" kern="0" spc="0" dirty="0">
                          <a:solidFill>
                            <a:schemeClr val="tx2"/>
                          </a:solidFill>
                          <a:effectLst/>
                          <a:latin typeface="+mj-ea"/>
                          <a:ea typeface="+mj-ea"/>
                        </a:rPr>
                        <a:t>)</a:t>
                      </a:r>
                      <a:endParaRPr lang="ko-KR" altLang="en-US" sz="1000" b="1" kern="0" spc="0" dirty="0">
                        <a:solidFill>
                          <a:schemeClr val="tx2"/>
                        </a:solidFill>
                        <a:effectLst/>
                        <a:latin typeface="+mj-ea"/>
                        <a:ea typeface="+mj-ea"/>
                      </a:endParaRPr>
                    </a:p>
                    <a:p>
                      <a:pPr marL="0" marR="0" indent="0" algn="ctr" fontAlgn="base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b="1" kern="0" spc="0" dirty="0">
                          <a:solidFill>
                            <a:schemeClr val="tx2"/>
                          </a:solidFill>
                          <a:effectLst/>
                          <a:latin typeface="+mj-ea"/>
                          <a:ea typeface="+mj-ea"/>
                        </a:rPr>
                        <a:t>∼</a:t>
                      </a:r>
                    </a:p>
                    <a:p>
                      <a:pPr marL="0" marR="0" indent="0" algn="ctr" fontAlgn="base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00" b="1" kern="0" spc="0" dirty="0">
                          <a:solidFill>
                            <a:schemeClr val="tx2"/>
                          </a:solidFill>
                          <a:effectLst/>
                          <a:latin typeface="+mj-ea"/>
                          <a:ea typeface="+mj-ea"/>
                        </a:rPr>
                        <a:t>2024.5.8(</a:t>
                      </a:r>
                      <a:r>
                        <a:rPr lang="ko-KR" altLang="en-US" sz="1000" b="1" kern="0" spc="0" dirty="0">
                          <a:solidFill>
                            <a:schemeClr val="tx2"/>
                          </a:solidFill>
                          <a:effectLst/>
                          <a:latin typeface="+mj-ea"/>
                          <a:ea typeface="+mj-ea"/>
                        </a:rPr>
                        <a:t>수</a:t>
                      </a:r>
                      <a:r>
                        <a:rPr lang="en-US" altLang="ko-KR" sz="1000" b="1" kern="0" spc="0" dirty="0">
                          <a:solidFill>
                            <a:schemeClr val="tx2"/>
                          </a:solidFill>
                          <a:effectLst/>
                          <a:latin typeface="+mj-ea"/>
                          <a:ea typeface="+mj-ea"/>
                        </a:rPr>
                        <a:t>)</a:t>
                      </a:r>
                      <a:endParaRPr lang="ko-KR" altLang="en-US" sz="1000" b="1" kern="0" spc="0" dirty="0">
                        <a:solidFill>
                          <a:schemeClr val="tx2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L="13799" marR="13799" marT="13799" marB="13799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kern="0" spc="0" dirty="0">
                          <a:solidFill>
                            <a:schemeClr val="tx2"/>
                          </a:solidFill>
                          <a:effectLst/>
                          <a:latin typeface="+mj-ea"/>
                          <a:ea typeface="+mj-ea"/>
                        </a:rPr>
                        <a:t>08:00∼20:00</a:t>
                      </a:r>
                    </a:p>
                  </a:txBody>
                  <a:tcPr marL="13799" marR="13799" marT="13799" marB="13799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46990" marR="0" indent="0" algn="just" fontAlgn="base" latinLnBrk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b="1" kern="0" spc="0" dirty="0">
                          <a:solidFill>
                            <a:schemeClr val="tx2"/>
                          </a:solidFill>
                          <a:effectLst/>
                          <a:latin typeface="+mj-ea"/>
                          <a:ea typeface="+mj-ea"/>
                        </a:rPr>
                        <a:t>부스 장치공사</a:t>
                      </a:r>
                      <a:r>
                        <a:rPr lang="en-US" altLang="ko-KR" sz="1000" b="1" kern="0" spc="0" dirty="0">
                          <a:solidFill>
                            <a:schemeClr val="tx2"/>
                          </a:solidFill>
                          <a:effectLst/>
                          <a:latin typeface="+mj-ea"/>
                          <a:ea typeface="+mj-ea"/>
                        </a:rPr>
                        <a:t>(</a:t>
                      </a:r>
                      <a:r>
                        <a:rPr lang="ko-KR" altLang="en-US" sz="1000" b="1" kern="0" spc="0" dirty="0">
                          <a:solidFill>
                            <a:schemeClr val="tx2"/>
                          </a:solidFill>
                          <a:effectLst/>
                          <a:latin typeface="+mj-ea"/>
                          <a:ea typeface="+mj-ea"/>
                        </a:rPr>
                        <a:t>기본부스</a:t>
                      </a:r>
                      <a:r>
                        <a:rPr lang="en-US" altLang="ko-KR" sz="1000" b="1" kern="0" spc="0" dirty="0">
                          <a:solidFill>
                            <a:schemeClr val="tx2"/>
                          </a:solidFill>
                          <a:effectLst/>
                          <a:latin typeface="+mj-ea"/>
                          <a:ea typeface="+mj-ea"/>
                        </a:rPr>
                        <a:t>, </a:t>
                      </a:r>
                      <a:r>
                        <a:rPr lang="ko-KR" altLang="en-US" sz="1000" b="1" kern="0" spc="0" dirty="0">
                          <a:solidFill>
                            <a:schemeClr val="tx2"/>
                          </a:solidFill>
                          <a:effectLst/>
                          <a:latin typeface="+mj-ea"/>
                          <a:ea typeface="+mj-ea"/>
                        </a:rPr>
                        <a:t>독립부스</a:t>
                      </a:r>
                      <a:r>
                        <a:rPr lang="en-US" altLang="ko-KR" sz="1000" b="1" kern="0" spc="0" dirty="0">
                          <a:solidFill>
                            <a:schemeClr val="tx2"/>
                          </a:solidFill>
                          <a:effectLst/>
                          <a:latin typeface="+mj-ea"/>
                          <a:ea typeface="+mj-ea"/>
                        </a:rPr>
                        <a:t>)</a:t>
                      </a:r>
                      <a:endParaRPr lang="ko-KR" altLang="en-US" sz="1000" b="1" kern="0" spc="0" dirty="0">
                        <a:solidFill>
                          <a:schemeClr val="tx2"/>
                        </a:solidFill>
                        <a:effectLst/>
                        <a:latin typeface="+mj-ea"/>
                        <a:ea typeface="+mj-ea"/>
                      </a:endParaRPr>
                    </a:p>
                    <a:p>
                      <a:pPr marL="46990" marR="0" indent="0" algn="just" fontAlgn="base" latinLnBrk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00" b="1" kern="0" spc="0" dirty="0">
                          <a:solidFill>
                            <a:schemeClr val="tx2"/>
                          </a:solidFill>
                          <a:effectLst/>
                          <a:latin typeface="+mj-ea"/>
                          <a:ea typeface="+mj-ea"/>
                        </a:rPr>
                        <a:t>※ 5. 8(</a:t>
                      </a:r>
                      <a:r>
                        <a:rPr lang="ko-KR" altLang="en-US" sz="1000" b="1" kern="0" spc="0" dirty="0">
                          <a:solidFill>
                            <a:schemeClr val="tx2"/>
                          </a:solidFill>
                          <a:effectLst/>
                          <a:latin typeface="+mj-ea"/>
                          <a:ea typeface="+mj-ea"/>
                        </a:rPr>
                        <a:t>수</a:t>
                      </a:r>
                      <a:r>
                        <a:rPr lang="en-US" altLang="ko-KR" sz="1000" b="1" kern="0" spc="0" dirty="0">
                          <a:solidFill>
                            <a:schemeClr val="tx2"/>
                          </a:solidFill>
                          <a:effectLst/>
                          <a:latin typeface="+mj-ea"/>
                          <a:ea typeface="+mj-ea"/>
                        </a:rPr>
                        <a:t>) 14</a:t>
                      </a:r>
                      <a:r>
                        <a:rPr lang="ko-KR" altLang="en-US" sz="1000" b="1" kern="0" spc="0" dirty="0">
                          <a:solidFill>
                            <a:schemeClr val="tx2"/>
                          </a:solidFill>
                          <a:effectLst/>
                          <a:latin typeface="+mj-ea"/>
                          <a:ea typeface="+mj-ea"/>
                        </a:rPr>
                        <a:t>시 이후 차량 출입구 폐쇄</a:t>
                      </a:r>
                    </a:p>
                  </a:txBody>
                  <a:tcPr marL="13799" marR="13799" marT="13799" marB="13799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89867064"/>
                  </a:ext>
                </a:extLst>
              </a:tr>
              <a:tr h="762882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b="1" kern="0" spc="0">
                          <a:solidFill>
                            <a:schemeClr val="tx2"/>
                          </a:solidFill>
                          <a:effectLst/>
                          <a:latin typeface="+mj-ea"/>
                          <a:ea typeface="+mj-ea"/>
                        </a:rPr>
                        <a:t>기본부스</a:t>
                      </a:r>
                    </a:p>
                    <a:p>
                      <a:pPr marL="0" marR="0" indent="0" algn="ctr" fontAlgn="base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b="1" kern="0" spc="0">
                          <a:solidFill>
                            <a:schemeClr val="tx2"/>
                          </a:solidFill>
                          <a:effectLst/>
                          <a:latin typeface="+mj-ea"/>
                          <a:ea typeface="+mj-ea"/>
                        </a:rPr>
                        <a:t>전시품 반입</a:t>
                      </a:r>
                    </a:p>
                  </a:txBody>
                  <a:tcPr marL="13799" marR="13799" marT="13799" marB="13799" anchor="ctr">
                    <a:lnL>
                      <a:noFill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00" b="1" kern="0" spc="0" dirty="0">
                          <a:solidFill>
                            <a:schemeClr val="tx2"/>
                          </a:solidFill>
                          <a:effectLst/>
                          <a:latin typeface="+mj-ea"/>
                          <a:ea typeface="+mj-ea"/>
                        </a:rPr>
                        <a:t>2024.5.8(</a:t>
                      </a:r>
                      <a:r>
                        <a:rPr lang="ko-KR" altLang="en-US" sz="1000" b="1" kern="0" spc="0" dirty="0">
                          <a:solidFill>
                            <a:schemeClr val="tx2"/>
                          </a:solidFill>
                          <a:effectLst/>
                          <a:latin typeface="+mj-ea"/>
                          <a:ea typeface="+mj-ea"/>
                        </a:rPr>
                        <a:t>수</a:t>
                      </a:r>
                      <a:r>
                        <a:rPr lang="en-US" altLang="ko-KR" sz="1000" b="1" kern="0" spc="0" dirty="0">
                          <a:solidFill>
                            <a:schemeClr val="tx2"/>
                          </a:solidFill>
                          <a:effectLst/>
                          <a:latin typeface="+mj-ea"/>
                          <a:ea typeface="+mj-ea"/>
                        </a:rPr>
                        <a:t>)</a:t>
                      </a:r>
                      <a:endParaRPr lang="ko-KR" altLang="en-US" sz="1000" b="1" kern="0" spc="0" dirty="0">
                        <a:solidFill>
                          <a:schemeClr val="tx2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L="13799" marR="13799" marT="13799" marB="13799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kern="0" spc="0" dirty="0">
                          <a:solidFill>
                            <a:schemeClr val="tx2"/>
                          </a:solidFill>
                          <a:effectLst/>
                          <a:latin typeface="+mj-ea"/>
                          <a:ea typeface="+mj-ea"/>
                        </a:rPr>
                        <a:t>14:00∼20:00</a:t>
                      </a:r>
                    </a:p>
                  </a:txBody>
                  <a:tcPr marL="13799" marR="13799" marT="13799" marB="13799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46990" marR="0" indent="0" algn="just" fontAlgn="base" latinLnBrk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b="1" kern="0" spc="0" dirty="0">
                          <a:solidFill>
                            <a:schemeClr val="tx2"/>
                          </a:solidFill>
                          <a:effectLst/>
                          <a:latin typeface="+mj-ea"/>
                          <a:ea typeface="+mj-ea"/>
                        </a:rPr>
                        <a:t>참가업체 전시품 반입 및 부스 조성 가능</a:t>
                      </a:r>
                    </a:p>
                    <a:p>
                      <a:pPr marL="46990" marR="0" indent="0" algn="just" fontAlgn="base" latinLnBrk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00" b="1" kern="0" spc="0" dirty="0">
                          <a:solidFill>
                            <a:schemeClr val="tx2"/>
                          </a:solidFill>
                          <a:effectLst/>
                          <a:latin typeface="+mj-ea"/>
                          <a:ea typeface="+mj-ea"/>
                        </a:rPr>
                        <a:t>※ 5. 8(</a:t>
                      </a:r>
                      <a:r>
                        <a:rPr lang="ko-KR" altLang="en-US" sz="1000" b="1" kern="0" spc="0" dirty="0">
                          <a:solidFill>
                            <a:schemeClr val="tx2"/>
                          </a:solidFill>
                          <a:effectLst/>
                          <a:latin typeface="+mj-ea"/>
                          <a:ea typeface="+mj-ea"/>
                        </a:rPr>
                        <a:t>수</a:t>
                      </a:r>
                      <a:r>
                        <a:rPr lang="en-US" altLang="ko-KR" sz="1000" b="1" kern="0" spc="0" dirty="0">
                          <a:solidFill>
                            <a:schemeClr val="tx2"/>
                          </a:solidFill>
                          <a:effectLst/>
                          <a:latin typeface="+mj-ea"/>
                          <a:ea typeface="+mj-ea"/>
                        </a:rPr>
                        <a:t>) 14</a:t>
                      </a:r>
                      <a:r>
                        <a:rPr lang="ko-KR" altLang="en-US" sz="1000" b="1" kern="0" spc="0" dirty="0">
                          <a:solidFill>
                            <a:schemeClr val="tx2"/>
                          </a:solidFill>
                          <a:effectLst/>
                          <a:latin typeface="+mj-ea"/>
                          <a:ea typeface="+mj-ea"/>
                        </a:rPr>
                        <a:t>시 이후 부스전력 공급</a:t>
                      </a:r>
                    </a:p>
                  </a:txBody>
                  <a:tcPr marL="13799" marR="13799" marT="13799" marB="13799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57491946"/>
                  </a:ext>
                </a:extLst>
              </a:tr>
              <a:tr h="533197">
                <a:tc rowSpan="2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b="1" kern="0" spc="0" dirty="0">
                          <a:solidFill>
                            <a:schemeClr val="tx2"/>
                          </a:solidFill>
                          <a:effectLst/>
                          <a:latin typeface="+mj-ea"/>
                          <a:ea typeface="+mj-ea"/>
                        </a:rPr>
                        <a:t>전시기간</a:t>
                      </a:r>
                    </a:p>
                  </a:txBody>
                  <a:tcPr marL="13799" marR="13799" marT="13799" marB="13799" anchor="ctr">
                    <a:lnL>
                      <a:noFill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00" b="1" kern="0" spc="0" dirty="0">
                          <a:solidFill>
                            <a:schemeClr val="tx2"/>
                          </a:solidFill>
                          <a:effectLst/>
                          <a:latin typeface="+mj-ea"/>
                          <a:ea typeface="+mj-ea"/>
                        </a:rPr>
                        <a:t>2024.5.9(</a:t>
                      </a:r>
                      <a:r>
                        <a:rPr lang="ko-KR" altLang="en-US" sz="1000" b="1" kern="0" spc="0" dirty="0">
                          <a:solidFill>
                            <a:schemeClr val="tx2"/>
                          </a:solidFill>
                          <a:effectLst/>
                          <a:latin typeface="+mj-ea"/>
                          <a:ea typeface="+mj-ea"/>
                        </a:rPr>
                        <a:t>목</a:t>
                      </a:r>
                      <a:r>
                        <a:rPr lang="en-US" altLang="ko-KR" sz="1000" b="1" kern="0" spc="0" dirty="0">
                          <a:solidFill>
                            <a:schemeClr val="tx2"/>
                          </a:solidFill>
                          <a:effectLst/>
                          <a:latin typeface="+mj-ea"/>
                          <a:ea typeface="+mj-ea"/>
                        </a:rPr>
                        <a:t>)</a:t>
                      </a:r>
                      <a:endParaRPr lang="ko-KR" altLang="en-US" sz="1000" b="1" kern="0" spc="0" dirty="0">
                        <a:solidFill>
                          <a:schemeClr val="tx2"/>
                        </a:solidFill>
                        <a:effectLst/>
                        <a:latin typeface="+mj-ea"/>
                        <a:ea typeface="+mj-ea"/>
                      </a:endParaRPr>
                    </a:p>
                    <a:p>
                      <a:pPr marL="0" marR="0" indent="0" algn="ctr" fontAlgn="base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b="1" kern="0" spc="0" dirty="0">
                          <a:solidFill>
                            <a:schemeClr val="tx2"/>
                          </a:solidFill>
                          <a:effectLst/>
                          <a:latin typeface="+mj-ea"/>
                          <a:ea typeface="+mj-ea"/>
                        </a:rPr>
                        <a:t>∼</a:t>
                      </a:r>
                    </a:p>
                    <a:p>
                      <a:pPr marL="0" marR="0" indent="0" algn="ctr" fontAlgn="base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00" b="1" kern="0" spc="0" dirty="0">
                          <a:solidFill>
                            <a:schemeClr val="tx2"/>
                          </a:solidFill>
                          <a:effectLst/>
                          <a:latin typeface="+mj-ea"/>
                          <a:ea typeface="+mj-ea"/>
                        </a:rPr>
                        <a:t>2024.5.11(</a:t>
                      </a:r>
                      <a:r>
                        <a:rPr lang="ko-KR" altLang="en-US" sz="1000" b="1" kern="0" spc="0" dirty="0">
                          <a:solidFill>
                            <a:schemeClr val="tx2"/>
                          </a:solidFill>
                          <a:effectLst/>
                          <a:latin typeface="+mj-ea"/>
                          <a:ea typeface="+mj-ea"/>
                        </a:rPr>
                        <a:t>토</a:t>
                      </a:r>
                      <a:r>
                        <a:rPr lang="en-US" altLang="ko-KR" sz="1000" b="1" kern="0" spc="0" dirty="0">
                          <a:solidFill>
                            <a:schemeClr val="tx2"/>
                          </a:solidFill>
                          <a:effectLst/>
                          <a:latin typeface="+mj-ea"/>
                          <a:ea typeface="+mj-ea"/>
                        </a:rPr>
                        <a:t>)</a:t>
                      </a:r>
                      <a:endParaRPr lang="ko-KR" altLang="en-US" sz="1000" b="1" kern="0" spc="0" dirty="0">
                        <a:solidFill>
                          <a:schemeClr val="tx2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L="13799" marR="13799" marT="13799" marB="13799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kern="0" spc="0">
                          <a:solidFill>
                            <a:schemeClr val="tx2"/>
                          </a:solidFill>
                          <a:effectLst/>
                          <a:latin typeface="+mj-ea"/>
                          <a:ea typeface="+mj-ea"/>
                        </a:rPr>
                        <a:t>09:00∼10:00</a:t>
                      </a:r>
                    </a:p>
                  </a:txBody>
                  <a:tcPr marL="13799" marR="13799" marT="13799" marB="13799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46990" marR="0" indent="0" algn="just" fontAlgn="base" latinLnBrk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b="1" kern="0" spc="0" dirty="0">
                          <a:solidFill>
                            <a:schemeClr val="tx2"/>
                          </a:solidFill>
                          <a:effectLst/>
                          <a:latin typeface="+mj-ea"/>
                          <a:ea typeface="+mj-ea"/>
                        </a:rPr>
                        <a:t>참가업체 입장 </a:t>
                      </a:r>
                      <a:r>
                        <a:rPr lang="en-US" altLang="ko-KR" sz="1000" b="1" kern="0" spc="0" dirty="0">
                          <a:solidFill>
                            <a:schemeClr val="tx2"/>
                          </a:solidFill>
                          <a:effectLst/>
                          <a:latin typeface="+mj-ea"/>
                          <a:ea typeface="+mj-ea"/>
                        </a:rPr>
                        <a:t>(</a:t>
                      </a:r>
                      <a:r>
                        <a:rPr lang="ko-KR" altLang="en-US" sz="1000" b="1" kern="0" spc="0" dirty="0">
                          <a:solidFill>
                            <a:schemeClr val="tx2"/>
                          </a:solidFill>
                          <a:effectLst/>
                          <a:latin typeface="+mj-ea"/>
                          <a:ea typeface="+mj-ea"/>
                        </a:rPr>
                        <a:t>전시준비</a:t>
                      </a:r>
                      <a:r>
                        <a:rPr lang="en-US" altLang="ko-KR" sz="1000" b="1" kern="0" spc="0" dirty="0">
                          <a:solidFill>
                            <a:schemeClr val="tx2"/>
                          </a:solidFill>
                          <a:effectLst/>
                          <a:latin typeface="+mj-ea"/>
                          <a:ea typeface="+mj-ea"/>
                        </a:rPr>
                        <a:t>)</a:t>
                      </a:r>
                      <a:endParaRPr lang="ko-KR" altLang="en-US" sz="1000" b="1" kern="0" spc="0" dirty="0">
                        <a:solidFill>
                          <a:schemeClr val="tx2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L="13799" marR="13799" marT="13799" marB="13799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38802913"/>
                  </a:ext>
                </a:extLst>
              </a:tr>
              <a:tr h="609541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kern="0" spc="0">
                          <a:solidFill>
                            <a:schemeClr val="tx2"/>
                          </a:solidFill>
                          <a:effectLst/>
                          <a:latin typeface="+mj-ea"/>
                          <a:ea typeface="+mj-ea"/>
                        </a:rPr>
                        <a:t>10:00∼18:00</a:t>
                      </a:r>
                    </a:p>
                  </a:txBody>
                  <a:tcPr marL="13799" marR="13799" marT="13799" marB="13799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46990" marR="0" indent="0" algn="just" fontAlgn="base" latinLnBrk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b="1" kern="0" spc="0" dirty="0">
                          <a:solidFill>
                            <a:schemeClr val="tx2"/>
                          </a:solidFill>
                          <a:effectLst/>
                          <a:latin typeface="+mj-ea"/>
                          <a:ea typeface="+mj-ea"/>
                        </a:rPr>
                        <a:t>관람객 입장</a:t>
                      </a:r>
                    </a:p>
                    <a:p>
                      <a:pPr marL="46990" marR="0" indent="0" algn="just" fontAlgn="base" latinLnBrk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00" b="1" kern="0" spc="0" dirty="0">
                          <a:solidFill>
                            <a:schemeClr val="tx2"/>
                          </a:solidFill>
                          <a:effectLst/>
                          <a:latin typeface="+mj-ea"/>
                          <a:ea typeface="+mj-ea"/>
                        </a:rPr>
                        <a:t>※ 17:30 </a:t>
                      </a:r>
                      <a:r>
                        <a:rPr lang="ko-KR" altLang="en-US" sz="1000" b="1" kern="0" spc="0" dirty="0">
                          <a:solidFill>
                            <a:schemeClr val="tx2"/>
                          </a:solidFill>
                          <a:effectLst/>
                          <a:latin typeface="+mj-ea"/>
                          <a:ea typeface="+mj-ea"/>
                        </a:rPr>
                        <a:t>이후 관람객 입장 불가 </a:t>
                      </a:r>
                    </a:p>
                  </a:txBody>
                  <a:tcPr marL="13799" marR="13799" marT="13799" marB="13799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36087279"/>
                  </a:ext>
                </a:extLst>
              </a:tr>
              <a:tr h="648692">
                <a:tc rowSpan="2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b="1" kern="0" spc="0">
                          <a:solidFill>
                            <a:schemeClr val="tx2"/>
                          </a:solidFill>
                          <a:effectLst/>
                          <a:latin typeface="+mj-ea"/>
                          <a:ea typeface="+mj-ea"/>
                        </a:rPr>
                        <a:t>장치물 철거</a:t>
                      </a:r>
                    </a:p>
                  </a:txBody>
                  <a:tcPr marL="13799" marR="13799" marT="13799" marB="13799" anchor="ctr">
                    <a:lnL>
                      <a:noFill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00" b="1" kern="0" spc="0" dirty="0">
                          <a:solidFill>
                            <a:schemeClr val="tx2"/>
                          </a:solidFill>
                          <a:effectLst/>
                          <a:latin typeface="+mj-ea"/>
                          <a:ea typeface="+mj-ea"/>
                        </a:rPr>
                        <a:t>2024.5.11(</a:t>
                      </a:r>
                      <a:r>
                        <a:rPr lang="ko-KR" altLang="en-US" sz="1000" b="1" kern="0" spc="0" dirty="0">
                          <a:solidFill>
                            <a:schemeClr val="tx2"/>
                          </a:solidFill>
                          <a:effectLst/>
                          <a:latin typeface="+mj-ea"/>
                          <a:ea typeface="+mj-ea"/>
                        </a:rPr>
                        <a:t>토</a:t>
                      </a:r>
                      <a:r>
                        <a:rPr lang="en-US" altLang="ko-KR" sz="1000" b="1" kern="0" spc="0" dirty="0">
                          <a:solidFill>
                            <a:schemeClr val="tx2"/>
                          </a:solidFill>
                          <a:effectLst/>
                          <a:latin typeface="+mj-ea"/>
                          <a:ea typeface="+mj-ea"/>
                        </a:rPr>
                        <a:t>)</a:t>
                      </a:r>
                      <a:endParaRPr lang="ko-KR" altLang="en-US" sz="1000" b="1" kern="0" spc="0" dirty="0">
                        <a:solidFill>
                          <a:schemeClr val="tx2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L="13799" marR="13799" marT="13799" marB="13799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kern="0" spc="0">
                          <a:solidFill>
                            <a:schemeClr val="tx2"/>
                          </a:solidFill>
                          <a:effectLst/>
                          <a:latin typeface="+mj-ea"/>
                          <a:ea typeface="+mj-ea"/>
                        </a:rPr>
                        <a:t>18:00∼20:00</a:t>
                      </a:r>
                    </a:p>
                  </a:txBody>
                  <a:tcPr marL="13799" marR="13799" marT="13799" marB="13799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46990" marR="0" indent="0" algn="just" fontAlgn="base" latinLnBrk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b="1" kern="0" spc="0" dirty="0">
                          <a:solidFill>
                            <a:schemeClr val="tx2"/>
                          </a:solidFill>
                          <a:effectLst/>
                          <a:latin typeface="+mj-ea"/>
                          <a:ea typeface="+mj-ea"/>
                        </a:rPr>
                        <a:t>전시품 반출 </a:t>
                      </a:r>
                    </a:p>
                  </a:txBody>
                  <a:tcPr marL="13799" marR="13799" marT="13799" marB="13799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65693939"/>
                  </a:ext>
                </a:extLst>
              </a:tr>
              <a:tr h="636061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00" b="1" kern="0" spc="0" dirty="0">
                          <a:solidFill>
                            <a:schemeClr val="tx2"/>
                          </a:solidFill>
                          <a:effectLst/>
                          <a:latin typeface="+mj-ea"/>
                          <a:ea typeface="+mj-ea"/>
                        </a:rPr>
                        <a:t>2024.5.11(</a:t>
                      </a:r>
                      <a:r>
                        <a:rPr lang="ko-KR" altLang="en-US" sz="1000" b="1" kern="0" spc="0" dirty="0">
                          <a:solidFill>
                            <a:schemeClr val="tx2"/>
                          </a:solidFill>
                          <a:effectLst/>
                          <a:latin typeface="+mj-ea"/>
                          <a:ea typeface="+mj-ea"/>
                        </a:rPr>
                        <a:t>토</a:t>
                      </a:r>
                      <a:r>
                        <a:rPr lang="en-US" altLang="ko-KR" sz="1000" b="1" kern="0" spc="0" dirty="0">
                          <a:solidFill>
                            <a:schemeClr val="tx2"/>
                          </a:solidFill>
                          <a:effectLst/>
                          <a:latin typeface="+mj-ea"/>
                          <a:ea typeface="+mj-ea"/>
                        </a:rPr>
                        <a:t>)</a:t>
                      </a:r>
                      <a:endParaRPr lang="ko-KR" altLang="en-US" sz="1000" b="1" kern="0" spc="0" dirty="0">
                        <a:solidFill>
                          <a:schemeClr val="tx2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L="13799" marR="13799" marT="13799" marB="13799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kern="0" spc="0">
                          <a:solidFill>
                            <a:schemeClr val="tx2"/>
                          </a:solidFill>
                          <a:effectLst/>
                          <a:latin typeface="+mj-ea"/>
                          <a:ea typeface="+mj-ea"/>
                        </a:rPr>
                        <a:t>20:00∼24:00</a:t>
                      </a:r>
                    </a:p>
                  </a:txBody>
                  <a:tcPr marL="13799" marR="13799" marT="13799" marB="13799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46990" marR="0" indent="0" algn="just" fontAlgn="base" latinLnBrk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b="1" kern="0" spc="0" dirty="0">
                          <a:solidFill>
                            <a:schemeClr val="tx2"/>
                          </a:solidFill>
                          <a:effectLst/>
                          <a:latin typeface="+mj-ea"/>
                          <a:ea typeface="+mj-ea"/>
                        </a:rPr>
                        <a:t>전시품 반출</a:t>
                      </a:r>
                      <a:r>
                        <a:rPr lang="en-US" altLang="ko-KR" sz="1000" b="1" kern="0" spc="0" dirty="0">
                          <a:solidFill>
                            <a:schemeClr val="tx2"/>
                          </a:solidFill>
                          <a:effectLst/>
                          <a:latin typeface="+mj-ea"/>
                          <a:ea typeface="+mj-ea"/>
                        </a:rPr>
                        <a:t>(</a:t>
                      </a:r>
                      <a:r>
                        <a:rPr lang="ko-KR" altLang="en-US" sz="1000" b="1" kern="0" spc="0" dirty="0">
                          <a:solidFill>
                            <a:schemeClr val="tx2"/>
                          </a:solidFill>
                          <a:effectLst/>
                          <a:latin typeface="+mj-ea"/>
                          <a:ea typeface="+mj-ea"/>
                        </a:rPr>
                        <a:t>중량물</a:t>
                      </a:r>
                      <a:r>
                        <a:rPr lang="en-US" altLang="ko-KR" sz="1000" b="1" kern="0" spc="0" dirty="0">
                          <a:solidFill>
                            <a:schemeClr val="tx2"/>
                          </a:solidFill>
                          <a:effectLst/>
                          <a:latin typeface="+mj-ea"/>
                          <a:ea typeface="+mj-ea"/>
                        </a:rPr>
                        <a:t>) </a:t>
                      </a:r>
                      <a:r>
                        <a:rPr lang="ko-KR" altLang="en-US" sz="1000" b="1" kern="0" spc="0" dirty="0">
                          <a:solidFill>
                            <a:schemeClr val="tx2"/>
                          </a:solidFill>
                          <a:effectLst/>
                          <a:latin typeface="+mj-ea"/>
                          <a:ea typeface="+mj-ea"/>
                        </a:rPr>
                        <a:t>및 부스철거</a:t>
                      </a:r>
                    </a:p>
                  </a:txBody>
                  <a:tcPr marL="13799" marR="13799" marT="13799" marB="13799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57025979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E7343518-BC12-D649-4928-7874DDB12D9B}"/>
              </a:ext>
            </a:extLst>
          </p:cNvPr>
          <p:cNvSpPr txBox="1"/>
          <p:nvPr/>
        </p:nvSpPr>
        <p:spPr>
          <a:xfrm>
            <a:off x="0" y="7181852"/>
            <a:ext cx="6243056" cy="22713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676910" marR="0" indent="-254000" fontAlgn="base" latinLnBrk="1">
              <a:lnSpc>
                <a:spcPct val="18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ko-KR" sz="1200" b="1" kern="0" spc="0" dirty="0">
                <a:solidFill>
                  <a:schemeClr val="tx2"/>
                </a:solidFill>
                <a:effectLst/>
                <a:latin typeface="+mn-ea"/>
              </a:rPr>
              <a:t>※ </a:t>
            </a:r>
            <a:r>
              <a:rPr lang="ko-KR" altLang="en-US" sz="1200" b="1" kern="0" spc="0" dirty="0">
                <a:solidFill>
                  <a:schemeClr val="tx2"/>
                </a:solidFill>
                <a:effectLst/>
                <a:latin typeface="+mn-ea"/>
              </a:rPr>
              <a:t>전시기간 중 폐장 시간은 주최측의 사정에 따라 변경될 수 있습니다</a:t>
            </a:r>
            <a:r>
              <a:rPr lang="en-US" altLang="ko-KR" sz="1200" b="1" kern="0" spc="0" dirty="0">
                <a:solidFill>
                  <a:schemeClr val="tx2"/>
                </a:solidFill>
                <a:effectLst/>
                <a:latin typeface="+mn-ea"/>
              </a:rPr>
              <a:t>. </a:t>
            </a:r>
            <a:endParaRPr lang="ko-KR" altLang="en-US" sz="1200" b="1" kern="0" spc="0" dirty="0">
              <a:solidFill>
                <a:schemeClr val="tx2"/>
              </a:solidFill>
              <a:effectLst/>
              <a:latin typeface="+mn-ea"/>
            </a:endParaRPr>
          </a:p>
          <a:p>
            <a:pPr marL="676910" marR="0" indent="-254000" fontAlgn="base" latinLnBrk="1">
              <a:lnSpc>
                <a:spcPct val="18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ko-KR" sz="1200" b="1" kern="0" spc="0" dirty="0">
                <a:solidFill>
                  <a:schemeClr val="tx2"/>
                </a:solidFill>
                <a:effectLst/>
                <a:latin typeface="+mn-ea"/>
              </a:rPr>
              <a:t>※ </a:t>
            </a:r>
            <a:r>
              <a:rPr lang="ko-KR" altLang="en-US" sz="1200" b="1" kern="0" spc="-20" dirty="0">
                <a:solidFill>
                  <a:schemeClr val="tx2"/>
                </a:solidFill>
                <a:effectLst/>
                <a:latin typeface="+mn-ea"/>
              </a:rPr>
              <a:t>장치공사 기간 중 전시장 오픈시간은 </a:t>
            </a:r>
            <a:r>
              <a:rPr lang="en-US" altLang="ko-KR" sz="1200" b="1" kern="0" spc="-20" dirty="0">
                <a:solidFill>
                  <a:schemeClr val="tx2"/>
                </a:solidFill>
                <a:effectLst/>
                <a:latin typeface="+mn-ea"/>
              </a:rPr>
              <a:t>08</a:t>
            </a:r>
            <a:r>
              <a:rPr lang="ko-KR" altLang="en-US" sz="1200" b="1" kern="0" spc="-20" dirty="0">
                <a:solidFill>
                  <a:schemeClr val="tx2"/>
                </a:solidFill>
                <a:effectLst/>
                <a:latin typeface="+mn-ea"/>
              </a:rPr>
              <a:t>시 </a:t>
            </a:r>
            <a:r>
              <a:rPr lang="en-US" altLang="ko-KR" sz="1200" b="1" kern="0" spc="-20" dirty="0">
                <a:solidFill>
                  <a:schemeClr val="tx2"/>
                </a:solidFill>
                <a:effectLst/>
                <a:latin typeface="+mn-ea"/>
              </a:rPr>
              <a:t>~ 20</a:t>
            </a:r>
            <a:r>
              <a:rPr lang="ko-KR" altLang="en-US" sz="1200" b="1" kern="0" spc="-20" dirty="0" err="1">
                <a:solidFill>
                  <a:schemeClr val="tx2"/>
                </a:solidFill>
                <a:effectLst/>
                <a:latin typeface="+mn-ea"/>
              </a:rPr>
              <a:t>시까지이며</a:t>
            </a:r>
            <a:r>
              <a:rPr lang="en-US" altLang="ko-KR" sz="1200" b="1" kern="0" spc="-20" dirty="0">
                <a:solidFill>
                  <a:schemeClr val="tx2"/>
                </a:solidFill>
                <a:effectLst/>
                <a:latin typeface="+mn-ea"/>
              </a:rPr>
              <a:t>, </a:t>
            </a:r>
          </a:p>
          <a:p>
            <a:pPr marL="676910" marR="0" indent="-254000" fontAlgn="base" latinLnBrk="1">
              <a:lnSpc>
                <a:spcPct val="18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ko-KR" sz="1200" b="1" kern="0" spc="-20" dirty="0">
                <a:solidFill>
                  <a:schemeClr val="tx2"/>
                </a:solidFill>
                <a:latin typeface="+mn-ea"/>
              </a:rPr>
              <a:t>     </a:t>
            </a:r>
            <a:r>
              <a:rPr lang="en-US" altLang="ko-KR" sz="1200" b="1" kern="0" spc="-20" dirty="0">
                <a:solidFill>
                  <a:schemeClr val="tx2"/>
                </a:solidFill>
                <a:effectLst/>
                <a:latin typeface="+mn-ea"/>
              </a:rPr>
              <a:t>20</a:t>
            </a:r>
            <a:r>
              <a:rPr lang="ko-KR" altLang="en-US" sz="1200" b="1" kern="0" spc="-20" dirty="0">
                <a:solidFill>
                  <a:schemeClr val="tx2"/>
                </a:solidFill>
                <a:effectLst/>
                <a:latin typeface="+mn-ea"/>
              </a:rPr>
              <a:t>시 이후 초과 작업이 필요한 경우 추가 비용이 부가되며 </a:t>
            </a:r>
            <a:endParaRPr lang="en-US" altLang="ko-KR" sz="1200" b="1" kern="0" spc="-20" dirty="0">
              <a:solidFill>
                <a:schemeClr val="tx2"/>
              </a:solidFill>
              <a:effectLst/>
              <a:latin typeface="+mn-ea"/>
            </a:endParaRPr>
          </a:p>
          <a:p>
            <a:pPr marL="676910" marR="0" indent="-254000" fontAlgn="base" latinLnBrk="1">
              <a:lnSpc>
                <a:spcPct val="18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ko-KR" sz="1200" b="1" kern="0" spc="-20" dirty="0">
                <a:solidFill>
                  <a:schemeClr val="tx2"/>
                </a:solidFill>
                <a:latin typeface="+mn-ea"/>
              </a:rPr>
              <a:t>     </a:t>
            </a:r>
            <a:r>
              <a:rPr lang="ko-KR" altLang="en-US" sz="1200" b="1" kern="0" spc="-20" dirty="0">
                <a:solidFill>
                  <a:schemeClr val="tx2"/>
                </a:solidFill>
                <a:effectLst/>
                <a:latin typeface="+mn-ea"/>
              </a:rPr>
              <a:t>전시회 사무국의 사전 승인을 받으셔야 합니다</a:t>
            </a:r>
            <a:r>
              <a:rPr lang="en-US" altLang="ko-KR" sz="1200" b="1" kern="0" spc="-20" dirty="0">
                <a:solidFill>
                  <a:schemeClr val="tx2"/>
                </a:solidFill>
                <a:effectLst/>
                <a:latin typeface="+mn-ea"/>
              </a:rPr>
              <a:t>.</a:t>
            </a:r>
            <a:endParaRPr lang="ko-KR" altLang="en-US" sz="1200" b="1" kern="0" spc="0" dirty="0">
              <a:solidFill>
                <a:schemeClr val="tx2"/>
              </a:solidFill>
              <a:effectLst/>
              <a:latin typeface="+mn-ea"/>
            </a:endParaRPr>
          </a:p>
          <a:p>
            <a:pPr marL="676910" marR="0" indent="-254000" fontAlgn="base" latinLnBrk="1">
              <a:lnSpc>
                <a:spcPct val="18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ko-KR" sz="1200" b="1" kern="0" spc="0" dirty="0">
                <a:solidFill>
                  <a:schemeClr val="tx2"/>
                </a:solidFill>
                <a:effectLst/>
                <a:latin typeface="+mn-ea"/>
              </a:rPr>
              <a:t>※ </a:t>
            </a:r>
            <a:r>
              <a:rPr lang="ko-KR" altLang="en-US" sz="1200" b="1" kern="0" spc="0" dirty="0">
                <a:solidFill>
                  <a:schemeClr val="tx2"/>
                </a:solidFill>
                <a:effectLst/>
                <a:latin typeface="+mn-ea"/>
              </a:rPr>
              <a:t>전시품 반출입시 사무국에는 별도의 카트</a:t>
            </a:r>
            <a:r>
              <a:rPr lang="en-US" altLang="ko-KR" sz="1200" b="1" kern="0" spc="0" dirty="0">
                <a:solidFill>
                  <a:schemeClr val="tx2"/>
                </a:solidFill>
                <a:effectLst/>
                <a:latin typeface="+mn-ea"/>
              </a:rPr>
              <a:t>(</a:t>
            </a:r>
            <a:r>
              <a:rPr lang="ko-KR" altLang="en-US" sz="1200" b="1" kern="0" spc="0" dirty="0">
                <a:solidFill>
                  <a:schemeClr val="tx2"/>
                </a:solidFill>
                <a:effectLst/>
                <a:latin typeface="+mn-ea"/>
              </a:rPr>
              <a:t>휴대용 수레</a:t>
            </a:r>
            <a:r>
              <a:rPr lang="en-US" altLang="ko-KR" sz="1200" b="1" kern="0" spc="0" dirty="0">
                <a:solidFill>
                  <a:schemeClr val="tx2"/>
                </a:solidFill>
                <a:effectLst/>
                <a:latin typeface="+mn-ea"/>
              </a:rPr>
              <a:t>)</a:t>
            </a:r>
            <a:r>
              <a:rPr lang="ko-KR" altLang="en-US" sz="1200" b="1" kern="0" spc="0" dirty="0">
                <a:solidFill>
                  <a:schemeClr val="tx2"/>
                </a:solidFill>
                <a:effectLst/>
                <a:latin typeface="+mn-ea"/>
              </a:rPr>
              <a:t>를 보유하고 있지 않으니</a:t>
            </a:r>
            <a:endParaRPr lang="en-US" altLang="ko-KR" sz="1200" b="1" kern="0" spc="0" dirty="0">
              <a:solidFill>
                <a:schemeClr val="tx2"/>
              </a:solidFill>
              <a:effectLst/>
              <a:latin typeface="+mn-ea"/>
            </a:endParaRPr>
          </a:p>
          <a:p>
            <a:pPr marL="676910" marR="0" indent="-254000" fontAlgn="base" latinLnBrk="1">
              <a:lnSpc>
                <a:spcPct val="18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ko-KR" sz="1200" b="1" kern="0" dirty="0">
                <a:solidFill>
                  <a:schemeClr val="tx2"/>
                </a:solidFill>
                <a:latin typeface="+mn-ea"/>
              </a:rPr>
              <a:t>    </a:t>
            </a:r>
            <a:r>
              <a:rPr lang="ko-KR" altLang="en-US" sz="1200" b="1" kern="0" spc="0" dirty="0">
                <a:solidFill>
                  <a:schemeClr val="tx2"/>
                </a:solidFill>
                <a:effectLst/>
                <a:latin typeface="+mn-ea"/>
              </a:rPr>
              <a:t>참가업체에서 직접 준비하시기 바랍니다</a:t>
            </a:r>
            <a:r>
              <a:rPr lang="en-US" altLang="ko-KR" sz="1200" b="1" kern="0" spc="0" dirty="0">
                <a:solidFill>
                  <a:schemeClr val="tx2"/>
                </a:solidFill>
                <a:effectLst/>
                <a:latin typeface="+mn-ea"/>
              </a:rPr>
              <a:t>.</a:t>
            </a:r>
            <a:endParaRPr lang="ko-KR" altLang="en-US" sz="1200" b="1" kern="0" spc="0" dirty="0">
              <a:solidFill>
                <a:schemeClr val="tx2"/>
              </a:solidFill>
              <a:effectLst/>
              <a:latin typeface="+mn-ea"/>
            </a:endParaRPr>
          </a:p>
          <a:p>
            <a:endParaRPr lang="ko-KR" altLang="en-US" sz="1200" dirty="0">
              <a:solidFill>
                <a:schemeClr val="tx2"/>
              </a:solidFill>
              <a:latin typeface="a와이드2" panose="02020600000000000000" pitchFamily="18" charset="-127"/>
              <a:ea typeface="a와이드2" panose="02020600000000000000" pitchFamily="18" charset="-127"/>
            </a:endParaRPr>
          </a:p>
        </p:txBody>
      </p:sp>
      <p:pic>
        <p:nvPicPr>
          <p:cNvPr id="7" name="그림 6" descr="원, 예술이(가) 표시된 사진&#10;&#10;자동 생성된 설명">
            <a:extLst>
              <a:ext uri="{FF2B5EF4-FFF2-40B4-BE49-F238E27FC236}">
                <a16:creationId xmlns:a16="http://schemas.microsoft.com/office/drawing/2014/main" id="{F9CF2483-7C35-76A9-0D6E-A113D33AE5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2040" y="157620"/>
            <a:ext cx="969217" cy="976532"/>
          </a:xfrm>
          <a:prstGeom prst="rect">
            <a:avLst/>
          </a:prstGeom>
        </p:spPr>
      </p:pic>
      <p:pic>
        <p:nvPicPr>
          <p:cNvPr id="11" name="그림 10" descr="원, 만화 영화, 그림, 클립아트이(가) 표시된 사진&#10;&#10;자동 생성된 설명">
            <a:extLst>
              <a:ext uri="{FF2B5EF4-FFF2-40B4-BE49-F238E27FC236}">
                <a16:creationId xmlns:a16="http://schemas.microsoft.com/office/drawing/2014/main" id="{0442B931-2C0D-82B0-5F47-88271713C2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8469" y="300260"/>
            <a:ext cx="859494" cy="833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65635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2E71B3-E170-490F-ECA8-EBB3DE6998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2EB3E10-F1F7-0866-14C4-7DFB15D63651}"/>
              </a:ext>
            </a:extLst>
          </p:cNvPr>
          <p:cNvSpPr txBox="1"/>
          <p:nvPr/>
        </p:nvSpPr>
        <p:spPr>
          <a:xfrm>
            <a:off x="246743" y="188685"/>
            <a:ext cx="235032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b="1" dirty="0">
                <a:solidFill>
                  <a:schemeClr val="bg1"/>
                </a:solidFill>
                <a:latin typeface="+mj-ea"/>
                <a:ea typeface="+mj-ea"/>
              </a:rPr>
              <a:t>3. </a:t>
            </a:r>
            <a:r>
              <a:rPr lang="ko-KR" altLang="en-US" sz="1600" b="1" dirty="0">
                <a:solidFill>
                  <a:schemeClr val="bg1"/>
                </a:solidFill>
                <a:latin typeface="+mj-ea"/>
                <a:ea typeface="+mj-ea"/>
              </a:rPr>
              <a:t>제출서류 체크리스트</a:t>
            </a:r>
          </a:p>
        </p:txBody>
      </p:sp>
      <p:graphicFrame>
        <p:nvGraphicFramePr>
          <p:cNvPr id="3" name="표 2">
            <a:extLst>
              <a:ext uri="{FF2B5EF4-FFF2-40B4-BE49-F238E27FC236}">
                <a16:creationId xmlns:a16="http://schemas.microsoft.com/office/drawing/2014/main" id="{776F7F23-B131-888A-AF54-5535AC24CF9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36724676"/>
              </p:ext>
            </p:extLst>
          </p:nvPr>
        </p:nvGraphicFramePr>
        <p:xfrm>
          <a:off x="467189" y="1146205"/>
          <a:ext cx="5910619" cy="4111597"/>
        </p:xfrm>
        <a:graphic>
          <a:graphicData uri="http://schemas.openxmlformats.org/drawingml/2006/table">
            <a:tbl>
              <a:tblPr/>
              <a:tblGrid>
                <a:gridCol w="495817">
                  <a:extLst>
                    <a:ext uri="{9D8B030D-6E8A-4147-A177-3AD203B41FA5}">
                      <a16:colId xmlns:a16="http://schemas.microsoft.com/office/drawing/2014/main" val="618089993"/>
                    </a:ext>
                  </a:extLst>
                </a:gridCol>
                <a:gridCol w="1477175">
                  <a:extLst>
                    <a:ext uri="{9D8B030D-6E8A-4147-A177-3AD203B41FA5}">
                      <a16:colId xmlns:a16="http://schemas.microsoft.com/office/drawing/2014/main" val="3648871352"/>
                    </a:ext>
                  </a:extLst>
                </a:gridCol>
                <a:gridCol w="962197">
                  <a:extLst>
                    <a:ext uri="{9D8B030D-6E8A-4147-A177-3AD203B41FA5}">
                      <a16:colId xmlns:a16="http://schemas.microsoft.com/office/drawing/2014/main" val="750704094"/>
                    </a:ext>
                  </a:extLst>
                </a:gridCol>
                <a:gridCol w="582326">
                  <a:extLst>
                    <a:ext uri="{9D8B030D-6E8A-4147-A177-3AD203B41FA5}">
                      <a16:colId xmlns:a16="http://schemas.microsoft.com/office/drawing/2014/main" val="3740987982"/>
                    </a:ext>
                  </a:extLst>
                </a:gridCol>
                <a:gridCol w="582326">
                  <a:extLst>
                    <a:ext uri="{9D8B030D-6E8A-4147-A177-3AD203B41FA5}">
                      <a16:colId xmlns:a16="http://schemas.microsoft.com/office/drawing/2014/main" val="1472559229"/>
                    </a:ext>
                  </a:extLst>
                </a:gridCol>
                <a:gridCol w="582326">
                  <a:extLst>
                    <a:ext uri="{9D8B030D-6E8A-4147-A177-3AD203B41FA5}">
                      <a16:colId xmlns:a16="http://schemas.microsoft.com/office/drawing/2014/main" val="2764288652"/>
                    </a:ext>
                  </a:extLst>
                </a:gridCol>
                <a:gridCol w="582326">
                  <a:extLst>
                    <a:ext uri="{9D8B030D-6E8A-4147-A177-3AD203B41FA5}">
                      <a16:colId xmlns:a16="http://schemas.microsoft.com/office/drawing/2014/main" val="1579406116"/>
                    </a:ext>
                  </a:extLst>
                </a:gridCol>
                <a:gridCol w="646126">
                  <a:extLst>
                    <a:ext uri="{9D8B030D-6E8A-4147-A177-3AD203B41FA5}">
                      <a16:colId xmlns:a16="http://schemas.microsoft.com/office/drawing/2014/main" val="2233990394"/>
                    </a:ext>
                  </a:extLst>
                </a:gridCol>
              </a:tblGrid>
              <a:tr h="256464">
                <a:tc rowSpan="2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b="1" kern="0" spc="0" dirty="0">
                          <a:solidFill>
                            <a:schemeClr val="bg1"/>
                          </a:solidFill>
                          <a:effectLst/>
                          <a:latin typeface="+mj-ea"/>
                          <a:ea typeface="+mj-ea"/>
                        </a:rPr>
                        <a:t>양 식</a:t>
                      </a:r>
                      <a:endParaRPr lang="ko-KR" altLang="en-US" sz="700" b="1" kern="0" spc="0" dirty="0">
                        <a:solidFill>
                          <a:schemeClr val="bg1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L="57185" marR="57185" marT="15810" marB="15810" anchor="ctr">
                    <a:lnL>
                      <a:noFill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59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b="1" kern="0" spc="0" dirty="0">
                          <a:solidFill>
                            <a:schemeClr val="bg1"/>
                          </a:solidFill>
                          <a:effectLst/>
                          <a:latin typeface="+mj-ea"/>
                          <a:ea typeface="+mj-ea"/>
                        </a:rPr>
                        <a:t>내 용</a:t>
                      </a:r>
                      <a:endParaRPr lang="ko-KR" altLang="en-US" sz="700" b="1" kern="0" spc="0" dirty="0">
                        <a:solidFill>
                          <a:schemeClr val="bg1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L="57185" marR="57185" marT="15810" marB="15810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59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b="1" kern="0" spc="0" dirty="0">
                          <a:solidFill>
                            <a:schemeClr val="bg1"/>
                          </a:solidFill>
                          <a:effectLst/>
                          <a:latin typeface="+mj-ea"/>
                          <a:ea typeface="+mj-ea"/>
                        </a:rPr>
                        <a:t>신청 마감일</a:t>
                      </a:r>
                      <a:endParaRPr lang="ko-KR" altLang="en-US" sz="700" b="1" kern="0" spc="0" dirty="0">
                        <a:solidFill>
                          <a:schemeClr val="bg1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L="57185" marR="57185" marT="15810" marB="15810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59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indent="0" algn="ctr" defTabSz="685800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900" b="1" kern="0" spc="0" dirty="0">
                          <a:solidFill>
                            <a:schemeClr val="bg1"/>
                          </a:solidFill>
                          <a:effectLst/>
                          <a:latin typeface="+mj-ea"/>
                          <a:ea typeface="+mj-ea"/>
                          <a:cs typeface="+mn-cs"/>
                        </a:rPr>
                        <a:t>필 수 사 항</a:t>
                      </a:r>
                    </a:p>
                  </a:txBody>
                  <a:tcPr marL="57185" marR="57185" marT="15810" marB="15810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59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800" b="1" kern="0" spc="0" dirty="0">
                        <a:solidFill>
                          <a:schemeClr val="bg1"/>
                        </a:solidFill>
                        <a:effectLst/>
                        <a:latin typeface="a와이드2" panose="02020600000000000000" pitchFamily="18" charset="-127"/>
                        <a:ea typeface="a와이드2" panose="02020600000000000000" pitchFamily="18" charset="-127"/>
                      </a:endParaRPr>
                    </a:p>
                  </a:txBody>
                  <a:tcPr marL="57185" marR="57185" marT="15810" marB="15810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59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b="1" kern="0" spc="0" dirty="0">
                          <a:solidFill>
                            <a:schemeClr val="bg1"/>
                          </a:solidFill>
                          <a:effectLst/>
                          <a:latin typeface="+mj-ea"/>
                          <a:ea typeface="+mj-ea"/>
                        </a:rPr>
                        <a:t>비고</a:t>
                      </a:r>
                      <a:endParaRPr lang="ko-KR" altLang="en-US" sz="700" b="1" kern="0" spc="0" dirty="0">
                        <a:solidFill>
                          <a:schemeClr val="bg1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L="57185" marR="57185" marT="15810" marB="15810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159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3580855"/>
                  </a:ext>
                </a:extLst>
              </a:tr>
              <a:tr h="487967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900" b="1" kern="0" spc="0" dirty="0">
                          <a:solidFill>
                            <a:schemeClr val="bg1"/>
                          </a:solidFill>
                          <a:effectLst/>
                          <a:latin typeface="+mj-ea"/>
                          <a:ea typeface="+mj-ea"/>
                        </a:rPr>
                        <a:t>기본</a:t>
                      </a:r>
                      <a:endParaRPr lang="en-US" altLang="ko-KR" sz="900" b="1" kern="0" spc="0" dirty="0">
                        <a:solidFill>
                          <a:schemeClr val="bg1"/>
                        </a:solidFill>
                        <a:effectLst/>
                        <a:latin typeface="+mj-ea"/>
                        <a:ea typeface="+mj-ea"/>
                      </a:endParaRPr>
                    </a:p>
                    <a:p>
                      <a:pPr marL="0" marR="0" indent="0" algn="ctr" fontAlgn="base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900" b="1" kern="0" spc="0" dirty="0">
                          <a:solidFill>
                            <a:schemeClr val="bg1"/>
                          </a:solidFill>
                          <a:effectLst/>
                          <a:latin typeface="+mj-ea"/>
                          <a:ea typeface="+mj-ea"/>
                        </a:rPr>
                        <a:t>부스</a:t>
                      </a:r>
                      <a:endParaRPr lang="ko-KR" altLang="en-US" sz="600" b="1" kern="0" spc="0" dirty="0">
                        <a:solidFill>
                          <a:schemeClr val="bg1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L="57185" marR="57185" marT="15810" marB="15810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900" b="1" kern="0" spc="0" dirty="0">
                          <a:solidFill>
                            <a:schemeClr val="bg1"/>
                          </a:solidFill>
                          <a:effectLst/>
                          <a:latin typeface="+mj-ea"/>
                          <a:ea typeface="+mj-ea"/>
                        </a:rPr>
                        <a:t>프리미엄부스</a:t>
                      </a:r>
                      <a:endParaRPr lang="ko-KR" altLang="en-US" sz="600" b="1" kern="0" spc="0" dirty="0">
                        <a:solidFill>
                          <a:schemeClr val="bg1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L="57185" marR="57185" marT="15810" marB="15810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900" b="1" kern="0" spc="0" dirty="0">
                          <a:solidFill>
                            <a:schemeClr val="bg1"/>
                          </a:solidFill>
                          <a:effectLst/>
                          <a:latin typeface="+mj-ea"/>
                          <a:ea typeface="+mj-ea"/>
                        </a:rPr>
                        <a:t>LED</a:t>
                      </a:r>
                    </a:p>
                    <a:p>
                      <a:pPr marL="0" marR="0" indent="0" algn="ctr" fontAlgn="base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900" b="1" kern="0" spc="0" dirty="0">
                          <a:solidFill>
                            <a:schemeClr val="bg1"/>
                          </a:solidFill>
                          <a:effectLst/>
                          <a:latin typeface="+mj-ea"/>
                          <a:ea typeface="+mj-ea"/>
                          <a:cs typeface="+mn-cs"/>
                        </a:rPr>
                        <a:t>부스</a:t>
                      </a:r>
                    </a:p>
                  </a:txBody>
                  <a:tcPr marL="57185" marR="57185" marT="15810" marB="15810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900" b="1" kern="0" spc="0" dirty="0">
                          <a:solidFill>
                            <a:schemeClr val="bg1"/>
                          </a:solidFill>
                          <a:effectLst/>
                          <a:latin typeface="+mj-ea"/>
                          <a:ea typeface="+mj-ea"/>
                        </a:rPr>
                        <a:t>독립</a:t>
                      </a:r>
                      <a:endParaRPr lang="en-US" altLang="ko-KR" sz="900" b="1" kern="0" spc="0" dirty="0">
                        <a:solidFill>
                          <a:schemeClr val="bg1"/>
                        </a:solidFill>
                        <a:effectLst/>
                        <a:latin typeface="+mj-ea"/>
                        <a:ea typeface="+mj-ea"/>
                      </a:endParaRPr>
                    </a:p>
                    <a:p>
                      <a:pPr marL="0" marR="0" indent="0" algn="ctr" fontAlgn="base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900" b="1" kern="0" spc="0" dirty="0">
                          <a:solidFill>
                            <a:schemeClr val="bg1"/>
                          </a:solidFill>
                          <a:effectLst/>
                          <a:latin typeface="+mj-ea"/>
                          <a:ea typeface="+mj-ea"/>
                        </a:rPr>
                        <a:t>부스</a:t>
                      </a:r>
                      <a:endParaRPr lang="ko-KR" altLang="en-US" sz="600" b="1" kern="0" spc="0" dirty="0">
                        <a:solidFill>
                          <a:schemeClr val="bg1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L="57185" marR="57185" marT="15810" marB="15810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07920693"/>
                  </a:ext>
                </a:extLst>
              </a:tr>
              <a:tr h="487967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b="1" kern="0" spc="0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양식 </a:t>
                      </a:r>
                      <a:r>
                        <a:rPr lang="en-US" altLang="ko-KR" sz="1000" b="1" kern="0" spc="0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1</a:t>
                      </a:r>
                      <a:endParaRPr lang="ko-KR" altLang="en-US" sz="700" b="1" kern="0" spc="0" dirty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L="57185" marR="57185" marT="15810" marB="15810" anchor="ctr">
                    <a:lnL>
                      <a:noFill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b="1" kern="0" spc="0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기본부스 상호간판 신청서</a:t>
                      </a:r>
                      <a:endParaRPr lang="ko-KR" altLang="en-US" sz="700" b="1" kern="0" spc="0" dirty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L="57185" marR="57185" marT="15810" marB="15810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00" b="1" kern="0" spc="0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2024.4.24(</a:t>
                      </a:r>
                      <a:r>
                        <a:rPr lang="ko-KR" altLang="en-US" sz="1000" b="1" kern="0" spc="0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수</a:t>
                      </a:r>
                      <a:r>
                        <a:rPr lang="en-US" altLang="ko-KR" sz="1000" b="1" kern="0" spc="0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)</a:t>
                      </a:r>
                      <a:endParaRPr lang="ko-KR" altLang="en-US" sz="700" b="1" kern="0" spc="0" dirty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L="57185" marR="57185" marT="15810" marB="15810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b="1" kern="0" spc="0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●</a:t>
                      </a:r>
                      <a:endParaRPr lang="ko-KR" altLang="en-US" sz="700" b="1" kern="0" spc="0" dirty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L="57185" marR="57185" marT="15810" marB="15810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b="1" kern="0" spc="0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●</a:t>
                      </a:r>
                      <a:endParaRPr lang="ko-KR" altLang="en-US" sz="700" b="1" kern="0" spc="0" dirty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L="57185" marR="57185" marT="15810" marB="15810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b="1" kern="0" spc="0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●</a:t>
                      </a:r>
                    </a:p>
                  </a:txBody>
                  <a:tcPr marL="57185" marR="57185" marT="15810" marB="15810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00" b="1" kern="0" spc="0" dirty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L="57185" marR="57185" marT="15810" marB="15810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00" b="1" kern="0" spc="0" dirty="0">
                        <a:solidFill>
                          <a:srgbClr val="FF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L="57185" marR="57185" marT="15810" marB="15810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36395246"/>
                  </a:ext>
                </a:extLst>
              </a:tr>
              <a:tr h="487967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b="1" kern="0" spc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양식 </a:t>
                      </a:r>
                      <a:r>
                        <a:rPr lang="en-US" altLang="ko-KR" sz="1000" b="1" kern="0" spc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2</a:t>
                      </a:r>
                      <a:endParaRPr lang="ko-KR" altLang="en-US" sz="700" b="1" kern="0" spc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L="57185" marR="57185" marT="15810" marB="15810" anchor="ctr">
                    <a:lnL>
                      <a:noFill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b="1" kern="0" spc="0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참가업체 출입증 발급 신청서</a:t>
                      </a:r>
                      <a:endParaRPr lang="ko-KR" altLang="en-US" sz="700" b="1" kern="0" spc="0" dirty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L="57185" marR="57185" marT="15810" marB="15810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0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j-ea"/>
                          <a:ea typeface="+mj-ea"/>
                          <a:cs typeface="+mn-cs"/>
                        </a:rPr>
                        <a:t>2024.4.24(</a:t>
                      </a:r>
                      <a:r>
                        <a:rPr kumimoji="0" lang="ko-KR" altLang="en-US" sz="10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j-ea"/>
                          <a:ea typeface="+mj-ea"/>
                          <a:cs typeface="+mn-cs"/>
                        </a:rPr>
                        <a:t>수</a:t>
                      </a:r>
                      <a:r>
                        <a:rPr kumimoji="0" lang="en-US" altLang="ko-KR" sz="10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j-ea"/>
                          <a:ea typeface="+mj-ea"/>
                          <a:cs typeface="+mn-cs"/>
                        </a:rPr>
                        <a:t>)</a:t>
                      </a:r>
                      <a:endParaRPr kumimoji="0" lang="ko-KR" altLang="en-US" sz="7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j-ea"/>
                        <a:ea typeface="+mj-ea"/>
                        <a:cs typeface="+mn-cs"/>
                      </a:endParaRPr>
                    </a:p>
                  </a:txBody>
                  <a:tcPr marL="57185" marR="57185" marT="15810" marB="15810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b="1" kern="0" spc="0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●</a:t>
                      </a:r>
                      <a:endParaRPr lang="ko-KR" altLang="en-US" sz="700" b="1" kern="0" spc="0" dirty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L="57185" marR="57185" marT="15810" marB="15810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b="1" kern="0" spc="0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●</a:t>
                      </a:r>
                      <a:endParaRPr lang="ko-KR" altLang="en-US" sz="700" b="1" kern="0" spc="0" dirty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L="57185" marR="57185" marT="15810" marB="15810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b="1" kern="0" spc="0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●</a:t>
                      </a:r>
                      <a:endParaRPr lang="ko-KR" altLang="en-US" sz="700" b="1" kern="0" spc="0" dirty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L="57185" marR="57185" marT="15810" marB="15810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b="1" kern="0" spc="0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●</a:t>
                      </a:r>
                      <a:endParaRPr lang="ko-KR" altLang="en-US" sz="700" b="1" kern="0" spc="0" dirty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L="57185" marR="57185" marT="15810" marB="15810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00" b="1" kern="0" spc="0" dirty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L="57185" marR="57185" marT="15810" marB="15810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82008577"/>
                  </a:ext>
                </a:extLst>
              </a:tr>
              <a:tr h="447831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b="1" kern="0" spc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양식 </a:t>
                      </a:r>
                      <a:r>
                        <a:rPr lang="en-US" altLang="ko-KR" sz="1000" b="1" kern="0" spc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3</a:t>
                      </a:r>
                      <a:endParaRPr lang="ko-KR" altLang="en-US" sz="700" b="1" kern="0" spc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L="57185" marR="57185" marT="15810" marB="15810" anchor="ctr">
                    <a:lnL>
                      <a:noFill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b="1" kern="0" spc="0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전시품 안내 신청서</a:t>
                      </a:r>
                      <a:endParaRPr lang="ko-KR" altLang="en-US" sz="700" b="1" kern="0" spc="0" dirty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L="57185" marR="57185" marT="15810" marB="15810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0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j-ea"/>
                          <a:ea typeface="+mj-ea"/>
                          <a:cs typeface="+mn-cs"/>
                        </a:rPr>
                        <a:t>2024.4.24(</a:t>
                      </a:r>
                      <a:r>
                        <a:rPr kumimoji="0" lang="ko-KR" altLang="en-US" sz="10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j-ea"/>
                          <a:ea typeface="+mj-ea"/>
                          <a:cs typeface="+mn-cs"/>
                        </a:rPr>
                        <a:t>수</a:t>
                      </a:r>
                      <a:r>
                        <a:rPr kumimoji="0" lang="en-US" altLang="ko-KR" sz="10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j-ea"/>
                          <a:ea typeface="+mj-ea"/>
                          <a:cs typeface="+mn-cs"/>
                        </a:rPr>
                        <a:t>)</a:t>
                      </a:r>
                      <a:endParaRPr kumimoji="0" lang="ko-KR" altLang="en-US" sz="7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j-ea"/>
                        <a:ea typeface="+mj-ea"/>
                        <a:cs typeface="+mn-cs"/>
                      </a:endParaRPr>
                    </a:p>
                  </a:txBody>
                  <a:tcPr marL="57185" marR="57185" marT="15810" marB="15810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b="1" kern="0" spc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●</a:t>
                      </a:r>
                      <a:endParaRPr lang="ko-KR" altLang="en-US" sz="700" b="1" kern="0" spc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L="57185" marR="57185" marT="15810" marB="15810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b="1" kern="0" spc="0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●</a:t>
                      </a:r>
                      <a:endParaRPr lang="ko-KR" altLang="en-US" sz="700" b="1" kern="0" spc="0" dirty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L="57185" marR="57185" marT="15810" marB="15810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b="1" kern="0" spc="0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●</a:t>
                      </a:r>
                      <a:endParaRPr lang="ko-KR" altLang="en-US" sz="700" b="1" kern="0" spc="0" dirty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L="57185" marR="57185" marT="15810" marB="15810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b="1" kern="0" spc="0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●</a:t>
                      </a:r>
                      <a:endParaRPr lang="ko-KR" altLang="en-US" sz="700" b="1" kern="0" spc="0" dirty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L="57185" marR="57185" marT="15810" marB="15810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00" b="1" kern="0" spc="0" dirty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L="57185" marR="57185" marT="15810" marB="15810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0011520"/>
                  </a:ext>
                </a:extLst>
              </a:tr>
              <a:tr h="487967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b="1" kern="0" spc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양식 </a:t>
                      </a:r>
                      <a:r>
                        <a:rPr lang="en-US" altLang="ko-KR" sz="1000" b="1" kern="0" spc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4</a:t>
                      </a:r>
                      <a:endParaRPr lang="ko-KR" altLang="en-US" sz="700" b="1" kern="0" spc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L="57185" marR="57185" marT="15810" marB="15810" anchor="ctr">
                    <a:lnL>
                      <a:noFill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b="1" kern="0" spc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독립부스 시공업체 신고서</a:t>
                      </a:r>
                      <a:endParaRPr lang="ko-KR" altLang="en-US" sz="700" b="1" kern="0" spc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L="57185" marR="57185" marT="15810" marB="15810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0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j-ea"/>
                          <a:ea typeface="+mj-ea"/>
                          <a:cs typeface="+mn-cs"/>
                        </a:rPr>
                        <a:t>2024.4.24(</a:t>
                      </a:r>
                      <a:r>
                        <a:rPr kumimoji="0" lang="ko-KR" altLang="en-US" sz="10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j-ea"/>
                          <a:ea typeface="+mj-ea"/>
                          <a:cs typeface="+mn-cs"/>
                        </a:rPr>
                        <a:t>수</a:t>
                      </a:r>
                      <a:r>
                        <a:rPr kumimoji="0" lang="en-US" altLang="ko-KR" sz="10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j-ea"/>
                          <a:ea typeface="+mj-ea"/>
                          <a:cs typeface="+mn-cs"/>
                        </a:rPr>
                        <a:t>)</a:t>
                      </a:r>
                      <a:endParaRPr kumimoji="0" lang="ko-KR" altLang="en-US" sz="7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j-ea"/>
                        <a:ea typeface="+mj-ea"/>
                        <a:cs typeface="+mn-cs"/>
                      </a:endParaRPr>
                    </a:p>
                  </a:txBody>
                  <a:tcPr marL="57185" marR="57185" marT="15810" marB="15810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00" b="1" kern="0" spc="0" dirty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L="57185" marR="57185" marT="15810" marB="15810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00" b="1" kern="0" spc="0" dirty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L="57185" marR="57185" marT="15810" marB="15810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700" b="1" kern="0" spc="0" dirty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L="57185" marR="57185" marT="15810" marB="15810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b="1" kern="0" spc="0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●</a:t>
                      </a:r>
                      <a:endParaRPr lang="ko-KR" altLang="en-US" sz="700" b="1" kern="0" spc="0" dirty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L="57185" marR="57185" marT="15810" marB="15810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00" b="1" kern="0" spc="0" dirty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L="57185" marR="57185" marT="15810" marB="15810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96461985"/>
                  </a:ext>
                </a:extLst>
              </a:tr>
              <a:tr h="447831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b="1" kern="0" spc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양식 </a:t>
                      </a:r>
                      <a:r>
                        <a:rPr lang="en-US" altLang="ko-KR" sz="1000" b="1" kern="0" spc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5</a:t>
                      </a:r>
                      <a:endParaRPr lang="ko-KR" altLang="en-US" sz="700" b="1" kern="0" spc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L="57185" marR="57185" marT="15810" marB="15810" anchor="ctr">
                    <a:lnL>
                      <a:noFill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b="1" kern="0" spc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전시품 반출 신청서</a:t>
                      </a:r>
                      <a:endParaRPr lang="ko-KR" altLang="en-US" sz="700" b="1" kern="0" spc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L="57185" marR="57185" marT="15810" marB="15810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0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j-ea"/>
                          <a:ea typeface="+mj-ea"/>
                          <a:cs typeface="+mn-cs"/>
                        </a:rPr>
                        <a:t>2024.4.24(</a:t>
                      </a:r>
                      <a:r>
                        <a:rPr kumimoji="0" lang="ko-KR" altLang="en-US" sz="10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j-ea"/>
                          <a:ea typeface="+mj-ea"/>
                          <a:cs typeface="+mn-cs"/>
                        </a:rPr>
                        <a:t>수</a:t>
                      </a:r>
                      <a:r>
                        <a:rPr kumimoji="0" lang="en-US" altLang="ko-KR" sz="10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j-ea"/>
                          <a:ea typeface="+mj-ea"/>
                          <a:cs typeface="+mn-cs"/>
                        </a:rPr>
                        <a:t>)</a:t>
                      </a:r>
                      <a:endParaRPr kumimoji="0" lang="ko-KR" altLang="en-US" sz="7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j-ea"/>
                        <a:ea typeface="+mj-ea"/>
                        <a:cs typeface="+mn-cs"/>
                      </a:endParaRPr>
                    </a:p>
                  </a:txBody>
                  <a:tcPr marL="57185" marR="57185" marT="15810" marB="15810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00" b="1" kern="0" spc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L="57185" marR="57185" marT="15810" marB="15810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00" b="1" kern="0" spc="0" dirty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L="57185" marR="57185" marT="15810" marB="15810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00" b="1" kern="0" spc="0" dirty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L="57185" marR="57185" marT="15810" marB="15810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00" b="1" kern="0" spc="0" dirty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L="57185" marR="57185" marT="15810" marB="15810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700" b="1" kern="0" spc="0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필요시</a:t>
                      </a:r>
                      <a:endParaRPr lang="ko-KR" altLang="en-US" sz="400" b="1" kern="0" spc="0" dirty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  <a:p>
                      <a:pPr marL="0" marR="0" indent="0" algn="ctr" fontAlgn="base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700" b="1" kern="0" spc="0" dirty="0">
                          <a:solidFill>
                            <a:srgbClr val="FF0000"/>
                          </a:solidFill>
                          <a:effectLst/>
                          <a:latin typeface="+mj-ea"/>
                          <a:ea typeface="+mj-ea"/>
                        </a:rPr>
                        <a:t>현장제출</a:t>
                      </a:r>
                      <a:endParaRPr lang="ko-KR" altLang="en-US" sz="400" b="1" kern="0" spc="0" dirty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L="57185" marR="57185" marT="15810" marB="15810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41109839"/>
                  </a:ext>
                </a:extLst>
              </a:tr>
              <a:tr h="499761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b="1" kern="0" spc="0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양식 </a:t>
                      </a:r>
                      <a:r>
                        <a:rPr lang="en-US" altLang="ko-KR" sz="1000" b="1" kern="0" spc="0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6</a:t>
                      </a:r>
                      <a:endParaRPr lang="ko-KR" altLang="en-US" sz="700" b="1" kern="0" spc="0" dirty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L="57185" marR="57185" marT="15810" marB="15810" anchor="ctr">
                    <a:lnL>
                      <a:noFill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b="1" kern="0" spc="0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부대시설 사용신청서</a:t>
                      </a:r>
                      <a:endParaRPr lang="ko-KR" altLang="en-US" sz="700" b="1" kern="0" spc="0" dirty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L="57185" marR="57185" marT="15810" marB="15810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0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j-ea"/>
                          <a:ea typeface="+mj-ea"/>
                          <a:cs typeface="+mn-cs"/>
                        </a:rPr>
                        <a:t>2024.4.24(</a:t>
                      </a:r>
                      <a:r>
                        <a:rPr kumimoji="0" lang="ko-KR" altLang="en-US" sz="10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j-ea"/>
                          <a:ea typeface="+mj-ea"/>
                          <a:cs typeface="+mn-cs"/>
                        </a:rPr>
                        <a:t>수</a:t>
                      </a:r>
                      <a:r>
                        <a:rPr kumimoji="0" lang="en-US" altLang="ko-KR" sz="10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j-ea"/>
                          <a:ea typeface="+mj-ea"/>
                          <a:cs typeface="+mn-cs"/>
                        </a:rPr>
                        <a:t>)</a:t>
                      </a:r>
                      <a:endParaRPr kumimoji="0" lang="ko-KR" altLang="en-US" sz="7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j-ea"/>
                        <a:ea typeface="+mj-ea"/>
                        <a:cs typeface="+mn-cs"/>
                      </a:endParaRPr>
                    </a:p>
                  </a:txBody>
                  <a:tcPr marL="57185" marR="57185" marT="15810" marB="15810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00" b="1" kern="0" spc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L="57185" marR="57185" marT="15810" marB="15810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00" b="1" kern="0" spc="0" dirty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L="57185" marR="57185" marT="15810" marB="15810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00" b="1" kern="0" spc="0" dirty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L="57185" marR="57185" marT="15810" marB="15810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00" b="1" kern="0" spc="0" dirty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L="57185" marR="57185" marT="15810" marB="15810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700" b="1" kern="0" spc="0" dirty="0" err="1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필요시신청</a:t>
                      </a:r>
                      <a:endParaRPr lang="ko-KR" altLang="en-US" sz="400" b="1" kern="0" spc="0" dirty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  <a:p>
                      <a:pPr marL="0" marR="0" indent="0" algn="ctr" fontAlgn="base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700" b="1" kern="0" spc="0" dirty="0" err="1">
                          <a:solidFill>
                            <a:srgbClr val="FF0000"/>
                          </a:solidFill>
                          <a:effectLst/>
                          <a:latin typeface="+mj-ea"/>
                          <a:ea typeface="+mj-ea"/>
                        </a:rPr>
                        <a:t>옵</a:t>
                      </a:r>
                      <a:r>
                        <a:rPr lang="ko-KR" altLang="en-US" sz="700" b="1" kern="0" spc="0" dirty="0">
                          <a:solidFill>
                            <a:srgbClr val="FF0000"/>
                          </a:solidFill>
                          <a:effectLst/>
                          <a:latin typeface="+mj-ea"/>
                          <a:ea typeface="+mj-ea"/>
                        </a:rPr>
                        <a:t> 션</a:t>
                      </a:r>
                      <a:endParaRPr lang="ko-KR" altLang="en-US" sz="400" b="1" kern="0" spc="0" dirty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L="57185" marR="57185" marT="15810" marB="15810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28521493"/>
                  </a:ext>
                </a:extLst>
              </a:tr>
              <a:tr h="507842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b="1" kern="0" spc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양식 </a:t>
                      </a:r>
                      <a:r>
                        <a:rPr lang="en-US" altLang="ko-KR" sz="1000" b="1" kern="0" spc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7</a:t>
                      </a:r>
                      <a:endParaRPr lang="ko-KR" altLang="en-US" sz="700" b="1" kern="0" spc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L="57185" marR="57185" marT="15810" marB="15810" anchor="ctr">
                    <a:lnL>
                      <a:noFill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b="1" kern="0" spc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가구비품 임대 신청서</a:t>
                      </a:r>
                      <a:endParaRPr lang="ko-KR" altLang="en-US" sz="700" b="1" kern="0" spc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L="57185" marR="57185" marT="15810" marB="15810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0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j-ea"/>
                          <a:ea typeface="+mj-ea"/>
                          <a:cs typeface="+mn-cs"/>
                        </a:rPr>
                        <a:t>2024.4.24(</a:t>
                      </a:r>
                      <a:r>
                        <a:rPr kumimoji="0" lang="ko-KR" altLang="en-US" sz="10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j-ea"/>
                          <a:ea typeface="+mj-ea"/>
                          <a:cs typeface="+mn-cs"/>
                        </a:rPr>
                        <a:t>수</a:t>
                      </a:r>
                      <a:r>
                        <a:rPr kumimoji="0" lang="en-US" altLang="ko-KR" sz="10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j-ea"/>
                          <a:ea typeface="+mj-ea"/>
                          <a:cs typeface="+mn-cs"/>
                        </a:rPr>
                        <a:t>)</a:t>
                      </a:r>
                      <a:endParaRPr kumimoji="0" lang="ko-KR" altLang="en-US" sz="7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j-ea"/>
                        <a:ea typeface="+mj-ea"/>
                        <a:cs typeface="+mn-cs"/>
                      </a:endParaRPr>
                    </a:p>
                  </a:txBody>
                  <a:tcPr marL="57185" marR="57185" marT="15810" marB="15810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00" b="1" kern="0" spc="0" dirty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L="57185" marR="57185" marT="15810" marB="15810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00" b="1" kern="0" spc="0" dirty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L="57185" marR="57185" marT="15810" marB="15810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00" b="1" kern="0" spc="0" dirty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L="57185" marR="57185" marT="15810" marB="15810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00" b="1" kern="0" spc="0" dirty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L="57185" marR="57185" marT="15810" marB="15810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700" b="1" kern="0" spc="0" dirty="0" err="1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필요시신청</a:t>
                      </a:r>
                      <a:endParaRPr lang="ko-KR" altLang="en-US" sz="400" b="1" kern="0" spc="0" dirty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  <a:p>
                      <a:pPr marL="0" marR="0" indent="0" algn="ctr" fontAlgn="base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700" b="1" kern="0" spc="0" dirty="0" err="1">
                          <a:solidFill>
                            <a:srgbClr val="FF0000"/>
                          </a:solidFill>
                          <a:effectLst/>
                          <a:latin typeface="+mj-ea"/>
                          <a:ea typeface="+mj-ea"/>
                        </a:rPr>
                        <a:t>옵</a:t>
                      </a:r>
                      <a:r>
                        <a:rPr lang="ko-KR" altLang="en-US" sz="700" b="1" kern="0" spc="0" dirty="0">
                          <a:solidFill>
                            <a:srgbClr val="FF0000"/>
                          </a:solidFill>
                          <a:effectLst/>
                          <a:latin typeface="+mj-ea"/>
                          <a:ea typeface="+mj-ea"/>
                        </a:rPr>
                        <a:t> 션</a:t>
                      </a:r>
                      <a:endParaRPr lang="ko-KR" altLang="en-US" sz="400" b="1" kern="0" spc="0" dirty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L="57185" marR="57185" marT="15810" marB="15810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52541556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25CDBB35-409A-A270-F308-FC982D31435A}"/>
              </a:ext>
            </a:extLst>
          </p:cNvPr>
          <p:cNvSpPr txBox="1"/>
          <p:nvPr/>
        </p:nvSpPr>
        <p:spPr>
          <a:xfrm>
            <a:off x="347304" y="5485947"/>
            <a:ext cx="5911875" cy="11910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54000" marR="0" indent="-254000" fontAlgn="base" latinLnBrk="1">
              <a:lnSpc>
                <a:spcPct val="18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ko-KR" sz="1100" b="1" kern="0" spc="-20" dirty="0">
                <a:solidFill>
                  <a:schemeClr val="tx2"/>
                </a:solidFill>
                <a:latin typeface="+mn-ea"/>
              </a:rPr>
              <a:t>※ </a:t>
            </a:r>
            <a:r>
              <a:rPr lang="ko-KR" altLang="en-US" sz="1100" b="1" kern="0" spc="-20" dirty="0">
                <a:solidFill>
                  <a:schemeClr val="tx2"/>
                </a:solidFill>
                <a:latin typeface="+mn-ea"/>
              </a:rPr>
              <a:t>상기 제출서류와 관련 비용은 정해진 기한 내에 제출 및 납부하셔야 하며</a:t>
            </a:r>
            <a:r>
              <a:rPr lang="en-US" altLang="ko-KR" sz="1100" b="1" kern="0" spc="-20" dirty="0">
                <a:solidFill>
                  <a:schemeClr val="tx2"/>
                </a:solidFill>
                <a:latin typeface="+mn-ea"/>
              </a:rPr>
              <a:t>, </a:t>
            </a:r>
          </a:p>
          <a:p>
            <a:pPr marL="254000" marR="0" indent="-254000" fontAlgn="base" latinLnBrk="1">
              <a:lnSpc>
                <a:spcPct val="180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sz="1100" b="1" kern="0" spc="-20" dirty="0">
                <a:solidFill>
                  <a:schemeClr val="tx2"/>
                </a:solidFill>
                <a:latin typeface="+mn-ea"/>
              </a:rPr>
              <a:t>    일정이 준수되지 않을 경우 추가비용이 발생하거나 서비스 공급이 불가능할 수 있습니다</a:t>
            </a:r>
            <a:r>
              <a:rPr lang="en-US" altLang="ko-KR" sz="1100" b="1" kern="0" spc="-20" dirty="0">
                <a:solidFill>
                  <a:schemeClr val="tx2"/>
                </a:solidFill>
                <a:latin typeface="+mn-ea"/>
              </a:rPr>
              <a:t>. </a:t>
            </a:r>
          </a:p>
          <a:p>
            <a:pPr marL="254000" marR="0" indent="-254000" fontAlgn="base" latinLnBrk="1">
              <a:lnSpc>
                <a:spcPct val="18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ko-KR" sz="1100" b="1" kern="0" spc="-20" dirty="0">
                <a:solidFill>
                  <a:schemeClr val="tx2"/>
                </a:solidFill>
                <a:latin typeface="+mn-ea"/>
              </a:rPr>
              <a:t>※</a:t>
            </a:r>
            <a:r>
              <a:rPr lang="ko-KR" altLang="en-US" sz="1100" b="1" kern="0" spc="-20" dirty="0">
                <a:solidFill>
                  <a:schemeClr val="tx2"/>
                </a:solidFill>
                <a:latin typeface="+mn-ea"/>
              </a:rPr>
              <a:t> 필수 제출서류는 이메일</a:t>
            </a:r>
            <a:r>
              <a:rPr lang="en-US" altLang="ko-KR" sz="1100" b="1" kern="0" spc="-20" dirty="0">
                <a:solidFill>
                  <a:schemeClr val="tx2"/>
                </a:solidFill>
                <a:latin typeface="+mn-ea"/>
              </a:rPr>
              <a:t>(E-MAIL)</a:t>
            </a:r>
            <a:r>
              <a:rPr lang="ko-KR" altLang="en-US" sz="1100" b="1" kern="0" spc="-20" dirty="0">
                <a:solidFill>
                  <a:schemeClr val="tx2"/>
                </a:solidFill>
                <a:latin typeface="+mn-ea"/>
              </a:rPr>
              <a:t>을 이용하여 신청하여 주시기 바랍니다</a:t>
            </a:r>
            <a:r>
              <a:rPr lang="en-US" altLang="ko-KR" sz="1100" b="1" kern="0" spc="-20" dirty="0">
                <a:solidFill>
                  <a:schemeClr val="tx2"/>
                </a:solidFill>
                <a:latin typeface="+mn-ea"/>
              </a:rPr>
              <a:t>.</a:t>
            </a:r>
            <a:endParaRPr lang="ko-KR" altLang="en-US" sz="1100" b="1" kern="0" spc="-20" dirty="0">
              <a:solidFill>
                <a:schemeClr val="tx2"/>
              </a:solidFill>
              <a:latin typeface="+mn-ea"/>
            </a:endParaRPr>
          </a:p>
          <a:p>
            <a:endParaRPr lang="ko-KR" altLang="en-US" sz="1200" dirty="0">
              <a:solidFill>
                <a:schemeClr val="tx2"/>
              </a:solidFill>
              <a:latin typeface="a와이드2" panose="02020600000000000000" pitchFamily="18" charset="-127"/>
              <a:ea typeface="a와이드2" panose="02020600000000000000" pitchFamily="18" charset="-127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FD2F16C-C473-1F41-02B3-D3FAD91859F3}"/>
              </a:ext>
            </a:extLst>
          </p:cNvPr>
          <p:cNvSpPr txBox="1"/>
          <p:nvPr/>
        </p:nvSpPr>
        <p:spPr>
          <a:xfrm>
            <a:off x="497616" y="7608517"/>
            <a:ext cx="968535" cy="7109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54000" marR="0" indent="-254000" fontAlgn="base" latinLnBrk="1">
              <a:lnSpc>
                <a:spcPct val="180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sz="1200" b="1" kern="0" spc="-20" dirty="0">
                <a:solidFill>
                  <a:schemeClr val="tx2"/>
                </a:solidFill>
                <a:latin typeface="+mn-ea"/>
              </a:rPr>
              <a:t>문의</a:t>
            </a:r>
            <a:endParaRPr lang="en-US" altLang="ko-KR" sz="1200" b="1" kern="0" spc="-20" dirty="0">
              <a:solidFill>
                <a:schemeClr val="tx2"/>
              </a:solidFill>
              <a:latin typeface="+mn-ea"/>
            </a:endParaRPr>
          </a:p>
          <a:p>
            <a:pPr marL="254000" marR="0" indent="-254000" fontAlgn="base" latinLnBrk="1">
              <a:lnSpc>
                <a:spcPct val="180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sz="1200" b="1" kern="0" spc="-20" dirty="0">
                <a:solidFill>
                  <a:schemeClr val="tx2"/>
                </a:solidFill>
                <a:latin typeface="+mn-ea"/>
              </a:rPr>
              <a:t>전화 </a:t>
            </a:r>
            <a:r>
              <a:rPr lang="en-US" altLang="ko-KR" sz="1200" b="1" kern="0" spc="-20" dirty="0">
                <a:solidFill>
                  <a:schemeClr val="tx2"/>
                </a:solidFill>
                <a:latin typeface="+mn-ea"/>
              </a:rPr>
              <a:t>/ </a:t>
            </a:r>
            <a:r>
              <a:rPr lang="ko-KR" altLang="en-US" sz="1200" b="1" kern="0" spc="-20" dirty="0">
                <a:solidFill>
                  <a:schemeClr val="tx2"/>
                </a:solidFill>
                <a:latin typeface="+mn-ea"/>
              </a:rPr>
              <a:t>접수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D015D85-3F90-B3A3-787C-F3BFB7BA6A66}"/>
              </a:ext>
            </a:extLst>
          </p:cNvPr>
          <p:cNvSpPr txBox="1"/>
          <p:nvPr/>
        </p:nvSpPr>
        <p:spPr>
          <a:xfrm>
            <a:off x="1523489" y="7608517"/>
            <a:ext cx="3346109" cy="7075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54000" marR="0" indent="-254000" fontAlgn="base" latinLnBrk="1">
              <a:lnSpc>
                <a:spcPct val="18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ko-KR" sz="1200" b="1" kern="0" spc="-20" dirty="0">
                <a:solidFill>
                  <a:schemeClr val="tx2"/>
                </a:solidFill>
                <a:latin typeface="+mn-ea"/>
              </a:rPr>
              <a:t>2024 </a:t>
            </a:r>
            <a:r>
              <a:rPr lang="ko-KR" altLang="en-US" sz="1200" b="1" kern="0" spc="-20" dirty="0">
                <a:solidFill>
                  <a:schemeClr val="tx2"/>
                </a:solidFill>
                <a:latin typeface="+mn-ea"/>
              </a:rPr>
              <a:t>대한민국 </a:t>
            </a:r>
            <a:r>
              <a:rPr lang="ko-KR" altLang="en-US" sz="1200" b="1" kern="0" spc="-20" dirty="0" err="1">
                <a:solidFill>
                  <a:schemeClr val="tx2"/>
                </a:solidFill>
                <a:latin typeface="+mn-ea"/>
              </a:rPr>
              <a:t>드론박람회</a:t>
            </a:r>
            <a:r>
              <a:rPr lang="ko-KR" altLang="en-US" sz="1200" b="1" kern="0" spc="-20" dirty="0">
                <a:solidFill>
                  <a:schemeClr val="tx2"/>
                </a:solidFill>
                <a:latin typeface="+mn-ea"/>
              </a:rPr>
              <a:t> 운영사무국</a:t>
            </a:r>
            <a:endParaRPr lang="en-US" altLang="ko-KR" sz="1200" b="1" kern="0" spc="-20" dirty="0">
              <a:solidFill>
                <a:schemeClr val="tx2"/>
              </a:solidFill>
              <a:latin typeface="+mn-ea"/>
            </a:endParaRPr>
          </a:p>
          <a:p>
            <a:pPr marL="254000" marR="0" indent="-254000" fontAlgn="base" latinLnBrk="1">
              <a:lnSpc>
                <a:spcPct val="18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ko-KR" sz="1200" b="1" kern="0" spc="-20" dirty="0">
                <a:solidFill>
                  <a:schemeClr val="tx2"/>
                </a:solidFill>
                <a:latin typeface="+mn-ea"/>
              </a:rPr>
              <a:t>02-6464-1824 / droneexpo2024@gmail.com</a:t>
            </a:r>
            <a:endParaRPr lang="ko-KR" altLang="en-US" sz="1200" b="1" kern="0" spc="-20" dirty="0">
              <a:solidFill>
                <a:schemeClr val="tx2"/>
              </a:solidFill>
              <a:latin typeface="+mn-ea"/>
            </a:endParaRPr>
          </a:p>
        </p:txBody>
      </p:sp>
      <p:pic>
        <p:nvPicPr>
          <p:cNvPr id="11" name="그림 10" descr="장난감, 만화 영화이(가) 표시된 사진&#10;&#10;자동 생성된 설명">
            <a:extLst>
              <a:ext uri="{FF2B5EF4-FFF2-40B4-BE49-F238E27FC236}">
                <a16:creationId xmlns:a16="http://schemas.microsoft.com/office/drawing/2014/main" id="{B556D4B3-1846-14E3-A0FB-7B44FF2535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4380" y="257652"/>
            <a:ext cx="1556877" cy="66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5293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01EDA30-A58D-875B-6828-5BDE1356E0F8}"/>
              </a:ext>
            </a:extLst>
          </p:cNvPr>
          <p:cNvSpPr txBox="1"/>
          <p:nvPr/>
        </p:nvSpPr>
        <p:spPr>
          <a:xfrm>
            <a:off x="246743" y="188685"/>
            <a:ext cx="201048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b="1" dirty="0">
                <a:solidFill>
                  <a:schemeClr val="bg1"/>
                </a:solidFill>
                <a:latin typeface="+mj-ea"/>
                <a:ea typeface="+mj-ea"/>
              </a:rPr>
              <a:t>4. </a:t>
            </a:r>
            <a:r>
              <a:rPr lang="ko-KR" altLang="en-US" sz="1600" b="1" dirty="0">
                <a:solidFill>
                  <a:schemeClr val="bg1"/>
                </a:solidFill>
                <a:latin typeface="+mj-ea"/>
                <a:ea typeface="+mj-ea"/>
              </a:rPr>
              <a:t>전시회 운영 규정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3F5C149-1879-A81C-5E61-A3CCB4E4E583}"/>
              </a:ext>
            </a:extLst>
          </p:cNvPr>
          <p:cNvSpPr txBox="1"/>
          <p:nvPr/>
        </p:nvSpPr>
        <p:spPr>
          <a:xfrm>
            <a:off x="641217" y="1008147"/>
            <a:ext cx="5742278" cy="7860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ko-KR" altLang="en-US" sz="1200" b="1" kern="0" spc="0" dirty="0">
                <a:solidFill>
                  <a:schemeClr val="tx2"/>
                </a:solidFill>
                <a:effectLst/>
                <a:latin typeface="+mj-ea"/>
                <a:ea typeface="+mj-ea"/>
              </a:rPr>
              <a:t>전시장 내의 관리</a:t>
            </a:r>
            <a:r>
              <a:rPr lang="en-US" altLang="ko-KR" sz="1200" b="1" kern="0" spc="0" dirty="0">
                <a:solidFill>
                  <a:schemeClr val="tx2"/>
                </a:solidFill>
                <a:effectLst/>
                <a:latin typeface="+mj-ea"/>
                <a:ea typeface="+mj-ea"/>
              </a:rPr>
              <a:t>, </a:t>
            </a:r>
            <a:r>
              <a:rPr lang="ko-KR" altLang="en-US" sz="1200" b="1" kern="0" spc="0" dirty="0">
                <a:solidFill>
                  <a:schemeClr val="tx2"/>
                </a:solidFill>
                <a:effectLst/>
                <a:latin typeface="+mj-ea"/>
                <a:ea typeface="+mj-ea"/>
              </a:rPr>
              <a:t>질서 유지 등 원활한 전시회 운영을 위해 모든 참가업체는 </a:t>
            </a:r>
            <a:endParaRPr lang="en-US" altLang="ko-KR" sz="1200" b="1" kern="0" spc="0" dirty="0">
              <a:solidFill>
                <a:schemeClr val="tx2"/>
              </a:solidFill>
              <a:effectLst/>
              <a:latin typeface="+mj-ea"/>
              <a:ea typeface="+mj-ea"/>
            </a:endParaRPr>
          </a:p>
          <a:p>
            <a:pPr>
              <a:lnSpc>
                <a:spcPct val="130000"/>
              </a:lnSpc>
            </a:pPr>
            <a:r>
              <a:rPr lang="ko-KR" altLang="en-US" sz="1200" b="1" kern="0" spc="0" dirty="0">
                <a:solidFill>
                  <a:schemeClr val="tx2"/>
                </a:solidFill>
                <a:effectLst/>
                <a:latin typeface="+mj-ea"/>
                <a:ea typeface="+mj-ea"/>
              </a:rPr>
              <a:t>본 전시회 운영 규정을 숙지하고 이를 준수해야 하며</a:t>
            </a:r>
            <a:r>
              <a:rPr lang="en-US" altLang="ko-KR" sz="1200" b="1" kern="0" spc="0" dirty="0">
                <a:solidFill>
                  <a:schemeClr val="tx2"/>
                </a:solidFill>
                <a:effectLst/>
                <a:latin typeface="+mj-ea"/>
                <a:ea typeface="+mj-ea"/>
              </a:rPr>
              <a:t>, </a:t>
            </a:r>
            <a:r>
              <a:rPr lang="ko-KR" altLang="en-US" sz="1200" b="1" kern="0" spc="0" dirty="0">
                <a:solidFill>
                  <a:schemeClr val="tx2"/>
                </a:solidFill>
                <a:effectLst/>
                <a:latin typeface="+mj-ea"/>
                <a:ea typeface="+mj-ea"/>
              </a:rPr>
              <a:t>이를 준수하지 않음으로써 </a:t>
            </a:r>
            <a:endParaRPr lang="en-US" altLang="ko-KR" sz="1200" b="1" kern="0" spc="0" dirty="0">
              <a:solidFill>
                <a:schemeClr val="tx2"/>
              </a:solidFill>
              <a:effectLst/>
              <a:latin typeface="+mj-ea"/>
              <a:ea typeface="+mj-ea"/>
            </a:endParaRPr>
          </a:p>
          <a:p>
            <a:pPr>
              <a:lnSpc>
                <a:spcPct val="130000"/>
              </a:lnSpc>
            </a:pPr>
            <a:r>
              <a:rPr lang="ko-KR" altLang="en-US" sz="1200" b="1" kern="0" spc="0" dirty="0">
                <a:solidFill>
                  <a:schemeClr val="tx2"/>
                </a:solidFill>
                <a:effectLst/>
                <a:latin typeface="+mj-ea"/>
                <a:ea typeface="+mj-ea"/>
              </a:rPr>
              <a:t>발생되는 모든 책임은 해당 업체에게 있음을 알려드립니다</a:t>
            </a:r>
            <a:r>
              <a:rPr lang="en-US" altLang="ko-KR" sz="1200" b="1" kern="0" spc="0" dirty="0">
                <a:solidFill>
                  <a:schemeClr val="tx2"/>
                </a:solidFill>
                <a:effectLst/>
                <a:latin typeface="+mj-ea"/>
                <a:ea typeface="+mj-ea"/>
              </a:rPr>
              <a:t>. </a:t>
            </a:r>
            <a:endParaRPr lang="ko-KR" altLang="en-US" sz="1200" b="1" kern="0" spc="0" dirty="0">
              <a:solidFill>
                <a:schemeClr val="tx2"/>
              </a:solidFill>
              <a:effectLst/>
              <a:latin typeface="+mj-ea"/>
              <a:ea typeface="+mj-ea"/>
            </a:endParaRPr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id="{76917272-B8CE-B8CF-A709-FFD153947F79}"/>
              </a:ext>
            </a:extLst>
          </p:cNvPr>
          <p:cNvSpPr/>
          <p:nvPr/>
        </p:nvSpPr>
        <p:spPr>
          <a:xfrm>
            <a:off x="641218" y="1953794"/>
            <a:ext cx="5575565" cy="338469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ADAD304-88B6-2A12-4055-FA794E3702E7}"/>
              </a:ext>
            </a:extLst>
          </p:cNvPr>
          <p:cNvSpPr txBox="1"/>
          <p:nvPr/>
        </p:nvSpPr>
        <p:spPr>
          <a:xfrm>
            <a:off x="641217" y="1984528"/>
            <a:ext cx="118173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>
                <a:solidFill>
                  <a:schemeClr val="bg1"/>
                </a:solidFill>
                <a:latin typeface="+mn-ea"/>
              </a:rPr>
              <a:t>1. </a:t>
            </a:r>
            <a:r>
              <a:rPr lang="ko-KR" altLang="en-US" sz="1200" b="1" dirty="0">
                <a:solidFill>
                  <a:schemeClr val="bg1"/>
                </a:solidFill>
                <a:latin typeface="+mn-ea"/>
              </a:rPr>
              <a:t>전시장 관리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FFCB2CB-991F-6E5F-7235-548F9FC15BC5}"/>
              </a:ext>
            </a:extLst>
          </p:cNvPr>
          <p:cNvSpPr txBox="1"/>
          <p:nvPr/>
        </p:nvSpPr>
        <p:spPr>
          <a:xfrm>
            <a:off x="597135" y="2364289"/>
            <a:ext cx="157927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200" b="1" kern="0" spc="0" dirty="0">
                <a:solidFill>
                  <a:schemeClr val="tx2"/>
                </a:solidFill>
                <a:effectLst/>
                <a:latin typeface="+mn-ea"/>
              </a:rPr>
              <a:t>① 전시장 운영시간 </a:t>
            </a:r>
            <a:endParaRPr lang="ko-KR" altLang="en-US" sz="1200" b="1" kern="100" spc="0" dirty="0">
              <a:solidFill>
                <a:schemeClr val="tx2"/>
              </a:solidFill>
              <a:effectLst/>
              <a:latin typeface="+mn-ea"/>
            </a:endParaRPr>
          </a:p>
        </p:txBody>
      </p:sp>
      <p:graphicFrame>
        <p:nvGraphicFramePr>
          <p:cNvPr id="9" name="표 8">
            <a:extLst>
              <a:ext uri="{FF2B5EF4-FFF2-40B4-BE49-F238E27FC236}">
                <a16:creationId xmlns:a16="http://schemas.microsoft.com/office/drawing/2014/main" id="{AB89F82A-3D42-7A6A-C1F9-85408B8BE03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00280110"/>
              </p:ext>
            </p:extLst>
          </p:nvPr>
        </p:nvGraphicFramePr>
        <p:xfrm>
          <a:off x="641217" y="2699600"/>
          <a:ext cx="5575565" cy="2281494"/>
        </p:xfrm>
        <a:graphic>
          <a:graphicData uri="http://schemas.openxmlformats.org/drawingml/2006/table">
            <a:tbl>
              <a:tblPr/>
              <a:tblGrid>
                <a:gridCol w="597060">
                  <a:extLst>
                    <a:ext uri="{9D8B030D-6E8A-4147-A177-3AD203B41FA5}">
                      <a16:colId xmlns:a16="http://schemas.microsoft.com/office/drawing/2014/main" val="2724803568"/>
                    </a:ext>
                  </a:extLst>
                </a:gridCol>
                <a:gridCol w="754183">
                  <a:extLst>
                    <a:ext uri="{9D8B030D-6E8A-4147-A177-3AD203B41FA5}">
                      <a16:colId xmlns:a16="http://schemas.microsoft.com/office/drawing/2014/main" val="981379248"/>
                    </a:ext>
                  </a:extLst>
                </a:gridCol>
                <a:gridCol w="2388246">
                  <a:extLst>
                    <a:ext uri="{9D8B030D-6E8A-4147-A177-3AD203B41FA5}">
                      <a16:colId xmlns:a16="http://schemas.microsoft.com/office/drawing/2014/main" val="1819584848"/>
                    </a:ext>
                  </a:extLst>
                </a:gridCol>
                <a:gridCol w="1836076">
                  <a:extLst>
                    <a:ext uri="{9D8B030D-6E8A-4147-A177-3AD203B41FA5}">
                      <a16:colId xmlns:a16="http://schemas.microsoft.com/office/drawing/2014/main" val="2590771559"/>
                    </a:ext>
                  </a:extLst>
                </a:gridCol>
              </a:tblGrid>
              <a:tr h="193604">
                <a:tc gridSpan="2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700" b="1" kern="0" spc="0" dirty="0">
                          <a:solidFill>
                            <a:srgbClr val="FFFFFF"/>
                          </a:solidFill>
                          <a:effectLst/>
                          <a:latin typeface="+mn-ea"/>
                          <a:ea typeface="+mn-ea"/>
                        </a:rPr>
                        <a:t>구 분 </a:t>
                      </a:r>
                      <a:endParaRPr lang="ko-KR" altLang="en-US" sz="600" b="1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264" marR="40264" marT="11132" marB="11132" anchor="ctr">
                    <a:lnL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700" b="1" kern="0" spc="0" dirty="0">
                          <a:solidFill>
                            <a:srgbClr val="FFFFFF"/>
                          </a:solidFill>
                          <a:effectLst/>
                          <a:latin typeface="+mn-ea"/>
                          <a:ea typeface="+mn-ea"/>
                        </a:rPr>
                        <a:t>기 간 </a:t>
                      </a:r>
                      <a:endParaRPr lang="ko-KR" altLang="en-US" sz="600" b="1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700" b="1" kern="0" spc="0" dirty="0">
                          <a:solidFill>
                            <a:srgbClr val="FFFFFF"/>
                          </a:solidFill>
                          <a:effectLst/>
                          <a:latin typeface="+mn-ea"/>
                          <a:ea typeface="+mn-ea"/>
                        </a:rPr>
                        <a:t>운영 시간 </a:t>
                      </a:r>
                      <a:endParaRPr lang="ko-KR" altLang="en-US" sz="600" b="1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430006"/>
                  </a:ext>
                </a:extLst>
              </a:tr>
              <a:tr h="230003">
                <a:tc rowSpan="3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700" b="1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참가업체</a:t>
                      </a:r>
                      <a:endParaRPr lang="ko-KR" altLang="en-US" sz="600" b="1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264" marR="40264" marT="11132" marB="11132" anchor="ctr">
                    <a:lnL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700" b="1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준비기간</a:t>
                      </a:r>
                      <a:endParaRPr lang="ko-KR" altLang="en-US" sz="600" b="1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700" b="1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2024</a:t>
                      </a:r>
                      <a:r>
                        <a:rPr lang="ko-KR" altLang="en-US" sz="700" b="1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년 </a:t>
                      </a:r>
                      <a:r>
                        <a:rPr lang="en-US" altLang="ko-KR" sz="700" b="1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5</a:t>
                      </a:r>
                      <a:r>
                        <a:rPr lang="ko-KR" altLang="en-US" sz="700" b="1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월 </a:t>
                      </a:r>
                      <a:r>
                        <a:rPr lang="en-US" altLang="ko-KR" sz="700" b="1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7</a:t>
                      </a:r>
                      <a:r>
                        <a:rPr lang="ko-KR" altLang="en-US" sz="700" b="1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일</a:t>
                      </a:r>
                      <a:r>
                        <a:rPr lang="en-US" altLang="ko-KR" sz="700" b="1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(</a:t>
                      </a:r>
                      <a:r>
                        <a:rPr lang="ko-KR" altLang="en-US" sz="700" b="1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화</a:t>
                      </a:r>
                      <a:r>
                        <a:rPr lang="en-US" altLang="ko-KR" sz="700" b="1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)~8</a:t>
                      </a:r>
                      <a:r>
                        <a:rPr lang="ko-KR" altLang="en-US" sz="700" b="1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일</a:t>
                      </a:r>
                      <a:r>
                        <a:rPr lang="en-US" altLang="ko-KR" sz="700" b="1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(</a:t>
                      </a:r>
                      <a:r>
                        <a:rPr lang="ko-KR" altLang="en-US" sz="700" b="1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수</a:t>
                      </a:r>
                      <a:r>
                        <a:rPr lang="en-US" altLang="ko-KR" sz="700" b="1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) (2</a:t>
                      </a:r>
                      <a:r>
                        <a:rPr lang="ko-KR" altLang="en-US" sz="700" b="1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일</a:t>
                      </a:r>
                      <a:r>
                        <a:rPr lang="en-US" altLang="ko-KR" sz="700" b="1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)</a:t>
                      </a:r>
                      <a:endParaRPr lang="ko-KR" altLang="en-US" sz="600" b="1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b="1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08:00 ~ 20:00 </a:t>
                      </a:r>
                      <a:endParaRPr lang="en-US" sz="600" b="1" kern="0" spc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03418366"/>
                  </a:ext>
                </a:extLst>
              </a:tr>
              <a:tr h="230003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700" b="1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전시기간</a:t>
                      </a:r>
                      <a:endParaRPr lang="ko-KR" altLang="en-US" sz="600" b="1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700" b="1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2024</a:t>
                      </a:r>
                      <a:r>
                        <a:rPr lang="ko-KR" altLang="en-US" sz="700" b="1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년 </a:t>
                      </a:r>
                      <a:r>
                        <a:rPr lang="en-US" altLang="ko-KR" sz="700" b="1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5</a:t>
                      </a:r>
                      <a:r>
                        <a:rPr lang="ko-KR" altLang="en-US" sz="700" b="1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월 </a:t>
                      </a:r>
                      <a:r>
                        <a:rPr lang="en-US" altLang="ko-KR" sz="700" b="1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9</a:t>
                      </a:r>
                      <a:r>
                        <a:rPr lang="ko-KR" altLang="en-US" sz="700" b="1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일</a:t>
                      </a:r>
                      <a:r>
                        <a:rPr lang="en-US" altLang="ko-KR" sz="700" b="1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(</a:t>
                      </a:r>
                      <a:r>
                        <a:rPr lang="ko-KR" altLang="en-US" sz="700" b="1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목</a:t>
                      </a:r>
                      <a:r>
                        <a:rPr lang="en-US" altLang="ko-KR" sz="700" b="1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)~11</a:t>
                      </a:r>
                      <a:r>
                        <a:rPr lang="ko-KR" altLang="en-US" sz="700" b="1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일</a:t>
                      </a:r>
                      <a:r>
                        <a:rPr lang="en-US" altLang="ko-KR" sz="700" b="1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(</a:t>
                      </a:r>
                      <a:r>
                        <a:rPr lang="ko-KR" altLang="en-US" sz="700" b="1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토</a:t>
                      </a:r>
                      <a:r>
                        <a:rPr lang="en-US" altLang="ko-KR" sz="700" b="1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) (3</a:t>
                      </a:r>
                      <a:r>
                        <a:rPr lang="ko-KR" altLang="en-US" sz="700" b="1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일</a:t>
                      </a:r>
                      <a:r>
                        <a:rPr lang="en-US" altLang="ko-KR" sz="700" b="1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)</a:t>
                      </a:r>
                      <a:endParaRPr lang="ko-KR" altLang="en-US" sz="600" b="1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b="1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09:00 ~ 18:00 </a:t>
                      </a:r>
                      <a:endParaRPr lang="en-US" sz="600" b="1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2751238"/>
                  </a:ext>
                </a:extLst>
              </a:tr>
              <a:tr h="253575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700" b="1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철거기간 </a:t>
                      </a:r>
                      <a:endParaRPr lang="ko-KR" altLang="en-US" sz="600" b="1" kern="0" spc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700" b="1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2024</a:t>
                      </a:r>
                      <a:r>
                        <a:rPr lang="ko-KR" altLang="en-US" sz="700" b="1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년 </a:t>
                      </a:r>
                      <a:r>
                        <a:rPr lang="en-US" altLang="ko-KR" sz="700" b="1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5</a:t>
                      </a:r>
                      <a:r>
                        <a:rPr lang="ko-KR" altLang="en-US" sz="700" b="1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월 </a:t>
                      </a:r>
                      <a:r>
                        <a:rPr lang="en-US" altLang="ko-KR" sz="700" b="1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11</a:t>
                      </a:r>
                      <a:r>
                        <a:rPr lang="ko-KR" altLang="en-US" sz="700" b="1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일</a:t>
                      </a:r>
                      <a:r>
                        <a:rPr lang="en-US" altLang="ko-KR" sz="700" b="1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(</a:t>
                      </a:r>
                      <a:r>
                        <a:rPr lang="ko-KR" altLang="en-US" sz="700" b="1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토</a:t>
                      </a:r>
                      <a:r>
                        <a:rPr lang="en-US" altLang="ko-KR" sz="700" b="1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)</a:t>
                      </a:r>
                      <a:endParaRPr lang="ko-KR" altLang="en-US" sz="600" b="1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b="1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18:00 ~ 24:00</a:t>
                      </a:r>
                      <a:endParaRPr lang="en-US" sz="600" b="1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0453285"/>
                  </a:ext>
                </a:extLst>
              </a:tr>
              <a:tr h="412320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700" b="1" kern="0" spc="0" dirty="0" err="1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참관객</a:t>
                      </a:r>
                      <a:endParaRPr lang="ko-KR" altLang="en-US" sz="600" b="1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264" marR="40264" marT="11132" marB="11132" anchor="ctr">
                    <a:lnL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700" b="1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전시기간</a:t>
                      </a:r>
                      <a:endParaRPr lang="ko-KR" altLang="en-US" sz="600" b="1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700" b="1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2024</a:t>
                      </a:r>
                      <a:r>
                        <a:rPr lang="ko-KR" altLang="en-US" sz="700" b="1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년 </a:t>
                      </a:r>
                      <a:r>
                        <a:rPr lang="en-US" altLang="ko-KR" sz="700" b="1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5</a:t>
                      </a:r>
                      <a:r>
                        <a:rPr lang="ko-KR" altLang="en-US" sz="700" b="1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월 </a:t>
                      </a:r>
                      <a:r>
                        <a:rPr lang="en-US" altLang="ko-KR" sz="700" b="1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9</a:t>
                      </a:r>
                      <a:r>
                        <a:rPr lang="ko-KR" altLang="en-US" sz="700" b="1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일</a:t>
                      </a:r>
                      <a:r>
                        <a:rPr lang="en-US" altLang="ko-KR" sz="700" b="1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(</a:t>
                      </a:r>
                      <a:r>
                        <a:rPr lang="ko-KR" altLang="en-US" sz="700" b="1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목</a:t>
                      </a:r>
                      <a:r>
                        <a:rPr lang="en-US" altLang="ko-KR" sz="700" b="1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)~11</a:t>
                      </a:r>
                      <a:r>
                        <a:rPr lang="ko-KR" altLang="en-US" sz="700" b="1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일</a:t>
                      </a:r>
                      <a:r>
                        <a:rPr lang="en-US" altLang="ko-KR" sz="700" b="1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(</a:t>
                      </a:r>
                      <a:r>
                        <a:rPr lang="ko-KR" altLang="en-US" sz="700" b="1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토</a:t>
                      </a:r>
                      <a:r>
                        <a:rPr lang="en-US" altLang="ko-KR" sz="700" b="1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)</a:t>
                      </a:r>
                      <a:endParaRPr lang="ko-KR" altLang="en-US" sz="600" b="1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  <a:p>
                      <a:pPr marL="0" marR="0" indent="0" algn="ctr" fontAlgn="base" latinLnBrk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700" b="1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※ 17:30</a:t>
                      </a:r>
                      <a:r>
                        <a:rPr lang="ko-KR" altLang="en-US" sz="700" b="1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에 입장마감</a:t>
                      </a:r>
                      <a:endParaRPr lang="ko-KR" altLang="en-US" sz="600" b="1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b="1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10:00 ~ 18:00</a:t>
                      </a:r>
                      <a:endParaRPr lang="en-US" sz="600" b="1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3408576"/>
                  </a:ext>
                </a:extLst>
              </a:tr>
              <a:tr h="502617">
                <a:tc rowSpan="3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700" b="1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부스</a:t>
                      </a:r>
                      <a:endParaRPr lang="ko-KR" altLang="en-US" sz="600" b="1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  <a:p>
                      <a:pPr marL="0" marR="0" indent="0" algn="ctr" fontAlgn="base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700" b="1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공사업체</a:t>
                      </a:r>
                      <a:endParaRPr lang="ko-KR" altLang="en-US" sz="600" b="1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264" marR="40264" marT="11132" marB="11132" anchor="ctr">
                    <a:lnL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700" b="1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공사기간</a:t>
                      </a:r>
                      <a:endParaRPr lang="ko-KR" altLang="en-US" sz="600" b="1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base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700" b="1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2024</a:t>
                      </a:r>
                      <a:r>
                        <a:rPr lang="ko-KR" altLang="en-US" sz="700" b="1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년 </a:t>
                      </a:r>
                      <a:r>
                        <a:rPr lang="en-US" altLang="ko-KR" sz="700" b="1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5</a:t>
                      </a:r>
                      <a:r>
                        <a:rPr lang="ko-KR" altLang="en-US" sz="700" b="1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월 </a:t>
                      </a:r>
                      <a:r>
                        <a:rPr lang="en-US" altLang="ko-KR" sz="700" b="1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7</a:t>
                      </a:r>
                      <a:r>
                        <a:rPr lang="ko-KR" altLang="en-US" sz="700" b="1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일</a:t>
                      </a:r>
                      <a:r>
                        <a:rPr lang="en-US" altLang="ko-KR" sz="700" b="1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(</a:t>
                      </a:r>
                      <a:r>
                        <a:rPr lang="ko-KR" altLang="en-US" sz="700" b="1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화</a:t>
                      </a:r>
                      <a:r>
                        <a:rPr lang="en-US" altLang="ko-KR" sz="700" b="1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)~8</a:t>
                      </a:r>
                      <a:r>
                        <a:rPr lang="ko-KR" altLang="en-US" sz="700" b="1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일</a:t>
                      </a:r>
                      <a:r>
                        <a:rPr lang="en-US" altLang="ko-KR" sz="700" b="1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(</a:t>
                      </a:r>
                      <a:r>
                        <a:rPr lang="ko-KR" altLang="en-US" sz="700" b="1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수</a:t>
                      </a:r>
                      <a:r>
                        <a:rPr lang="en-US" altLang="ko-KR" sz="700" b="1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) (2</a:t>
                      </a:r>
                      <a:r>
                        <a:rPr lang="ko-KR" altLang="en-US" sz="700" b="1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일</a:t>
                      </a:r>
                      <a:r>
                        <a:rPr lang="en-US" altLang="ko-KR" sz="700" b="1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), 2</a:t>
                      </a:r>
                      <a:r>
                        <a:rPr lang="ko-KR" altLang="en-US" sz="700" b="1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일간</a:t>
                      </a:r>
                      <a:endParaRPr lang="ko-KR" altLang="en-US" sz="600" b="1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  <a:p>
                      <a:pPr marL="0" marR="0" indent="0" algn="ctr" fontAlgn="base" latinLnBrk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700" b="1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※ </a:t>
                      </a:r>
                      <a:r>
                        <a:rPr lang="ko-KR" altLang="en-US" sz="700" b="1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독립부스 및 기본부스 공사</a:t>
                      </a:r>
                      <a:endParaRPr lang="ko-KR" altLang="en-US" sz="600" b="1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b="1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08:00 ~ 20:00</a:t>
                      </a:r>
                      <a:endParaRPr lang="en-US" sz="600" b="1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0113579"/>
                  </a:ext>
                </a:extLst>
              </a:tr>
              <a:tr h="230003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700" b="1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철거기간</a:t>
                      </a:r>
                      <a:endParaRPr lang="ko-KR" altLang="en-US" sz="600" b="1" kern="0" spc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700" b="1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2024</a:t>
                      </a:r>
                      <a:r>
                        <a:rPr lang="ko-KR" altLang="en-US" sz="700" b="1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년 </a:t>
                      </a:r>
                      <a:r>
                        <a:rPr lang="en-US" altLang="ko-KR" sz="700" b="1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5</a:t>
                      </a:r>
                      <a:r>
                        <a:rPr lang="ko-KR" altLang="en-US" sz="700" b="1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월 </a:t>
                      </a:r>
                      <a:r>
                        <a:rPr lang="en-US" altLang="ko-KR" sz="700" b="1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11</a:t>
                      </a:r>
                      <a:r>
                        <a:rPr lang="ko-KR" altLang="en-US" sz="700" b="1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일</a:t>
                      </a:r>
                      <a:r>
                        <a:rPr lang="en-US" altLang="ko-KR" sz="700" b="1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(</a:t>
                      </a:r>
                      <a:r>
                        <a:rPr lang="ko-KR" altLang="en-US" sz="700" b="1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토</a:t>
                      </a:r>
                      <a:r>
                        <a:rPr lang="en-US" altLang="ko-KR" sz="700" b="1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)</a:t>
                      </a:r>
                      <a:endParaRPr lang="ko-KR" altLang="en-US" sz="600" b="1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b="1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17:30 ~ 20:00</a:t>
                      </a:r>
                      <a:endParaRPr lang="en-US" sz="600" b="1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15980234"/>
                  </a:ext>
                </a:extLst>
              </a:tr>
              <a:tr h="229369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700" b="1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2024</a:t>
                      </a:r>
                      <a:r>
                        <a:rPr lang="ko-KR" altLang="en-US" sz="700" b="1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년 </a:t>
                      </a:r>
                      <a:r>
                        <a:rPr lang="en-US" altLang="ko-KR" sz="700" b="1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5</a:t>
                      </a:r>
                      <a:r>
                        <a:rPr lang="ko-KR" altLang="en-US" sz="700" b="1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월 </a:t>
                      </a:r>
                      <a:r>
                        <a:rPr lang="en-US" altLang="ko-KR" sz="700" b="1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11</a:t>
                      </a:r>
                      <a:r>
                        <a:rPr lang="ko-KR" altLang="en-US" sz="700" b="1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일</a:t>
                      </a:r>
                      <a:r>
                        <a:rPr lang="en-US" altLang="ko-KR" sz="700" b="1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(</a:t>
                      </a:r>
                      <a:r>
                        <a:rPr lang="ko-KR" altLang="en-US" sz="700" b="1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토</a:t>
                      </a:r>
                      <a:r>
                        <a:rPr lang="en-US" altLang="ko-KR" sz="700" b="1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)</a:t>
                      </a:r>
                      <a:endParaRPr lang="ko-KR" altLang="en-US" sz="600" b="1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b="1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20:00 ~ 24:00</a:t>
                      </a:r>
                      <a:endParaRPr lang="en-US" sz="600" b="1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264" marR="40264" marT="11132" marB="11132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06097527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38498535-695F-AF5F-D9C1-90B0B7A07903}"/>
              </a:ext>
            </a:extLst>
          </p:cNvPr>
          <p:cNvSpPr txBox="1"/>
          <p:nvPr/>
        </p:nvSpPr>
        <p:spPr>
          <a:xfrm>
            <a:off x="502842" y="5157213"/>
            <a:ext cx="6187912" cy="42150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indent="0" fontAlgn="base" latinLnBrk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sz="1200" b="1" kern="0" dirty="0">
                <a:solidFill>
                  <a:schemeClr val="tx2"/>
                </a:solidFill>
                <a:latin typeface="+mj-ea"/>
                <a:ea typeface="+mj-ea"/>
              </a:rPr>
              <a:t>② 참가업체는 전시기간 중 개장 </a:t>
            </a:r>
            <a:r>
              <a:rPr lang="en-US" altLang="ko-KR" sz="1200" b="1" kern="0" dirty="0">
                <a:solidFill>
                  <a:schemeClr val="tx2"/>
                </a:solidFill>
                <a:latin typeface="+mj-ea"/>
                <a:ea typeface="+mj-ea"/>
              </a:rPr>
              <a:t>1</a:t>
            </a:r>
            <a:r>
              <a:rPr lang="ko-KR" altLang="en-US" sz="1200" b="1" kern="0" dirty="0">
                <a:solidFill>
                  <a:schemeClr val="tx2"/>
                </a:solidFill>
                <a:latin typeface="+mj-ea"/>
                <a:ea typeface="+mj-ea"/>
              </a:rPr>
              <a:t>시간 전에 입장하여 정시에 개장할 수 있도록</a:t>
            </a:r>
            <a:r>
              <a:rPr lang="en-US" altLang="ko-KR" sz="1200" b="1" kern="0" dirty="0">
                <a:solidFill>
                  <a:schemeClr val="tx2"/>
                </a:solidFill>
                <a:latin typeface="+mj-ea"/>
                <a:ea typeface="+mj-ea"/>
              </a:rPr>
              <a:t> </a:t>
            </a:r>
            <a:r>
              <a:rPr lang="ko-KR" altLang="en-US" sz="1200" b="1" kern="0" dirty="0">
                <a:solidFill>
                  <a:schemeClr val="tx2"/>
                </a:solidFill>
                <a:latin typeface="+mj-ea"/>
                <a:ea typeface="+mj-ea"/>
              </a:rPr>
              <a:t>해야</a:t>
            </a:r>
            <a:endParaRPr lang="en-US" altLang="ko-KR" sz="1200" b="1" kern="0" dirty="0">
              <a:solidFill>
                <a:schemeClr val="tx2"/>
              </a:solidFill>
              <a:latin typeface="+mj-ea"/>
              <a:ea typeface="+mj-ea"/>
            </a:endParaRPr>
          </a:p>
          <a:p>
            <a:pPr marL="0" marR="0" indent="0" fontAlgn="base" latinLnBrk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ko-KR" sz="1200" b="1" kern="0" dirty="0">
                <a:solidFill>
                  <a:schemeClr val="tx2"/>
                </a:solidFill>
                <a:latin typeface="+mj-ea"/>
                <a:ea typeface="+mj-ea"/>
              </a:rPr>
              <a:t>   </a:t>
            </a:r>
            <a:r>
              <a:rPr lang="ko-KR" altLang="en-US" sz="1200" b="1" kern="0" dirty="0">
                <a:solidFill>
                  <a:schemeClr val="tx2"/>
                </a:solidFill>
                <a:latin typeface="+mj-ea"/>
                <a:ea typeface="+mj-ea"/>
              </a:rPr>
              <a:t>하며</a:t>
            </a:r>
            <a:r>
              <a:rPr lang="en-US" altLang="ko-KR" sz="1200" b="1" kern="0" dirty="0">
                <a:solidFill>
                  <a:schemeClr val="tx2"/>
                </a:solidFill>
                <a:latin typeface="+mj-ea"/>
                <a:ea typeface="+mj-ea"/>
              </a:rPr>
              <a:t>, </a:t>
            </a:r>
            <a:r>
              <a:rPr lang="ko-KR" altLang="en-US" sz="1200" b="1" kern="0" dirty="0">
                <a:solidFill>
                  <a:schemeClr val="tx2"/>
                </a:solidFill>
                <a:latin typeface="+mj-ea"/>
                <a:ea typeface="+mj-ea"/>
              </a:rPr>
              <a:t>일일 폐장 후 </a:t>
            </a:r>
            <a:r>
              <a:rPr lang="en-US" altLang="ko-KR" sz="1200" b="1" kern="0" dirty="0">
                <a:solidFill>
                  <a:schemeClr val="tx2"/>
                </a:solidFill>
                <a:latin typeface="+mj-ea"/>
                <a:ea typeface="+mj-ea"/>
              </a:rPr>
              <a:t>30</a:t>
            </a:r>
            <a:r>
              <a:rPr lang="ko-KR" altLang="en-US" sz="1200" b="1" kern="0" dirty="0">
                <a:solidFill>
                  <a:schemeClr val="tx2"/>
                </a:solidFill>
                <a:latin typeface="+mj-ea"/>
                <a:ea typeface="+mj-ea"/>
              </a:rPr>
              <a:t>분 이내에 일일점검을 끝내고 소등 후 퇴장하여야 합니다</a:t>
            </a:r>
            <a:r>
              <a:rPr lang="en-US" altLang="ko-KR" sz="1200" b="1" kern="0" dirty="0">
                <a:solidFill>
                  <a:schemeClr val="tx2"/>
                </a:solidFill>
                <a:latin typeface="+mj-ea"/>
                <a:ea typeface="+mj-ea"/>
              </a:rPr>
              <a:t>. </a:t>
            </a:r>
            <a:endParaRPr lang="ko-KR" altLang="en-US" sz="1200" b="1" kern="0" dirty="0">
              <a:solidFill>
                <a:schemeClr val="tx2"/>
              </a:solidFill>
              <a:latin typeface="+mj-ea"/>
              <a:ea typeface="+mj-ea"/>
            </a:endParaRPr>
          </a:p>
          <a:p>
            <a:pPr marL="0" marR="0" indent="0" fontAlgn="base" latinLnBrk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sz="1200" b="1" kern="0" dirty="0">
                <a:solidFill>
                  <a:schemeClr val="tx2"/>
                </a:solidFill>
                <a:latin typeface="+mj-ea"/>
                <a:ea typeface="+mj-ea"/>
              </a:rPr>
              <a:t>③ 전시장 출입 시 사무국에서 배부한 출입증</a:t>
            </a:r>
            <a:r>
              <a:rPr lang="en-US" altLang="ko-KR" sz="1200" b="1" kern="0" dirty="0">
                <a:solidFill>
                  <a:schemeClr val="tx2"/>
                </a:solidFill>
                <a:latin typeface="+mj-ea"/>
                <a:ea typeface="+mj-ea"/>
              </a:rPr>
              <a:t>(Badge)</a:t>
            </a:r>
            <a:r>
              <a:rPr lang="ko-KR" altLang="en-US" sz="1200" b="1" kern="0" dirty="0">
                <a:solidFill>
                  <a:schemeClr val="tx2"/>
                </a:solidFill>
                <a:latin typeface="+mj-ea"/>
                <a:ea typeface="+mj-ea"/>
              </a:rPr>
              <a:t>을 </a:t>
            </a:r>
            <a:r>
              <a:rPr lang="ko-KR" altLang="en-US" sz="1200" b="1" kern="0" dirty="0" err="1">
                <a:solidFill>
                  <a:schemeClr val="tx2"/>
                </a:solidFill>
                <a:latin typeface="+mj-ea"/>
                <a:ea typeface="+mj-ea"/>
              </a:rPr>
              <a:t>패용하여야만</a:t>
            </a:r>
            <a:r>
              <a:rPr lang="ko-KR" altLang="en-US" sz="1200" b="1" kern="0" dirty="0">
                <a:solidFill>
                  <a:schemeClr val="tx2"/>
                </a:solidFill>
                <a:latin typeface="+mj-ea"/>
                <a:ea typeface="+mj-ea"/>
              </a:rPr>
              <a:t> 합니다</a:t>
            </a:r>
            <a:r>
              <a:rPr lang="en-US" altLang="ko-KR" sz="1200" b="1" kern="0" dirty="0">
                <a:solidFill>
                  <a:schemeClr val="tx2"/>
                </a:solidFill>
                <a:latin typeface="+mj-ea"/>
                <a:ea typeface="+mj-ea"/>
              </a:rPr>
              <a:t>. </a:t>
            </a:r>
            <a:endParaRPr lang="ko-KR" altLang="en-US" sz="1200" b="1" kern="0" dirty="0">
              <a:solidFill>
                <a:schemeClr val="tx2"/>
              </a:solidFill>
              <a:latin typeface="+mj-ea"/>
              <a:ea typeface="+mj-ea"/>
            </a:endParaRPr>
          </a:p>
          <a:p>
            <a:pPr marL="0" marR="0" indent="0" fontAlgn="base" latinLnBrk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sz="1200" b="1" kern="0" dirty="0">
                <a:solidFill>
                  <a:schemeClr val="tx2"/>
                </a:solidFill>
                <a:latin typeface="+mj-ea"/>
                <a:ea typeface="+mj-ea"/>
              </a:rPr>
              <a:t>④ 전시기간 중에는 안전사고 및 쾌적한 전시환경을 위해 축하용 대형화분</a:t>
            </a:r>
            <a:endParaRPr lang="en-US" altLang="ko-KR" sz="1200" b="1" kern="0" dirty="0">
              <a:solidFill>
                <a:schemeClr val="tx2"/>
              </a:solidFill>
              <a:latin typeface="+mj-ea"/>
              <a:ea typeface="+mj-ea"/>
            </a:endParaRPr>
          </a:p>
          <a:p>
            <a:pPr marL="0" marR="0" indent="0" fontAlgn="base" latinLnBrk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ko-KR" sz="1200" b="1" kern="0" dirty="0">
                <a:solidFill>
                  <a:schemeClr val="tx2"/>
                </a:solidFill>
                <a:latin typeface="+mj-ea"/>
                <a:ea typeface="+mj-ea"/>
              </a:rPr>
              <a:t>    (1m</a:t>
            </a:r>
            <a:r>
              <a:rPr lang="ko-KR" altLang="en-US" sz="1200" b="1" kern="0" dirty="0">
                <a:solidFill>
                  <a:schemeClr val="tx2"/>
                </a:solidFill>
                <a:latin typeface="+mj-ea"/>
                <a:ea typeface="+mj-ea"/>
              </a:rPr>
              <a:t>이상 크기</a:t>
            </a:r>
            <a:r>
              <a:rPr lang="en-US" altLang="ko-KR" sz="1200" b="1" kern="0" dirty="0">
                <a:solidFill>
                  <a:schemeClr val="tx2"/>
                </a:solidFill>
                <a:latin typeface="+mj-ea"/>
                <a:ea typeface="+mj-ea"/>
              </a:rPr>
              <a:t>) </a:t>
            </a:r>
            <a:r>
              <a:rPr lang="ko-KR" altLang="en-US" sz="1200" b="1" kern="0" dirty="0">
                <a:solidFill>
                  <a:schemeClr val="tx2"/>
                </a:solidFill>
                <a:latin typeface="+mj-ea"/>
                <a:ea typeface="+mj-ea"/>
              </a:rPr>
              <a:t>이나 화환의 반입을 절대 금지합니다</a:t>
            </a:r>
            <a:r>
              <a:rPr lang="en-US" altLang="ko-KR" sz="1200" b="1" kern="0" dirty="0">
                <a:solidFill>
                  <a:schemeClr val="tx2"/>
                </a:solidFill>
                <a:latin typeface="+mj-ea"/>
                <a:ea typeface="+mj-ea"/>
              </a:rPr>
              <a:t>. </a:t>
            </a:r>
            <a:r>
              <a:rPr lang="ko-KR" altLang="en-US" sz="1200" b="1" kern="0" dirty="0">
                <a:solidFill>
                  <a:schemeClr val="tx2"/>
                </a:solidFill>
                <a:latin typeface="+mj-ea"/>
                <a:ea typeface="+mj-ea"/>
              </a:rPr>
              <a:t>전시회 기간 중 배치되었던</a:t>
            </a:r>
            <a:endParaRPr lang="en-US" altLang="ko-KR" sz="1200" b="1" kern="0" dirty="0">
              <a:solidFill>
                <a:schemeClr val="tx2"/>
              </a:solidFill>
              <a:latin typeface="+mj-ea"/>
              <a:ea typeface="+mj-ea"/>
            </a:endParaRPr>
          </a:p>
          <a:p>
            <a:pPr marL="0" marR="0" indent="0" fontAlgn="base" latinLnBrk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ko-KR" sz="1200" b="1" kern="0" dirty="0">
                <a:solidFill>
                  <a:schemeClr val="tx2"/>
                </a:solidFill>
                <a:latin typeface="+mj-ea"/>
                <a:ea typeface="+mj-ea"/>
              </a:rPr>
              <a:t>   </a:t>
            </a:r>
            <a:r>
              <a:rPr lang="ko-KR" altLang="en-US" sz="1200" b="1" kern="0" dirty="0">
                <a:solidFill>
                  <a:schemeClr val="tx2"/>
                </a:solidFill>
                <a:latin typeface="+mj-ea"/>
                <a:ea typeface="+mj-ea"/>
              </a:rPr>
              <a:t> 화분은 반드시 폐장 시 가지고 가셔야 합니다</a:t>
            </a:r>
            <a:r>
              <a:rPr lang="en-US" altLang="ko-KR" sz="1200" b="1" kern="0" dirty="0">
                <a:solidFill>
                  <a:schemeClr val="tx2"/>
                </a:solidFill>
                <a:latin typeface="+mj-ea"/>
                <a:ea typeface="+mj-ea"/>
              </a:rPr>
              <a:t>. </a:t>
            </a:r>
            <a:endParaRPr lang="ko-KR" altLang="en-US" sz="1200" b="1" kern="0" dirty="0">
              <a:solidFill>
                <a:schemeClr val="tx2"/>
              </a:solidFill>
              <a:latin typeface="+mj-ea"/>
              <a:ea typeface="+mj-ea"/>
            </a:endParaRPr>
          </a:p>
          <a:p>
            <a:pPr marL="0" marR="0" indent="0" fontAlgn="base" latinLnBrk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sz="1200" b="1" kern="0" dirty="0">
                <a:solidFill>
                  <a:schemeClr val="tx2"/>
                </a:solidFill>
                <a:latin typeface="+mj-ea"/>
                <a:ea typeface="+mj-ea"/>
              </a:rPr>
              <a:t>⑤ 쾌적한 전시장 환경 조성을 위해 부스내 음식물을 반입 할 수 없습니다</a:t>
            </a:r>
            <a:r>
              <a:rPr lang="en-US" altLang="ko-KR" sz="1200" b="1" kern="0" dirty="0">
                <a:solidFill>
                  <a:schemeClr val="tx2"/>
                </a:solidFill>
                <a:latin typeface="+mj-ea"/>
                <a:ea typeface="+mj-ea"/>
              </a:rPr>
              <a:t>. </a:t>
            </a:r>
            <a:endParaRPr lang="ko-KR" altLang="en-US" sz="1200" b="1" kern="0" dirty="0">
              <a:solidFill>
                <a:schemeClr val="tx2"/>
              </a:solidFill>
              <a:latin typeface="+mj-ea"/>
              <a:ea typeface="+mj-ea"/>
            </a:endParaRPr>
          </a:p>
          <a:p>
            <a:pPr marL="0" marR="0" indent="0" fontAlgn="base" latinLnBrk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ko-KR" sz="1200" b="1" kern="0" dirty="0">
                <a:solidFill>
                  <a:schemeClr val="tx2"/>
                </a:solidFill>
                <a:latin typeface="+mj-ea"/>
                <a:ea typeface="+mj-ea"/>
              </a:rPr>
              <a:t>    </a:t>
            </a:r>
            <a:r>
              <a:rPr lang="ko-KR" altLang="en-US" sz="1200" b="1" kern="0" dirty="0">
                <a:solidFill>
                  <a:schemeClr val="tx2"/>
                </a:solidFill>
                <a:latin typeface="+mj-ea"/>
                <a:ea typeface="+mj-ea"/>
              </a:rPr>
              <a:t>식사는 전시장 카페테리아 또는 휴게공간을 이용하여 주시기 바랍니다</a:t>
            </a:r>
            <a:r>
              <a:rPr lang="en-US" altLang="ko-KR" sz="1200" b="1" kern="0" dirty="0">
                <a:solidFill>
                  <a:schemeClr val="tx2"/>
                </a:solidFill>
                <a:latin typeface="+mj-ea"/>
                <a:ea typeface="+mj-ea"/>
              </a:rPr>
              <a:t>. </a:t>
            </a:r>
            <a:endParaRPr lang="ko-KR" altLang="en-US" sz="1200" b="1" kern="0" dirty="0">
              <a:solidFill>
                <a:schemeClr val="tx2"/>
              </a:solidFill>
              <a:latin typeface="+mj-ea"/>
              <a:ea typeface="+mj-ea"/>
            </a:endParaRPr>
          </a:p>
          <a:p>
            <a:pPr marL="0" marR="0" indent="0" fontAlgn="base" latinLnBrk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sz="1200" b="1" kern="0" dirty="0">
                <a:solidFill>
                  <a:schemeClr val="tx2"/>
                </a:solidFill>
                <a:latin typeface="+mj-ea"/>
                <a:ea typeface="+mj-ea"/>
              </a:rPr>
              <a:t>⑥ 각 부스 내의 청소는 전시품 안전관리 상 각 참가업체에서 직접 하여야 합니다</a:t>
            </a:r>
            <a:r>
              <a:rPr lang="en-US" altLang="ko-KR" sz="1200" b="1" kern="0" dirty="0">
                <a:solidFill>
                  <a:schemeClr val="tx2"/>
                </a:solidFill>
                <a:latin typeface="+mj-ea"/>
                <a:ea typeface="+mj-ea"/>
              </a:rPr>
              <a:t>. </a:t>
            </a:r>
            <a:endParaRPr lang="ko-KR" altLang="en-US" sz="1200" b="1" kern="0" dirty="0">
              <a:solidFill>
                <a:schemeClr val="tx2"/>
              </a:solidFill>
              <a:latin typeface="+mj-ea"/>
              <a:ea typeface="+mj-ea"/>
            </a:endParaRPr>
          </a:p>
          <a:p>
            <a:pPr marL="0" marR="0" indent="0" fontAlgn="base" latinLnBrk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sz="1200" b="1" kern="0" dirty="0">
                <a:solidFill>
                  <a:schemeClr val="tx2"/>
                </a:solidFill>
                <a:latin typeface="+mj-ea"/>
                <a:ea typeface="+mj-ea"/>
              </a:rPr>
              <a:t>⑦ 전시 기간 중의 전시품 관리는 참가업체의 책임 하에 관리하여 주시기 바랍니다</a:t>
            </a:r>
            <a:r>
              <a:rPr lang="en-US" altLang="ko-KR" sz="1200" b="1" kern="0" dirty="0">
                <a:solidFill>
                  <a:schemeClr val="tx2"/>
                </a:solidFill>
                <a:latin typeface="+mj-ea"/>
                <a:ea typeface="+mj-ea"/>
              </a:rPr>
              <a:t>. </a:t>
            </a:r>
            <a:endParaRPr lang="ko-KR" altLang="en-US" sz="1200" b="1" kern="0" dirty="0">
              <a:solidFill>
                <a:schemeClr val="tx2"/>
              </a:solidFill>
              <a:latin typeface="+mj-ea"/>
              <a:ea typeface="+mj-ea"/>
            </a:endParaRPr>
          </a:p>
          <a:p>
            <a:pPr marL="0" marR="0" indent="0" fontAlgn="base" latinLnBrk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sz="1200" b="1" kern="0" dirty="0">
                <a:solidFill>
                  <a:schemeClr val="tx2"/>
                </a:solidFill>
                <a:latin typeface="+mj-ea"/>
                <a:ea typeface="+mj-ea"/>
              </a:rPr>
              <a:t>    ☞ 퇴장 시에는 금줄을 설치하고</a:t>
            </a:r>
            <a:r>
              <a:rPr lang="en-US" altLang="ko-KR" sz="1200" b="1" kern="0" dirty="0">
                <a:solidFill>
                  <a:schemeClr val="tx2"/>
                </a:solidFill>
                <a:latin typeface="+mj-ea"/>
                <a:ea typeface="+mj-ea"/>
              </a:rPr>
              <a:t>, </a:t>
            </a:r>
            <a:r>
              <a:rPr lang="ko-KR" altLang="en-US" sz="1200" b="1" kern="0" dirty="0">
                <a:solidFill>
                  <a:schemeClr val="tx2"/>
                </a:solidFill>
                <a:latin typeface="+mj-ea"/>
                <a:ea typeface="+mj-ea"/>
              </a:rPr>
              <a:t>보안</a:t>
            </a:r>
            <a:r>
              <a:rPr lang="en-US" altLang="ko-KR" sz="1200" b="1" kern="0" dirty="0">
                <a:solidFill>
                  <a:schemeClr val="tx2"/>
                </a:solidFill>
                <a:latin typeface="+mj-ea"/>
                <a:ea typeface="+mj-ea"/>
              </a:rPr>
              <a:t>/</a:t>
            </a:r>
            <a:r>
              <a:rPr lang="ko-KR" altLang="en-US" sz="1200" b="1" kern="0" dirty="0" err="1">
                <a:solidFill>
                  <a:schemeClr val="tx2"/>
                </a:solidFill>
                <a:latin typeface="+mj-ea"/>
                <a:ea typeface="+mj-ea"/>
              </a:rPr>
              <a:t>잠금장치를</a:t>
            </a:r>
            <a:r>
              <a:rPr lang="ko-KR" altLang="en-US" sz="1200" b="1" kern="0" dirty="0">
                <a:solidFill>
                  <a:schemeClr val="tx2"/>
                </a:solidFill>
                <a:latin typeface="+mj-ea"/>
                <a:ea typeface="+mj-ea"/>
              </a:rPr>
              <a:t> 하셔야 합니다</a:t>
            </a:r>
            <a:r>
              <a:rPr lang="en-US" altLang="ko-KR" sz="1200" b="1" kern="0" dirty="0">
                <a:solidFill>
                  <a:schemeClr val="tx2"/>
                </a:solidFill>
                <a:latin typeface="+mj-ea"/>
                <a:ea typeface="+mj-ea"/>
              </a:rPr>
              <a:t>. </a:t>
            </a:r>
            <a:r>
              <a:rPr lang="ko-KR" altLang="en-US" sz="1200" b="1" kern="0" dirty="0">
                <a:solidFill>
                  <a:schemeClr val="tx2"/>
                </a:solidFill>
                <a:latin typeface="+mj-ea"/>
                <a:ea typeface="+mj-ea"/>
              </a:rPr>
              <a:t>특히</a:t>
            </a:r>
            <a:r>
              <a:rPr lang="en-US" altLang="ko-KR" sz="1200" b="1" kern="0" dirty="0">
                <a:solidFill>
                  <a:schemeClr val="tx2"/>
                </a:solidFill>
                <a:latin typeface="+mj-ea"/>
                <a:ea typeface="+mj-ea"/>
              </a:rPr>
              <a:t>, </a:t>
            </a:r>
            <a:r>
              <a:rPr lang="ko-KR" altLang="en-US" sz="1200" b="1" kern="0" dirty="0">
                <a:solidFill>
                  <a:schemeClr val="tx2"/>
                </a:solidFill>
                <a:latin typeface="+mj-ea"/>
                <a:ea typeface="+mj-ea"/>
              </a:rPr>
              <a:t>개인 </a:t>
            </a:r>
          </a:p>
          <a:p>
            <a:pPr marL="0" marR="0" indent="0" fontAlgn="base" latinLnBrk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sz="1200" b="1" kern="0" dirty="0">
                <a:solidFill>
                  <a:schemeClr val="tx2"/>
                </a:solidFill>
                <a:latin typeface="+mj-ea"/>
                <a:ea typeface="+mj-ea"/>
              </a:rPr>
              <a:t>    노트북 또는 귀중품은 휴대하시기 바랍니다</a:t>
            </a:r>
            <a:r>
              <a:rPr lang="en-US" altLang="ko-KR" sz="1200" b="1" kern="0" dirty="0">
                <a:solidFill>
                  <a:schemeClr val="tx2"/>
                </a:solidFill>
                <a:latin typeface="+mj-ea"/>
                <a:ea typeface="+mj-ea"/>
              </a:rPr>
              <a:t>. </a:t>
            </a:r>
            <a:endParaRPr lang="ko-KR" altLang="en-US" sz="1200" b="1" kern="0" dirty="0">
              <a:solidFill>
                <a:schemeClr val="tx2"/>
              </a:solidFill>
              <a:latin typeface="+mj-ea"/>
              <a:ea typeface="+mj-ea"/>
            </a:endParaRPr>
          </a:p>
          <a:p>
            <a:pPr marL="0" marR="0" indent="0" fontAlgn="base" latinLnBrk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sz="1200" b="1" kern="0" dirty="0">
                <a:solidFill>
                  <a:schemeClr val="tx2"/>
                </a:solidFill>
                <a:latin typeface="+mj-ea"/>
                <a:ea typeface="+mj-ea"/>
              </a:rPr>
              <a:t>⑧ 전시회 기간 중에는 원칙적으로 전시품의 반입</a:t>
            </a:r>
            <a:r>
              <a:rPr lang="en-US" altLang="ko-KR" sz="1200" b="1" kern="0" dirty="0">
                <a:solidFill>
                  <a:schemeClr val="tx2"/>
                </a:solidFill>
                <a:latin typeface="+mj-ea"/>
                <a:ea typeface="+mj-ea"/>
              </a:rPr>
              <a:t>/</a:t>
            </a:r>
            <a:r>
              <a:rPr lang="ko-KR" altLang="en-US" sz="1200" b="1" kern="0" dirty="0">
                <a:solidFill>
                  <a:schemeClr val="tx2"/>
                </a:solidFill>
                <a:latin typeface="+mj-ea"/>
                <a:ea typeface="+mj-ea"/>
              </a:rPr>
              <a:t>반출을 할 수 없으며 다만</a:t>
            </a:r>
            <a:r>
              <a:rPr lang="en-US" altLang="ko-KR" sz="1200" b="1" kern="0" dirty="0">
                <a:solidFill>
                  <a:schemeClr val="tx2"/>
                </a:solidFill>
                <a:latin typeface="+mj-ea"/>
                <a:ea typeface="+mj-ea"/>
              </a:rPr>
              <a:t>,</a:t>
            </a:r>
          </a:p>
          <a:p>
            <a:pPr marL="0" marR="0" indent="0" fontAlgn="base" latinLnBrk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ko-KR" sz="1200" b="1" kern="0" dirty="0">
                <a:solidFill>
                  <a:schemeClr val="tx2"/>
                </a:solidFill>
                <a:latin typeface="+mj-ea"/>
                <a:ea typeface="+mj-ea"/>
              </a:rPr>
              <a:t>    </a:t>
            </a:r>
            <a:r>
              <a:rPr lang="ko-KR" altLang="en-US" sz="1200" b="1" kern="0" dirty="0">
                <a:solidFill>
                  <a:schemeClr val="tx2"/>
                </a:solidFill>
                <a:latin typeface="+mj-ea"/>
                <a:ea typeface="+mj-ea"/>
              </a:rPr>
              <a:t>전시품의 수리 등 필요한 경우에 사무국의 승인을 얻은 후 반입</a:t>
            </a:r>
            <a:r>
              <a:rPr lang="en-US" altLang="ko-KR" sz="1200" b="1" kern="0" dirty="0">
                <a:solidFill>
                  <a:schemeClr val="tx2"/>
                </a:solidFill>
                <a:latin typeface="+mj-ea"/>
                <a:ea typeface="+mj-ea"/>
              </a:rPr>
              <a:t>/</a:t>
            </a:r>
            <a:r>
              <a:rPr lang="ko-KR" altLang="en-US" sz="1200" b="1" kern="0" dirty="0">
                <a:solidFill>
                  <a:schemeClr val="tx2"/>
                </a:solidFill>
                <a:latin typeface="+mj-ea"/>
                <a:ea typeface="+mj-ea"/>
              </a:rPr>
              <a:t>반출이 가능합니다</a:t>
            </a:r>
            <a:r>
              <a:rPr lang="en-US" altLang="ko-KR" sz="1200" b="1" kern="0" dirty="0">
                <a:solidFill>
                  <a:schemeClr val="tx2"/>
                </a:solidFill>
                <a:latin typeface="+mj-ea"/>
                <a:ea typeface="+mj-ea"/>
              </a:rPr>
              <a:t>. </a:t>
            </a:r>
            <a:endParaRPr lang="ko-KR" altLang="en-US" sz="1200" b="1" kern="0" dirty="0">
              <a:solidFill>
                <a:schemeClr val="tx2"/>
              </a:solidFill>
              <a:latin typeface="+mj-ea"/>
              <a:ea typeface="+mj-ea"/>
            </a:endParaRPr>
          </a:p>
          <a:p>
            <a:pPr>
              <a:lnSpc>
                <a:spcPct val="150000"/>
              </a:lnSpc>
            </a:pPr>
            <a:endParaRPr lang="ko-KR" altLang="en-US" sz="1200" dirty="0">
              <a:solidFill>
                <a:schemeClr val="tx2"/>
              </a:solidFill>
              <a:latin typeface="a와이드2" panose="02020600000000000000" pitchFamily="18" charset="-127"/>
              <a:ea typeface="a와이드2" panose="02020600000000000000" pitchFamily="18" charset="-127"/>
            </a:endParaRPr>
          </a:p>
        </p:txBody>
      </p:sp>
      <p:pic>
        <p:nvPicPr>
          <p:cNvPr id="12" name="그림 11" descr="큐브이(가) 표시된 사진&#10;&#10;중간 신뢰도로 자동 생성된 설명">
            <a:extLst>
              <a:ext uri="{FF2B5EF4-FFF2-40B4-BE49-F238E27FC236}">
                <a16:creationId xmlns:a16="http://schemas.microsoft.com/office/drawing/2014/main" id="{BB0D4CE3-89F8-C7E3-8CB3-B615995084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2735" y="196251"/>
            <a:ext cx="1667784" cy="998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4261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>
            <a:extLst>
              <a:ext uri="{FF2B5EF4-FFF2-40B4-BE49-F238E27FC236}">
                <a16:creationId xmlns:a16="http://schemas.microsoft.com/office/drawing/2014/main" id="{560E0AAF-1EA9-2519-6E54-6C920684B4D1}"/>
              </a:ext>
            </a:extLst>
          </p:cNvPr>
          <p:cNvSpPr/>
          <p:nvPr/>
        </p:nvSpPr>
        <p:spPr>
          <a:xfrm>
            <a:off x="641217" y="886994"/>
            <a:ext cx="5575565" cy="338469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4374BE2-C827-C399-DA3E-F9F84B3D7027}"/>
              </a:ext>
            </a:extLst>
          </p:cNvPr>
          <p:cNvSpPr txBox="1"/>
          <p:nvPr/>
        </p:nvSpPr>
        <p:spPr>
          <a:xfrm>
            <a:off x="641216" y="917728"/>
            <a:ext cx="19720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>
                <a:solidFill>
                  <a:schemeClr val="bg1"/>
                </a:solidFill>
                <a:latin typeface="+mn-ea"/>
              </a:rPr>
              <a:t>2. </a:t>
            </a:r>
            <a:r>
              <a:rPr lang="ko-KR" altLang="en-US" sz="1200" b="1" dirty="0">
                <a:solidFill>
                  <a:schemeClr val="bg1"/>
                </a:solidFill>
                <a:latin typeface="+mn-ea"/>
              </a:rPr>
              <a:t>부스 내 홍보 및 이벤트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F15A5BE-B084-94F2-685C-1D2C549A1CF0}"/>
              </a:ext>
            </a:extLst>
          </p:cNvPr>
          <p:cNvSpPr txBox="1"/>
          <p:nvPr/>
        </p:nvSpPr>
        <p:spPr>
          <a:xfrm>
            <a:off x="246743" y="188685"/>
            <a:ext cx="201048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b="1" dirty="0">
                <a:solidFill>
                  <a:schemeClr val="bg1"/>
                </a:solidFill>
                <a:latin typeface="+mj-ea"/>
                <a:ea typeface="+mj-ea"/>
              </a:rPr>
              <a:t>4. </a:t>
            </a:r>
            <a:r>
              <a:rPr lang="ko-KR" altLang="en-US" sz="1600" b="1" dirty="0">
                <a:solidFill>
                  <a:schemeClr val="bg1"/>
                </a:solidFill>
                <a:latin typeface="+mj-ea"/>
                <a:ea typeface="+mj-ea"/>
              </a:rPr>
              <a:t>전시회 운영 규정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B297F5-99FF-6C58-457E-F06C9E456255}"/>
              </a:ext>
            </a:extLst>
          </p:cNvPr>
          <p:cNvSpPr txBox="1"/>
          <p:nvPr/>
        </p:nvSpPr>
        <p:spPr>
          <a:xfrm>
            <a:off x="574502" y="1243497"/>
            <a:ext cx="6125395" cy="366100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 latinLnBrk="1">
              <a:lnSpc>
                <a:spcPct val="150000"/>
              </a:lnSpc>
            </a:pPr>
            <a:r>
              <a:rPr lang="ko-KR" altLang="en-US" sz="1200" b="1" kern="0" dirty="0">
                <a:solidFill>
                  <a:schemeClr val="tx2"/>
                </a:solidFill>
                <a:latin typeface="+mj-ea"/>
                <a:ea typeface="+mj-ea"/>
              </a:rPr>
              <a:t>① 참가업체는 계약된 부스 공간에서만 전시품의 홍보물을 배포할 수 있으며</a:t>
            </a:r>
            <a:r>
              <a:rPr lang="en-US" altLang="ko-KR" sz="1200" b="1" kern="0" dirty="0">
                <a:solidFill>
                  <a:schemeClr val="tx2"/>
                </a:solidFill>
                <a:latin typeface="+mj-ea"/>
                <a:ea typeface="+mj-ea"/>
              </a:rPr>
              <a:t>, </a:t>
            </a:r>
          </a:p>
          <a:p>
            <a:pPr fontAlgn="base" latinLnBrk="1">
              <a:lnSpc>
                <a:spcPct val="150000"/>
              </a:lnSpc>
            </a:pPr>
            <a:r>
              <a:rPr lang="en-US" altLang="ko-KR" sz="1200" b="1" kern="0" dirty="0">
                <a:solidFill>
                  <a:schemeClr val="tx2"/>
                </a:solidFill>
                <a:latin typeface="+mj-ea"/>
                <a:ea typeface="+mj-ea"/>
              </a:rPr>
              <a:t>    </a:t>
            </a:r>
            <a:r>
              <a:rPr lang="ko-KR" altLang="en-US" sz="1200" b="1" kern="0" dirty="0">
                <a:solidFill>
                  <a:schemeClr val="tx2"/>
                </a:solidFill>
                <a:latin typeface="+mj-ea"/>
                <a:ea typeface="+mj-ea"/>
              </a:rPr>
              <a:t>전시장 출입구</a:t>
            </a:r>
            <a:r>
              <a:rPr lang="en-US" altLang="ko-KR" sz="1200" b="1" kern="0" dirty="0">
                <a:solidFill>
                  <a:schemeClr val="tx2"/>
                </a:solidFill>
                <a:latin typeface="+mj-ea"/>
                <a:ea typeface="+mj-ea"/>
              </a:rPr>
              <a:t>, </a:t>
            </a:r>
            <a:r>
              <a:rPr lang="ko-KR" altLang="en-US" sz="1200" b="1" kern="0" dirty="0">
                <a:solidFill>
                  <a:schemeClr val="tx2"/>
                </a:solidFill>
                <a:latin typeface="+mj-ea"/>
                <a:ea typeface="+mj-ea"/>
              </a:rPr>
              <a:t>전시장 내외</a:t>
            </a:r>
            <a:r>
              <a:rPr lang="en-US" altLang="ko-KR" sz="1200" b="1" kern="0" dirty="0">
                <a:solidFill>
                  <a:schemeClr val="tx2"/>
                </a:solidFill>
                <a:latin typeface="+mj-ea"/>
                <a:ea typeface="+mj-ea"/>
              </a:rPr>
              <a:t>, </a:t>
            </a:r>
            <a:r>
              <a:rPr lang="ko-KR" altLang="en-US" sz="1200" b="1" kern="0" dirty="0" err="1">
                <a:solidFill>
                  <a:schemeClr val="tx2"/>
                </a:solidFill>
                <a:latin typeface="+mj-ea"/>
                <a:ea typeface="+mj-ea"/>
              </a:rPr>
              <a:t>통로등</a:t>
            </a:r>
            <a:r>
              <a:rPr lang="ko-KR" altLang="en-US" sz="1200" b="1" kern="0" dirty="0">
                <a:solidFill>
                  <a:schemeClr val="tx2"/>
                </a:solidFill>
                <a:latin typeface="+mj-ea"/>
                <a:ea typeface="+mj-ea"/>
              </a:rPr>
              <a:t> 에서 </a:t>
            </a:r>
            <a:r>
              <a:rPr lang="ko-KR" altLang="en-US" sz="1200" b="1" kern="0" dirty="0" err="1">
                <a:solidFill>
                  <a:schemeClr val="tx2"/>
                </a:solidFill>
                <a:latin typeface="+mj-ea"/>
                <a:ea typeface="+mj-ea"/>
              </a:rPr>
              <a:t>참관객</a:t>
            </a:r>
            <a:r>
              <a:rPr lang="ko-KR" altLang="en-US" sz="1200" b="1" kern="0" dirty="0">
                <a:solidFill>
                  <a:schemeClr val="tx2"/>
                </a:solidFill>
                <a:latin typeface="+mj-ea"/>
                <a:ea typeface="+mj-ea"/>
              </a:rPr>
              <a:t> 대상으로 홍보물을 배포할 수 </a:t>
            </a:r>
            <a:endParaRPr lang="en-US" altLang="ko-KR" sz="1200" b="1" kern="0" dirty="0">
              <a:solidFill>
                <a:schemeClr val="tx2"/>
              </a:solidFill>
              <a:latin typeface="+mj-ea"/>
              <a:ea typeface="+mj-ea"/>
            </a:endParaRPr>
          </a:p>
          <a:p>
            <a:pPr fontAlgn="base" latinLnBrk="1">
              <a:lnSpc>
                <a:spcPct val="150000"/>
              </a:lnSpc>
            </a:pPr>
            <a:r>
              <a:rPr lang="en-US" altLang="ko-KR" sz="1200" b="1" kern="0" dirty="0">
                <a:solidFill>
                  <a:schemeClr val="tx2"/>
                </a:solidFill>
                <a:latin typeface="+mj-ea"/>
                <a:ea typeface="+mj-ea"/>
              </a:rPr>
              <a:t>    </a:t>
            </a:r>
            <a:r>
              <a:rPr lang="ko-KR" altLang="en-US" sz="1200" b="1" kern="0" dirty="0">
                <a:solidFill>
                  <a:schemeClr val="tx2"/>
                </a:solidFill>
                <a:latin typeface="+mj-ea"/>
                <a:ea typeface="+mj-ea"/>
              </a:rPr>
              <a:t>없습니다</a:t>
            </a:r>
            <a:r>
              <a:rPr lang="en-US" altLang="ko-KR" sz="1200" b="1" kern="0" dirty="0">
                <a:solidFill>
                  <a:schemeClr val="tx2"/>
                </a:solidFill>
                <a:latin typeface="+mj-ea"/>
                <a:ea typeface="+mj-ea"/>
              </a:rPr>
              <a:t>. </a:t>
            </a:r>
            <a:endParaRPr lang="ko-KR" altLang="en-US" sz="1200" b="1" kern="0" dirty="0">
              <a:solidFill>
                <a:schemeClr val="tx2"/>
              </a:solidFill>
              <a:latin typeface="+mj-ea"/>
              <a:ea typeface="+mj-ea"/>
            </a:endParaRPr>
          </a:p>
          <a:p>
            <a:pPr fontAlgn="base" latinLnBrk="1">
              <a:lnSpc>
                <a:spcPct val="150000"/>
              </a:lnSpc>
            </a:pPr>
            <a:r>
              <a:rPr lang="ko-KR" altLang="en-US" sz="1200" b="1" kern="0" dirty="0">
                <a:solidFill>
                  <a:schemeClr val="tx2"/>
                </a:solidFill>
                <a:latin typeface="+mj-ea"/>
                <a:ea typeface="+mj-ea"/>
              </a:rPr>
              <a:t>② 참가업체는 전시기간 중 전시회의 분위기를 해치지 않고 타 부스에 방해를 주지 </a:t>
            </a:r>
          </a:p>
          <a:p>
            <a:pPr fontAlgn="base" latinLnBrk="1">
              <a:lnSpc>
                <a:spcPct val="150000"/>
              </a:lnSpc>
            </a:pPr>
            <a:r>
              <a:rPr lang="ko-KR" altLang="en-US" sz="1200" b="1" kern="0" dirty="0">
                <a:solidFill>
                  <a:schemeClr val="tx2"/>
                </a:solidFill>
                <a:latin typeface="+mj-ea"/>
                <a:ea typeface="+mj-ea"/>
              </a:rPr>
              <a:t>    않는 조건하에 이벤트를 진행해야 하며</a:t>
            </a:r>
            <a:r>
              <a:rPr lang="en-US" altLang="ko-KR" sz="1200" b="1" kern="0" dirty="0">
                <a:solidFill>
                  <a:schemeClr val="tx2"/>
                </a:solidFill>
                <a:latin typeface="+mj-ea"/>
                <a:ea typeface="+mj-ea"/>
              </a:rPr>
              <a:t>, </a:t>
            </a:r>
            <a:r>
              <a:rPr lang="ko-KR" altLang="en-US" sz="1200" b="1" kern="0" dirty="0">
                <a:solidFill>
                  <a:schemeClr val="tx2"/>
                </a:solidFill>
                <a:latin typeface="+mj-ea"/>
                <a:ea typeface="+mj-ea"/>
              </a:rPr>
              <a:t>해당 내용에 대해 주최자의 허가를 받아야 </a:t>
            </a:r>
            <a:br>
              <a:rPr lang="ko-KR" altLang="en-US" sz="1200" b="1" kern="0" dirty="0">
                <a:solidFill>
                  <a:schemeClr val="tx2"/>
                </a:solidFill>
                <a:latin typeface="+mj-ea"/>
                <a:ea typeface="+mj-ea"/>
              </a:rPr>
            </a:br>
            <a:r>
              <a:rPr lang="ko-KR" altLang="en-US" sz="1200" b="1" kern="0" dirty="0">
                <a:solidFill>
                  <a:schemeClr val="tx2"/>
                </a:solidFill>
                <a:latin typeface="+mj-ea"/>
                <a:ea typeface="+mj-ea"/>
              </a:rPr>
              <a:t>    합니다</a:t>
            </a:r>
            <a:r>
              <a:rPr lang="en-US" altLang="ko-KR" sz="1200" b="1" kern="0" dirty="0">
                <a:solidFill>
                  <a:schemeClr val="tx2"/>
                </a:solidFill>
                <a:latin typeface="+mj-ea"/>
                <a:ea typeface="+mj-ea"/>
              </a:rPr>
              <a:t>. </a:t>
            </a:r>
            <a:r>
              <a:rPr lang="ko-KR" altLang="en-US" sz="1200" b="1" kern="0" dirty="0">
                <a:solidFill>
                  <a:schemeClr val="tx2"/>
                </a:solidFill>
                <a:latin typeface="+mj-ea"/>
                <a:ea typeface="+mj-ea"/>
              </a:rPr>
              <a:t>허가를 받지 아니한 부스 내 이벤트는 진행할 수 없습니다</a:t>
            </a:r>
            <a:r>
              <a:rPr lang="en-US" altLang="ko-KR" sz="1200" b="1" kern="0" dirty="0">
                <a:solidFill>
                  <a:schemeClr val="tx2"/>
                </a:solidFill>
                <a:latin typeface="+mj-ea"/>
                <a:ea typeface="+mj-ea"/>
              </a:rPr>
              <a:t>. </a:t>
            </a:r>
            <a:endParaRPr lang="ko-KR" altLang="en-US" sz="1200" b="1" kern="0" dirty="0">
              <a:solidFill>
                <a:schemeClr val="tx2"/>
              </a:solidFill>
              <a:latin typeface="+mj-ea"/>
              <a:ea typeface="+mj-ea"/>
            </a:endParaRPr>
          </a:p>
          <a:p>
            <a:pPr fontAlgn="base" latinLnBrk="1">
              <a:lnSpc>
                <a:spcPct val="150000"/>
              </a:lnSpc>
            </a:pPr>
            <a:r>
              <a:rPr lang="ko-KR" altLang="en-US" sz="1200" b="1" kern="0" dirty="0">
                <a:solidFill>
                  <a:schemeClr val="tx2"/>
                </a:solidFill>
                <a:latin typeface="+mj-ea"/>
                <a:ea typeface="+mj-ea"/>
              </a:rPr>
              <a:t>③ 이벤트 진행 시 발생되는 소음</a:t>
            </a:r>
            <a:r>
              <a:rPr lang="en-US" altLang="ko-KR" sz="1200" b="1" kern="0" dirty="0">
                <a:solidFill>
                  <a:schemeClr val="tx2"/>
                </a:solidFill>
                <a:latin typeface="+mj-ea"/>
                <a:ea typeface="+mj-ea"/>
              </a:rPr>
              <a:t>, </a:t>
            </a:r>
            <a:r>
              <a:rPr lang="ko-KR" altLang="en-US" sz="1200" b="1" kern="0" dirty="0">
                <a:solidFill>
                  <a:schemeClr val="tx2"/>
                </a:solidFill>
                <a:latin typeface="+mj-ea"/>
                <a:ea typeface="+mj-ea"/>
              </a:rPr>
              <a:t>빛</a:t>
            </a:r>
            <a:r>
              <a:rPr lang="en-US" altLang="ko-KR" sz="1200" b="1" kern="0" dirty="0">
                <a:solidFill>
                  <a:schemeClr val="tx2"/>
                </a:solidFill>
                <a:latin typeface="+mj-ea"/>
                <a:ea typeface="+mj-ea"/>
              </a:rPr>
              <a:t>, </a:t>
            </a:r>
            <a:r>
              <a:rPr lang="ko-KR" altLang="en-US" sz="1200" b="1" kern="0" dirty="0">
                <a:solidFill>
                  <a:schemeClr val="tx2"/>
                </a:solidFill>
                <a:latin typeface="+mj-ea"/>
                <a:ea typeface="+mj-ea"/>
              </a:rPr>
              <a:t>연기 등으로 타 부스에 피해를 주지 </a:t>
            </a:r>
            <a:endParaRPr lang="en-US" altLang="ko-KR" sz="1200" b="1" kern="0" dirty="0">
              <a:solidFill>
                <a:schemeClr val="tx2"/>
              </a:solidFill>
              <a:latin typeface="+mj-ea"/>
              <a:ea typeface="+mj-ea"/>
            </a:endParaRPr>
          </a:p>
          <a:p>
            <a:pPr fontAlgn="base" latinLnBrk="1">
              <a:lnSpc>
                <a:spcPct val="150000"/>
              </a:lnSpc>
            </a:pPr>
            <a:r>
              <a:rPr lang="en-US" altLang="ko-KR" sz="1200" b="1" kern="0" dirty="0">
                <a:solidFill>
                  <a:schemeClr val="tx2"/>
                </a:solidFill>
                <a:latin typeface="+mj-ea"/>
                <a:ea typeface="+mj-ea"/>
              </a:rPr>
              <a:t>    </a:t>
            </a:r>
            <a:r>
              <a:rPr lang="ko-KR" altLang="en-US" sz="1200" b="1" kern="0" dirty="0">
                <a:solidFill>
                  <a:schemeClr val="tx2"/>
                </a:solidFill>
                <a:latin typeface="+mj-ea"/>
                <a:ea typeface="+mj-ea"/>
              </a:rPr>
              <a:t>말아야 합니다</a:t>
            </a:r>
            <a:r>
              <a:rPr lang="en-US" altLang="ko-KR" sz="1200" b="1" kern="0" dirty="0">
                <a:solidFill>
                  <a:schemeClr val="tx2"/>
                </a:solidFill>
                <a:latin typeface="+mj-ea"/>
                <a:ea typeface="+mj-ea"/>
              </a:rPr>
              <a:t>. </a:t>
            </a:r>
            <a:r>
              <a:rPr lang="ko-KR" altLang="en-US" sz="1200" b="1" kern="0" dirty="0">
                <a:solidFill>
                  <a:schemeClr val="tx2"/>
                </a:solidFill>
                <a:latin typeface="+mj-ea"/>
                <a:ea typeface="+mj-ea"/>
              </a:rPr>
              <a:t> 과잉 이벤트로 인접부스 및 참관객에게 불편을 초래할 경우 </a:t>
            </a:r>
            <a:endParaRPr lang="en-US" altLang="ko-KR" sz="1200" b="1" kern="0" dirty="0">
              <a:solidFill>
                <a:schemeClr val="tx2"/>
              </a:solidFill>
              <a:latin typeface="+mj-ea"/>
              <a:ea typeface="+mj-ea"/>
            </a:endParaRPr>
          </a:p>
          <a:p>
            <a:pPr fontAlgn="base" latinLnBrk="1">
              <a:lnSpc>
                <a:spcPct val="150000"/>
              </a:lnSpc>
            </a:pPr>
            <a:r>
              <a:rPr lang="en-US" altLang="ko-KR" sz="1200" b="1" kern="0" dirty="0">
                <a:solidFill>
                  <a:schemeClr val="tx2"/>
                </a:solidFill>
                <a:latin typeface="+mj-ea"/>
                <a:ea typeface="+mj-ea"/>
              </a:rPr>
              <a:t>    </a:t>
            </a:r>
            <a:r>
              <a:rPr lang="ko-KR" altLang="en-US" sz="1200" b="1" kern="0" dirty="0">
                <a:solidFill>
                  <a:schemeClr val="tx2"/>
                </a:solidFill>
                <a:latin typeface="+mj-ea"/>
                <a:ea typeface="+mj-ea"/>
              </a:rPr>
              <a:t>주최자가 허가한 행사라 하더라도 주최자는 해당 부스의 이벤트를 </a:t>
            </a:r>
            <a:endParaRPr lang="en-US" altLang="ko-KR" sz="1200" b="1" kern="0" dirty="0">
              <a:solidFill>
                <a:schemeClr val="tx2"/>
              </a:solidFill>
              <a:latin typeface="+mj-ea"/>
              <a:ea typeface="+mj-ea"/>
            </a:endParaRPr>
          </a:p>
          <a:p>
            <a:pPr fontAlgn="base" latinLnBrk="1">
              <a:lnSpc>
                <a:spcPct val="150000"/>
              </a:lnSpc>
            </a:pPr>
            <a:r>
              <a:rPr lang="en-US" altLang="ko-KR" sz="1200" b="1" kern="0" dirty="0">
                <a:solidFill>
                  <a:schemeClr val="tx2"/>
                </a:solidFill>
                <a:latin typeface="+mj-ea"/>
                <a:ea typeface="+mj-ea"/>
              </a:rPr>
              <a:t>    </a:t>
            </a:r>
            <a:r>
              <a:rPr lang="ko-KR" altLang="en-US" sz="1200" b="1" kern="0" dirty="0">
                <a:solidFill>
                  <a:schemeClr val="tx2"/>
                </a:solidFill>
                <a:latin typeface="+mj-ea"/>
                <a:ea typeface="+mj-ea"/>
              </a:rPr>
              <a:t>중단시킬 수 있습니다</a:t>
            </a:r>
            <a:r>
              <a:rPr lang="en-US" altLang="ko-KR" sz="1200" b="1" kern="0" dirty="0">
                <a:solidFill>
                  <a:schemeClr val="tx2"/>
                </a:solidFill>
                <a:latin typeface="+mj-ea"/>
                <a:ea typeface="+mj-ea"/>
              </a:rPr>
              <a:t>. </a:t>
            </a:r>
            <a:endParaRPr lang="ko-KR" altLang="en-US" sz="1200" b="1" kern="0" dirty="0">
              <a:solidFill>
                <a:schemeClr val="tx2"/>
              </a:solidFill>
              <a:latin typeface="+mj-ea"/>
              <a:ea typeface="+mj-ea"/>
            </a:endParaRPr>
          </a:p>
          <a:p>
            <a:pPr fontAlgn="base" latinLnBrk="1">
              <a:lnSpc>
                <a:spcPct val="150000"/>
              </a:lnSpc>
            </a:pPr>
            <a:r>
              <a:rPr lang="ko-KR" altLang="en-US" sz="1200" b="1" kern="0" dirty="0">
                <a:solidFill>
                  <a:schemeClr val="tx2"/>
                </a:solidFill>
                <a:latin typeface="+mj-ea"/>
                <a:ea typeface="+mj-ea"/>
              </a:rPr>
              <a:t>④ 주최자는 참가업체의 부스 내 이벤트 내용이 주최 측에 제출한 계획서와 다를 경우 </a:t>
            </a:r>
          </a:p>
          <a:p>
            <a:pPr fontAlgn="base" latinLnBrk="1">
              <a:lnSpc>
                <a:spcPct val="150000"/>
              </a:lnSpc>
            </a:pPr>
            <a:r>
              <a:rPr lang="ko-KR" altLang="en-US" sz="1200" b="1" kern="0" dirty="0">
                <a:solidFill>
                  <a:schemeClr val="tx2"/>
                </a:solidFill>
                <a:latin typeface="+mj-ea"/>
                <a:ea typeface="+mj-ea"/>
              </a:rPr>
              <a:t>    이벤트를 중단시킬 수 있습니다</a:t>
            </a:r>
            <a:r>
              <a:rPr lang="en-US" altLang="ko-KR" sz="1200" b="1" kern="0" dirty="0">
                <a:solidFill>
                  <a:schemeClr val="tx2"/>
                </a:solidFill>
                <a:latin typeface="+mj-ea"/>
                <a:ea typeface="+mj-ea"/>
              </a:rPr>
              <a:t>. </a:t>
            </a:r>
            <a:endParaRPr lang="ko-KR" altLang="en-US" sz="1200" b="1" kern="0" dirty="0">
              <a:solidFill>
                <a:schemeClr val="tx2"/>
              </a:solidFill>
              <a:latin typeface="+mj-ea"/>
              <a:ea typeface="+mj-ea"/>
            </a:endParaRPr>
          </a:p>
          <a:p>
            <a:pPr>
              <a:lnSpc>
                <a:spcPct val="150000"/>
              </a:lnSpc>
            </a:pPr>
            <a:endParaRPr lang="ko-KR" altLang="en-US" sz="1200" dirty="0">
              <a:solidFill>
                <a:schemeClr val="tx2"/>
              </a:solidFill>
              <a:latin typeface="a와이드2" panose="02020600000000000000" pitchFamily="18" charset="-127"/>
              <a:ea typeface="a와이드2" panose="02020600000000000000" pitchFamily="18" charset="-127"/>
            </a:endParaRPr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id="{651FF48F-D1C3-86A4-6C39-2A506BCB2C4E}"/>
              </a:ext>
            </a:extLst>
          </p:cNvPr>
          <p:cNvSpPr/>
          <p:nvPr/>
        </p:nvSpPr>
        <p:spPr>
          <a:xfrm>
            <a:off x="641216" y="4624372"/>
            <a:ext cx="5575565" cy="338469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9DE8794-9BE2-1CD3-EA99-07175E2736BD}"/>
              </a:ext>
            </a:extLst>
          </p:cNvPr>
          <p:cNvSpPr txBox="1"/>
          <p:nvPr/>
        </p:nvSpPr>
        <p:spPr>
          <a:xfrm>
            <a:off x="641215" y="4655106"/>
            <a:ext cx="191751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>
                <a:solidFill>
                  <a:schemeClr val="bg1"/>
                </a:solidFill>
                <a:latin typeface="+mn-ea"/>
              </a:rPr>
              <a:t>3. </a:t>
            </a:r>
            <a:r>
              <a:rPr lang="ko-KR" altLang="en-US" sz="1200" b="1" dirty="0">
                <a:solidFill>
                  <a:schemeClr val="bg1"/>
                </a:solidFill>
                <a:latin typeface="+mn-ea"/>
              </a:rPr>
              <a:t>전시품의 실연 및 관리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A5D9DDA-4139-66AD-0165-3205CD213DDC}"/>
              </a:ext>
            </a:extLst>
          </p:cNvPr>
          <p:cNvSpPr txBox="1"/>
          <p:nvPr/>
        </p:nvSpPr>
        <p:spPr>
          <a:xfrm>
            <a:off x="574502" y="4987860"/>
            <a:ext cx="6026009" cy="33840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 latinLnBrk="1">
              <a:lnSpc>
                <a:spcPct val="150000"/>
              </a:lnSpc>
            </a:pPr>
            <a:r>
              <a:rPr lang="ko-KR" altLang="en-US" sz="1200" b="1" kern="0" dirty="0">
                <a:solidFill>
                  <a:schemeClr val="tx2"/>
                </a:solidFill>
                <a:latin typeface="+mj-ea"/>
                <a:ea typeface="+mj-ea"/>
              </a:rPr>
              <a:t>① 참가업체는 전시품의 실연 시 인체 또는 재화의 손상</a:t>
            </a:r>
            <a:r>
              <a:rPr lang="en-US" altLang="ko-KR" sz="1200" b="1" kern="0" dirty="0">
                <a:solidFill>
                  <a:schemeClr val="tx2"/>
                </a:solidFill>
                <a:latin typeface="+mj-ea"/>
                <a:ea typeface="+mj-ea"/>
              </a:rPr>
              <a:t>, </a:t>
            </a:r>
            <a:r>
              <a:rPr lang="ko-KR" altLang="en-US" sz="1200" b="1" kern="0" dirty="0">
                <a:solidFill>
                  <a:schemeClr val="tx2"/>
                </a:solidFill>
                <a:latin typeface="+mj-ea"/>
                <a:ea typeface="+mj-ea"/>
              </a:rPr>
              <a:t>화재 또는 통행의 장애 </a:t>
            </a:r>
            <a:endParaRPr lang="en-US" altLang="ko-KR" sz="1200" b="1" kern="0" dirty="0">
              <a:solidFill>
                <a:schemeClr val="tx2"/>
              </a:solidFill>
              <a:latin typeface="+mj-ea"/>
              <a:ea typeface="+mj-ea"/>
            </a:endParaRPr>
          </a:p>
          <a:p>
            <a:pPr fontAlgn="base" latinLnBrk="1">
              <a:lnSpc>
                <a:spcPct val="150000"/>
              </a:lnSpc>
            </a:pPr>
            <a:r>
              <a:rPr lang="en-US" altLang="ko-KR" sz="1200" b="1" kern="0" dirty="0">
                <a:solidFill>
                  <a:schemeClr val="tx2"/>
                </a:solidFill>
                <a:latin typeface="+mj-ea"/>
                <a:ea typeface="+mj-ea"/>
              </a:rPr>
              <a:t>    </a:t>
            </a:r>
            <a:r>
              <a:rPr lang="ko-KR" altLang="en-US" sz="1200" b="1" kern="0" dirty="0">
                <a:solidFill>
                  <a:schemeClr val="tx2"/>
                </a:solidFill>
                <a:latin typeface="+mj-ea"/>
                <a:ea typeface="+mj-ea"/>
              </a:rPr>
              <a:t>등의 위험방지를 위한 안전조치를 취해야 합니다</a:t>
            </a:r>
            <a:r>
              <a:rPr lang="en-US" altLang="ko-KR" sz="1200" b="1" kern="0" dirty="0">
                <a:solidFill>
                  <a:schemeClr val="tx2"/>
                </a:solidFill>
                <a:latin typeface="+mj-ea"/>
                <a:ea typeface="+mj-ea"/>
              </a:rPr>
              <a:t>. </a:t>
            </a:r>
            <a:r>
              <a:rPr lang="ko-KR" altLang="en-US" sz="1200" b="1" kern="0" dirty="0">
                <a:solidFill>
                  <a:schemeClr val="tx2"/>
                </a:solidFill>
                <a:latin typeface="+mj-ea"/>
                <a:ea typeface="+mj-ea"/>
              </a:rPr>
              <a:t>특히 강렬한 음향</a:t>
            </a:r>
            <a:r>
              <a:rPr lang="en-US" altLang="ko-KR" sz="1200" b="1" kern="0" dirty="0">
                <a:solidFill>
                  <a:schemeClr val="tx2"/>
                </a:solidFill>
                <a:latin typeface="+mj-ea"/>
                <a:ea typeface="+mj-ea"/>
              </a:rPr>
              <a:t>, </a:t>
            </a:r>
            <a:r>
              <a:rPr lang="ko-KR" altLang="en-US" sz="1200" b="1" kern="0" dirty="0">
                <a:solidFill>
                  <a:schemeClr val="tx2"/>
                </a:solidFill>
                <a:latin typeface="+mj-ea"/>
                <a:ea typeface="+mj-ea"/>
              </a:rPr>
              <a:t>광선</a:t>
            </a:r>
            <a:r>
              <a:rPr lang="en-US" altLang="ko-KR" sz="1200" b="1" kern="0" dirty="0">
                <a:solidFill>
                  <a:schemeClr val="tx2"/>
                </a:solidFill>
                <a:latin typeface="+mj-ea"/>
                <a:ea typeface="+mj-ea"/>
              </a:rPr>
              <a:t>, </a:t>
            </a:r>
            <a:r>
              <a:rPr lang="ko-KR" altLang="en-US" sz="1200" b="1" kern="0" dirty="0">
                <a:solidFill>
                  <a:schemeClr val="tx2"/>
                </a:solidFill>
                <a:latin typeface="+mj-ea"/>
                <a:ea typeface="+mj-ea"/>
              </a:rPr>
              <a:t>열기</a:t>
            </a:r>
            <a:r>
              <a:rPr lang="en-US" altLang="ko-KR" sz="1200" b="1" kern="0" dirty="0">
                <a:solidFill>
                  <a:schemeClr val="tx2"/>
                </a:solidFill>
                <a:latin typeface="+mj-ea"/>
                <a:ea typeface="+mj-ea"/>
              </a:rPr>
              <a:t>,</a:t>
            </a:r>
          </a:p>
          <a:p>
            <a:pPr fontAlgn="base" latinLnBrk="1">
              <a:lnSpc>
                <a:spcPct val="150000"/>
              </a:lnSpc>
            </a:pPr>
            <a:r>
              <a:rPr lang="en-US" altLang="ko-KR" sz="1200" b="1" kern="0" dirty="0">
                <a:solidFill>
                  <a:schemeClr val="tx2"/>
                </a:solidFill>
                <a:latin typeface="+mj-ea"/>
                <a:ea typeface="+mj-ea"/>
              </a:rPr>
              <a:t>    </a:t>
            </a:r>
            <a:r>
              <a:rPr lang="ko-KR" altLang="en-US" sz="1200" b="1" kern="0" dirty="0">
                <a:solidFill>
                  <a:schemeClr val="tx2"/>
                </a:solidFill>
                <a:latin typeface="+mj-ea"/>
                <a:ea typeface="+mj-ea"/>
              </a:rPr>
              <a:t>먼지</a:t>
            </a:r>
            <a:r>
              <a:rPr lang="en-US" altLang="ko-KR" sz="1200" b="1" kern="0" dirty="0">
                <a:solidFill>
                  <a:schemeClr val="tx2"/>
                </a:solidFill>
                <a:latin typeface="+mj-ea"/>
                <a:ea typeface="+mj-ea"/>
              </a:rPr>
              <a:t>, </a:t>
            </a:r>
            <a:r>
              <a:rPr lang="ko-KR" altLang="en-US" sz="1200" b="1" kern="0" dirty="0">
                <a:solidFill>
                  <a:schemeClr val="tx2"/>
                </a:solidFill>
                <a:latin typeface="+mj-ea"/>
                <a:ea typeface="+mj-ea"/>
              </a:rPr>
              <a:t>가스</a:t>
            </a:r>
            <a:r>
              <a:rPr lang="en-US" altLang="ko-KR" sz="1200" b="1" kern="0" dirty="0">
                <a:solidFill>
                  <a:schemeClr val="tx2"/>
                </a:solidFill>
                <a:latin typeface="+mj-ea"/>
                <a:ea typeface="+mj-ea"/>
              </a:rPr>
              <a:t>, </a:t>
            </a:r>
            <a:r>
              <a:rPr lang="ko-KR" altLang="en-US" sz="1200" b="1" kern="0" dirty="0">
                <a:solidFill>
                  <a:schemeClr val="tx2"/>
                </a:solidFill>
                <a:latin typeface="+mj-ea"/>
                <a:ea typeface="+mj-ea"/>
              </a:rPr>
              <a:t>냄새</a:t>
            </a:r>
            <a:r>
              <a:rPr lang="en-US" altLang="ko-KR" sz="1200" b="1" kern="0" dirty="0">
                <a:solidFill>
                  <a:schemeClr val="tx2"/>
                </a:solidFill>
                <a:latin typeface="+mj-ea"/>
                <a:ea typeface="+mj-ea"/>
              </a:rPr>
              <a:t>, </a:t>
            </a:r>
            <a:r>
              <a:rPr lang="ko-KR" altLang="en-US" sz="1200" b="1" kern="0" dirty="0">
                <a:solidFill>
                  <a:schemeClr val="tx2"/>
                </a:solidFill>
                <a:latin typeface="+mj-ea"/>
                <a:ea typeface="+mj-ea"/>
              </a:rPr>
              <a:t>진동 등의 발생은 허용하지 않습니다</a:t>
            </a:r>
            <a:r>
              <a:rPr lang="en-US" altLang="ko-KR" sz="1200" b="1" kern="0" dirty="0">
                <a:solidFill>
                  <a:schemeClr val="tx2"/>
                </a:solidFill>
                <a:latin typeface="+mj-ea"/>
                <a:ea typeface="+mj-ea"/>
              </a:rPr>
              <a:t>. </a:t>
            </a:r>
            <a:endParaRPr lang="ko-KR" altLang="en-US" sz="1200" b="1" kern="0" dirty="0">
              <a:solidFill>
                <a:schemeClr val="tx2"/>
              </a:solidFill>
              <a:latin typeface="+mj-ea"/>
              <a:ea typeface="+mj-ea"/>
            </a:endParaRPr>
          </a:p>
          <a:p>
            <a:pPr fontAlgn="base" latinLnBrk="1">
              <a:lnSpc>
                <a:spcPct val="150000"/>
              </a:lnSpc>
            </a:pPr>
            <a:r>
              <a:rPr lang="ko-KR" altLang="en-US" sz="1200" b="1" kern="0" dirty="0">
                <a:solidFill>
                  <a:schemeClr val="tx2"/>
                </a:solidFill>
                <a:latin typeface="+mj-ea"/>
                <a:ea typeface="+mj-ea"/>
              </a:rPr>
              <a:t>② 전시장 질서유지 및 공중 안전에 지장을 준다고 판단되면</a:t>
            </a:r>
            <a:r>
              <a:rPr lang="en-US" altLang="ko-KR" sz="1200" b="1" kern="0" dirty="0">
                <a:solidFill>
                  <a:schemeClr val="tx2"/>
                </a:solidFill>
                <a:latin typeface="+mj-ea"/>
                <a:ea typeface="+mj-ea"/>
              </a:rPr>
              <a:t>, </a:t>
            </a:r>
            <a:r>
              <a:rPr lang="ko-KR" altLang="en-US" sz="1200" b="1" kern="0" dirty="0">
                <a:solidFill>
                  <a:schemeClr val="tx2"/>
                </a:solidFill>
                <a:latin typeface="+mj-ea"/>
                <a:ea typeface="+mj-ea"/>
              </a:rPr>
              <a:t>주최자는 참가업체에 </a:t>
            </a:r>
          </a:p>
          <a:p>
            <a:pPr fontAlgn="base" latinLnBrk="1">
              <a:lnSpc>
                <a:spcPct val="150000"/>
              </a:lnSpc>
            </a:pPr>
            <a:r>
              <a:rPr lang="ko-KR" altLang="en-US" sz="1200" b="1" kern="0" dirty="0">
                <a:solidFill>
                  <a:schemeClr val="tx2"/>
                </a:solidFill>
                <a:latin typeface="+mj-ea"/>
                <a:ea typeface="+mj-ea"/>
              </a:rPr>
              <a:t>    이미 허가한 실연이라 할지라도 예방조치 차원에서 실연의 제한 또는 중지를 요구</a:t>
            </a:r>
          </a:p>
          <a:p>
            <a:pPr fontAlgn="base" latinLnBrk="1">
              <a:lnSpc>
                <a:spcPct val="150000"/>
              </a:lnSpc>
            </a:pPr>
            <a:r>
              <a:rPr lang="ko-KR" altLang="en-US" sz="1200" b="1" kern="0" dirty="0">
                <a:solidFill>
                  <a:schemeClr val="tx2"/>
                </a:solidFill>
                <a:latin typeface="+mj-ea"/>
                <a:ea typeface="+mj-ea"/>
              </a:rPr>
              <a:t>    할 수 있습니다</a:t>
            </a:r>
            <a:r>
              <a:rPr lang="en-US" altLang="ko-KR" sz="1200" b="1" kern="0" dirty="0">
                <a:solidFill>
                  <a:schemeClr val="tx2"/>
                </a:solidFill>
                <a:latin typeface="+mj-ea"/>
                <a:ea typeface="+mj-ea"/>
              </a:rPr>
              <a:t>. </a:t>
            </a:r>
            <a:endParaRPr lang="ko-KR" altLang="en-US" sz="1200" b="1" kern="0" dirty="0">
              <a:solidFill>
                <a:schemeClr val="tx2"/>
              </a:solidFill>
              <a:latin typeface="+mj-ea"/>
              <a:ea typeface="+mj-ea"/>
            </a:endParaRPr>
          </a:p>
          <a:p>
            <a:pPr fontAlgn="base" latinLnBrk="1">
              <a:lnSpc>
                <a:spcPct val="150000"/>
              </a:lnSpc>
            </a:pPr>
            <a:r>
              <a:rPr lang="ko-KR" altLang="en-US" sz="1200" b="1" kern="0" dirty="0">
                <a:solidFill>
                  <a:schemeClr val="tx2"/>
                </a:solidFill>
                <a:latin typeface="+mj-ea"/>
                <a:ea typeface="+mj-ea"/>
              </a:rPr>
              <a:t>③ 참가업체의 책임 하에 부스내의 전시품 등을 관리해야 하며</a:t>
            </a:r>
            <a:r>
              <a:rPr lang="en-US" altLang="ko-KR" sz="1200" b="1" kern="0" dirty="0">
                <a:solidFill>
                  <a:schemeClr val="tx2"/>
                </a:solidFill>
                <a:latin typeface="+mj-ea"/>
                <a:ea typeface="+mj-ea"/>
              </a:rPr>
              <a:t>, </a:t>
            </a:r>
            <a:r>
              <a:rPr lang="ko-KR" altLang="en-US" sz="1200" b="1" kern="0" dirty="0">
                <a:solidFill>
                  <a:schemeClr val="tx2"/>
                </a:solidFill>
                <a:latin typeface="+mj-ea"/>
                <a:ea typeface="+mj-ea"/>
              </a:rPr>
              <a:t>통로에 전시품을 </a:t>
            </a:r>
          </a:p>
          <a:p>
            <a:pPr fontAlgn="base" latinLnBrk="1">
              <a:lnSpc>
                <a:spcPct val="150000"/>
              </a:lnSpc>
            </a:pPr>
            <a:r>
              <a:rPr lang="ko-KR" altLang="en-US" sz="1200" b="1" kern="0" dirty="0">
                <a:solidFill>
                  <a:schemeClr val="tx2"/>
                </a:solidFill>
                <a:latin typeface="+mj-ea"/>
                <a:ea typeface="+mj-ea"/>
              </a:rPr>
              <a:t>    야적해서는 안 됩니다</a:t>
            </a:r>
            <a:r>
              <a:rPr lang="en-US" altLang="ko-KR" sz="1200" b="1" kern="0" dirty="0">
                <a:solidFill>
                  <a:schemeClr val="tx2"/>
                </a:solidFill>
                <a:latin typeface="+mj-ea"/>
                <a:ea typeface="+mj-ea"/>
              </a:rPr>
              <a:t>. </a:t>
            </a:r>
            <a:endParaRPr lang="ko-KR" altLang="en-US" sz="1200" b="1" kern="0" dirty="0">
              <a:solidFill>
                <a:schemeClr val="tx2"/>
              </a:solidFill>
              <a:latin typeface="+mj-ea"/>
              <a:ea typeface="+mj-ea"/>
            </a:endParaRPr>
          </a:p>
          <a:p>
            <a:pPr fontAlgn="base" latinLnBrk="1">
              <a:lnSpc>
                <a:spcPct val="150000"/>
              </a:lnSpc>
            </a:pPr>
            <a:r>
              <a:rPr lang="ko-KR" altLang="en-US" sz="1200" b="1" kern="0" dirty="0">
                <a:solidFill>
                  <a:schemeClr val="tx2"/>
                </a:solidFill>
                <a:latin typeface="+mj-ea"/>
                <a:ea typeface="+mj-ea"/>
              </a:rPr>
              <a:t>④ 주최자는 전시품과 관련하여 참가업체에서 발생된 손상 또는 도난</a:t>
            </a:r>
            <a:r>
              <a:rPr lang="en-US" altLang="ko-KR" sz="1200" b="1" kern="0" dirty="0">
                <a:solidFill>
                  <a:schemeClr val="tx2"/>
                </a:solidFill>
                <a:latin typeface="+mj-ea"/>
                <a:ea typeface="+mj-ea"/>
              </a:rPr>
              <a:t>, </a:t>
            </a:r>
            <a:r>
              <a:rPr lang="ko-KR" altLang="en-US" sz="1200" b="1" kern="0" dirty="0">
                <a:solidFill>
                  <a:schemeClr val="tx2"/>
                </a:solidFill>
                <a:latin typeface="+mj-ea"/>
                <a:ea typeface="+mj-ea"/>
              </a:rPr>
              <a:t>화재 등의 </a:t>
            </a:r>
            <a:endParaRPr lang="en-US" altLang="ko-KR" sz="1200" b="1" kern="0" dirty="0">
              <a:solidFill>
                <a:schemeClr val="tx2"/>
              </a:solidFill>
              <a:latin typeface="+mj-ea"/>
              <a:ea typeface="+mj-ea"/>
            </a:endParaRPr>
          </a:p>
          <a:p>
            <a:pPr fontAlgn="base" latinLnBrk="1">
              <a:lnSpc>
                <a:spcPct val="150000"/>
              </a:lnSpc>
            </a:pPr>
            <a:r>
              <a:rPr lang="en-US" altLang="ko-KR" sz="1200" b="1" kern="0" dirty="0">
                <a:solidFill>
                  <a:schemeClr val="tx2"/>
                </a:solidFill>
                <a:latin typeface="+mj-ea"/>
                <a:ea typeface="+mj-ea"/>
              </a:rPr>
              <a:t>    </a:t>
            </a:r>
            <a:r>
              <a:rPr lang="ko-KR" altLang="en-US" sz="1200" b="1" kern="0" dirty="0">
                <a:solidFill>
                  <a:schemeClr val="tx2"/>
                </a:solidFill>
                <a:latin typeface="+mj-ea"/>
                <a:ea typeface="+mj-ea"/>
              </a:rPr>
              <a:t>손해에 대해 일체 그 책임을 지지 않으며</a:t>
            </a:r>
            <a:r>
              <a:rPr lang="en-US" altLang="ko-KR" sz="1200" b="1" kern="0" dirty="0">
                <a:solidFill>
                  <a:schemeClr val="tx2"/>
                </a:solidFill>
                <a:latin typeface="+mj-ea"/>
                <a:ea typeface="+mj-ea"/>
              </a:rPr>
              <a:t>, </a:t>
            </a:r>
            <a:r>
              <a:rPr lang="ko-KR" altLang="en-US" sz="1200" b="1" kern="0" dirty="0">
                <a:solidFill>
                  <a:schemeClr val="tx2"/>
                </a:solidFill>
                <a:latin typeface="+mj-ea"/>
                <a:ea typeface="+mj-ea"/>
              </a:rPr>
              <a:t>참가업체는 안전사고에 대비해 모든 </a:t>
            </a:r>
            <a:endParaRPr lang="en-US" altLang="ko-KR" sz="1200" b="1" kern="0" dirty="0">
              <a:solidFill>
                <a:schemeClr val="tx2"/>
              </a:solidFill>
              <a:latin typeface="+mj-ea"/>
              <a:ea typeface="+mj-ea"/>
            </a:endParaRPr>
          </a:p>
          <a:p>
            <a:pPr fontAlgn="base" latinLnBrk="1">
              <a:lnSpc>
                <a:spcPct val="150000"/>
              </a:lnSpc>
            </a:pPr>
            <a:r>
              <a:rPr lang="en-US" altLang="ko-KR" sz="1200" b="1" kern="0" dirty="0">
                <a:solidFill>
                  <a:schemeClr val="tx2"/>
                </a:solidFill>
                <a:latin typeface="+mj-ea"/>
                <a:ea typeface="+mj-ea"/>
              </a:rPr>
              <a:t>    </a:t>
            </a:r>
            <a:r>
              <a:rPr lang="ko-KR" altLang="en-US" sz="1200" b="1" kern="0" dirty="0">
                <a:solidFill>
                  <a:schemeClr val="tx2"/>
                </a:solidFill>
                <a:latin typeface="+mj-ea"/>
                <a:ea typeface="+mj-ea"/>
              </a:rPr>
              <a:t>예방 조치를 취해야 합니다</a:t>
            </a:r>
            <a:r>
              <a:rPr lang="en-US" altLang="ko-KR" sz="1200" b="1" kern="0" dirty="0">
                <a:solidFill>
                  <a:schemeClr val="tx2"/>
                </a:solidFill>
                <a:latin typeface="+mj-ea"/>
                <a:ea typeface="+mj-ea"/>
              </a:rPr>
              <a:t>. </a:t>
            </a:r>
            <a:endParaRPr lang="ko-KR" altLang="en-US" sz="1200" b="1" kern="0" dirty="0">
              <a:solidFill>
                <a:schemeClr val="tx2"/>
              </a:solidFill>
              <a:latin typeface="+mj-ea"/>
              <a:ea typeface="+mj-ea"/>
            </a:endParaRPr>
          </a:p>
          <a:p>
            <a:pPr>
              <a:lnSpc>
                <a:spcPct val="150000"/>
              </a:lnSpc>
            </a:pPr>
            <a:endParaRPr lang="ko-KR" altLang="en-US" sz="1200" dirty="0">
              <a:solidFill>
                <a:schemeClr val="tx2"/>
              </a:solidFill>
              <a:latin typeface="a와이드2" panose="02020600000000000000" pitchFamily="18" charset="-127"/>
              <a:ea typeface="a와이드2" panose="02020600000000000000" pitchFamily="18" charset="-127"/>
            </a:endParaRPr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2D4F5014-D911-DFC3-8E26-7268D88D2DED}"/>
              </a:ext>
            </a:extLst>
          </p:cNvPr>
          <p:cNvSpPr/>
          <p:nvPr/>
        </p:nvSpPr>
        <p:spPr>
          <a:xfrm>
            <a:off x="641217" y="8253567"/>
            <a:ext cx="5575565" cy="338469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C10A010-51B5-623E-CCF4-5F7C3EA8C02F}"/>
              </a:ext>
            </a:extLst>
          </p:cNvPr>
          <p:cNvSpPr txBox="1"/>
          <p:nvPr/>
        </p:nvSpPr>
        <p:spPr>
          <a:xfrm>
            <a:off x="602904" y="8276587"/>
            <a:ext cx="15119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>
                <a:solidFill>
                  <a:schemeClr val="bg1"/>
                </a:solidFill>
                <a:latin typeface="+mn-ea"/>
              </a:rPr>
              <a:t>4. </a:t>
            </a:r>
            <a:r>
              <a:rPr lang="ko-KR" altLang="en-US" sz="1200" b="1" dirty="0">
                <a:solidFill>
                  <a:schemeClr val="bg1"/>
                </a:solidFill>
                <a:latin typeface="+mn-ea"/>
              </a:rPr>
              <a:t>보험 </a:t>
            </a:r>
            <a:r>
              <a:rPr lang="ko-KR" altLang="en-US" sz="1200" b="1" dirty="0" err="1">
                <a:solidFill>
                  <a:schemeClr val="bg1"/>
                </a:solidFill>
                <a:latin typeface="+mn-ea"/>
              </a:rPr>
              <a:t>부보</a:t>
            </a:r>
            <a:r>
              <a:rPr lang="ko-KR" altLang="en-US" sz="1200" b="1" dirty="0">
                <a:solidFill>
                  <a:schemeClr val="bg1"/>
                </a:solidFill>
                <a:latin typeface="+mn-ea"/>
              </a:rPr>
              <a:t> </a:t>
            </a:r>
            <a:r>
              <a:rPr lang="en-US" altLang="ko-KR" sz="1200" b="1" dirty="0">
                <a:solidFill>
                  <a:schemeClr val="bg1"/>
                </a:solidFill>
                <a:latin typeface="+mn-ea"/>
              </a:rPr>
              <a:t>(</a:t>
            </a:r>
            <a:r>
              <a:rPr lang="ko-KR" altLang="en-US" sz="1200" b="1" dirty="0">
                <a:solidFill>
                  <a:schemeClr val="bg1"/>
                </a:solidFill>
                <a:latin typeface="+mn-ea"/>
              </a:rPr>
              <a:t>附保</a:t>
            </a:r>
            <a:r>
              <a:rPr lang="en-US" altLang="ko-KR" sz="1200" b="1" dirty="0">
                <a:solidFill>
                  <a:schemeClr val="bg1"/>
                </a:solidFill>
                <a:latin typeface="+mn-ea"/>
              </a:rPr>
              <a:t>)</a:t>
            </a:r>
            <a:endParaRPr lang="ko-KR" altLang="en-US" sz="1200" b="1" dirty="0">
              <a:solidFill>
                <a:schemeClr val="bg1"/>
              </a:solidFill>
              <a:latin typeface="+mn-ea"/>
            </a:endParaRPr>
          </a:p>
          <a:p>
            <a:endParaRPr lang="ko-KR" altLang="en-US" sz="1200" dirty="0">
              <a:solidFill>
                <a:schemeClr val="bg1"/>
              </a:solidFill>
              <a:latin typeface="a와이드2" panose="02020600000000000000" pitchFamily="18" charset="-127"/>
              <a:ea typeface="a와이드2" panose="02020600000000000000" pitchFamily="18" charset="-127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3EEAC9F-9CAC-9E7D-D252-212A156FEDC2}"/>
              </a:ext>
            </a:extLst>
          </p:cNvPr>
          <p:cNvSpPr txBox="1"/>
          <p:nvPr/>
        </p:nvSpPr>
        <p:spPr>
          <a:xfrm>
            <a:off x="574502" y="8608930"/>
            <a:ext cx="6061275" cy="14450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 latinLnBrk="1">
              <a:lnSpc>
                <a:spcPct val="150000"/>
              </a:lnSpc>
            </a:pPr>
            <a:r>
              <a:rPr lang="ko-KR" altLang="en-US" sz="1200" b="1" kern="0" dirty="0">
                <a:solidFill>
                  <a:schemeClr val="tx2"/>
                </a:solidFill>
                <a:latin typeface="+mj-ea"/>
                <a:ea typeface="+mj-ea"/>
              </a:rPr>
              <a:t>① 참가업체는 장치 및 철거기간을 포함한 전시기간 중 자사 부스 내에서 발생할 수 </a:t>
            </a:r>
            <a:endParaRPr lang="en-US" altLang="ko-KR" sz="1200" b="1" kern="0" dirty="0">
              <a:solidFill>
                <a:schemeClr val="tx2"/>
              </a:solidFill>
              <a:latin typeface="+mj-ea"/>
              <a:ea typeface="+mj-ea"/>
            </a:endParaRPr>
          </a:p>
          <a:p>
            <a:pPr fontAlgn="base" latinLnBrk="1">
              <a:lnSpc>
                <a:spcPct val="150000"/>
              </a:lnSpc>
            </a:pPr>
            <a:r>
              <a:rPr lang="ko-KR" altLang="en-US" sz="1200" b="1" kern="0" dirty="0">
                <a:solidFill>
                  <a:schemeClr val="tx2"/>
                </a:solidFill>
                <a:latin typeface="+mj-ea"/>
                <a:ea typeface="+mj-ea"/>
              </a:rPr>
              <a:t>    있는 모든 사고에 대한 책임을 지며</a:t>
            </a:r>
            <a:r>
              <a:rPr lang="en-US" altLang="ko-KR" sz="1200" b="1" kern="0" dirty="0">
                <a:solidFill>
                  <a:schemeClr val="tx2"/>
                </a:solidFill>
                <a:latin typeface="+mj-ea"/>
                <a:ea typeface="+mj-ea"/>
              </a:rPr>
              <a:t>, </a:t>
            </a:r>
            <a:r>
              <a:rPr lang="ko-KR" altLang="en-US" sz="1200" b="1" kern="0" dirty="0">
                <a:solidFill>
                  <a:schemeClr val="tx2"/>
                </a:solidFill>
                <a:latin typeface="+mj-ea"/>
                <a:ea typeface="+mj-ea"/>
              </a:rPr>
              <a:t>대비하여 반드시 보험에 가입 하셔야 합니다</a:t>
            </a:r>
            <a:r>
              <a:rPr lang="en-US" altLang="ko-KR" sz="1200" b="1" kern="0" dirty="0">
                <a:solidFill>
                  <a:schemeClr val="tx2"/>
                </a:solidFill>
                <a:latin typeface="+mj-ea"/>
                <a:ea typeface="+mj-ea"/>
              </a:rPr>
              <a:t>. </a:t>
            </a:r>
            <a:endParaRPr lang="ko-KR" altLang="en-US" sz="1200" b="1" kern="0" dirty="0">
              <a:solidFill>
                <a:schemeClr val="tx2"/>
              </a:solidFill>
              <a:latin typeface="+mj-ea"/>
              <a:ea typeface="+mj-ea"/>
            </a:endParaRPr>
          </a:p>
          <a:p>
            <a:pPr fontAlgn="base" latinLnBrk="1">
              <a:lnSpc>
                <a:spcPct val="150000"/>
              </a:lnSpc>
            </a:pPr>
            <a:r>
              <a:rPr lang="ko-KR" altLang="en-US" sz="1200" b="1" kern="0" dirty="0">
                <a:solidFill>
                  <a:schemeClr val="tx2"/>
                </a:solidFill>
                <a:latin typeface="+mj-ea"/>
                <a:ea typeface="+mj-ea"/>
              </a:rPr>
              <a:t>② 참가업체의 과실로 타 업체에 손해를 입혔을 경우</a:t>
            </a:r>
            <a:r>
              <a:rPr lang="en-US" altLang="ko-KR" sz="1200" b="1" kern="0" dirty="0">
                <a:solidFill>
                  <a:schemeClr val="tx2"/>
                </a:solidFill>
                <a:latin typeface="+mj-ea"/>
                <a:ea typeface="+mj-ea"/>
              </a:rPr>
              <a:t>, </a:t>
            </a:r>
            <a:r>
              <a:rPr lang="ko-KR" altLang="en-US" sz="1200" b="1" kern="0" dirty="0">
                <a:solidFill>
                  <a:schemeClr val="tx2"/>
                </a:solidFill>
                <a:latin typeface="+mj-ea"/>
                <a:ea typeface="+mj-ea"/>
              </a:rPr>
              <a:t>손해배상 책임은 가해 참가</a:t>
            </a:r>
          </a:p>
          <a:p>
            <a:pPr fontAlgn="base" latinLnBrk="1">
              <a:lnSpc>
                <a:spcPct val="150000"/>
              </a:lnSpc>
            </a:pPr>
            <a:r>
              <a:rPr lang="ko-KR" altLang="en-US" sz="1200" b="1" kern="0" dirty="0">
                <a:solidFill>
                  <a:schemeClr val="tx2"/>
                </a:solidFill>
                <a:latin typeface="+mj-ea"/>
                <a:ea typeface="+mj-ea"/>
              </a:rPr>
              <a:t>    업체에게 있습니다</a:t>
            </a:r>
            <a:r>
              <a:rPr lang="en-US" altLang="ko-KR" sz="1200" b="1" kern="0" dirty="0">
                <a:solidFill>
                  <a:schemeClr val="tx2"/>
                </a:solidFill>
                <a:latin typeface="+mj-ea"/>
                <a:ea typeface="+mj-ea"/>
              </a:rPr>
              <a:t>. </a:t>
            </a:r>
            <a:endParaRPr lang="ko-KR" altLang="en-US" sz="1200" b="1" kern="0" dirty="0">
              <a:solidFill>
                <a:schemeClr val="tx2"/>
              </a:solidFill>
              <a:latin typeface="+mj-ea"/>
              <a:ea typeface="+mj-ea"/>
            </a:endParaRPr>
          </a:p>
          <a:p>
            <a:pPr>
              <a:lnSpc>
                <a:spcPct val="150000"/>
              </a:lnSpc>
            </a:pPr>
            <a:endParaRPr lang="ko-KR" altLang="en-US" sz="1200" dirty="0">
              <a:solidFill>
                <a:schemeClr val="tx2"/>
              </a:solidFill>
              <a:latin typeface="a와이드2" panose="02020600000000000000" pitchFamily="18" charset="-127"/>
              <a:ea typeface="a와이드2" panose="02020600000000000000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9495506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>
            <a:extLst>
              <a:ext uri="{FF2B5EF4-FFF2-40B4-BE49-F238E27FC236}">
                <a16:creationId xmlns:a16="http://schemas.microsoft.com/office/drawing/2014/main" id="{3EE15EDD-5890-2DB2-0B63-6D19741B9CDD}"/>
              </a:ext>
            </a:extLst>
          </p:cNvPr>
          <p:cNvSpPr/>
          <p:nvPr/>
        </p:nvSpPr>
        <p:spPr>
          <a:xfrm>
            <a:off x="641217" y="886994"/>
            <a:ext cx="5575565" cy="338469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211F4F0-A96B-50D5-EDA5-ADD0E30835D2}"/>
              </a:ext>
            </a:extLst>
          </p:cNvPr>
          <p:cNvSpPr txBox="1"/>
          <p:nvPr/>
        </p:nvSpPr>
        <p:spPr>
          <a:xfrm>
            <a:off x="641216" y="917728"/>
            <a:ext cx="11929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>
                <a:solidFill>
                  <a:schemeClr val="bg1"/>
                </a:solidFill>
                <a:latin typeface="+mn-ea"/>
              </a:rPr>
              <a:t>5. </a:t>
            </a:r>
            <a:r>
              <a:rPr lang="ko-KR" altLang="en-US" sz="1200" b="1" dirty="0">
                <a:solidFill>
                  <a:schemeClr val="bg1"/>
                </a:solidFill>
                <a:latin typeface="+mn-ea"/>
              </a:rPr>
              <a:t>의무와 책임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099617C-DF9E-13E4-8949-6EB734750804}"/>
              </a:ext>
            </a:extLst>
          </p:cNvPr>
          <p:cNvSpPr txBox="1"/>
          <p:nvPr/>
        </p:nvSpPr>
        <p:spPr>
          <a:xfrm>
            <a:off x="246743" y="188685"/>
            <a:ext cx="201048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b="1" dirty="0">
                <a:solidFill>
                  <a:schemeClr val="bg1"/>
                </a:solidFill>
                <a:latin typeface="+mj-ea"/>
                <a:ea typeface="+mj-ea"/>
              </a:rPr>
              <a:t>4. </a:t>
            </a:r>
            <a:r>
              <a:rPr lang="ko-KR" altLang="en-US" sz="1600" b="1" dirty="0">
                <a:solidFill>
                  <a:schemeClr val="bg1"/>
                </a:solidFill>
                <a:latin typeface="+mj-ea"/>
                <a:ea typeface="+mj-ea"/>
              </a:rPr>
              <a:t>전시회 운영 규정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3B22C89-5E23-B0F2-9662-F98ACD925EE1}"/>
              </a:ext>
            </a:extLst>
          </p:cNvPr>
          <p:cNvSpPr txBox="1"/>
          <p:nvPr/>
        </p:nvSpPr>
        <p:spPr>
          <a:xfrm>
            <a:off x="603638" y="1256197"/>
            <a:ext cx="5912196" cy="2272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R="0" indent="0" fontAlgn="base" latinLnBrk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sz="1200" b="1" kern="0" dirty="0">
                <a:solidFill>
                  <a:schemeClr val="tx2"/>
                </a:solidFill>
                <a:latin typeface="+mj-ea"/>
                <a:ea typeface="+mj-ea"/>
              </a:rPr>
              <a:t>① 참가업체는 화재나 안전사고 예방을 위해 소방시설 설치</a:t>
            </a:r>
            <a:r>
              <a:rPr lang="en-US" altLang="ko-KR" sz="1200" b="1" kern="0" dirty="0">
                <a:solidFill>
                  <a:schemeClr val="tx2"/>
                </a:solidFill>
                <a:latin typeface="+mj-ea"/>
                <a:ea typeface="+mj-ea"/>
              </a:rPr>
              <a:t>·</a:t>
            </a:r>
            <a:r>
              <a:rPr lang="ko-KR" altLang="en-US" sz="1200" b="1" kern="0" dirty="0">
                <a:solidFill>
                  <a:schemeClr val="tx2"/>
                </a:solidFill>
                <a:latin typeface="+mj-ea"/>
                <a:ea typeface="+mj-ea"/>
              </a:rPr>
              <a:t>유지 및 안전관리에 </a:t>
            </a:r>
            <a:endParaRPr lang="en-US" altLang="ko-KR" sz="1200" b="1" kern="0" dirty="0">
              <a:solidFill>
                <a:schemeClr val="tx2"/>
              </a:solidFill>
              <a:latin typeface="+mj-ea"/>
              <a:ea typeface="+mj-ea"/>
            </a:endParaRPr>
          </a:p>
          <a:p>
            <a:pPr marR="0" indent="0" fontAlgn="base" latinLnBrk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ko-KR" sz="1200" b="1" kern="0" dirty="0">
                <a:solidFill>
                  <a:schemeClr val="tx2"/>
                </a:solidFill>
                <a:latin typeface="+mj-ea"/>
                <a:ea typeface="+mj-ea"/>
              </a:rPr>
              <a:t>    </a:t>
            </a:r>
            <a:r>
              <a:rPr lang="ko-KR" altLang="en-US" sz="1200" b="1" kern="0" dirty="0">
                <a:solidFill>
                  <a:schemeClr val="tx2"/>
                </a:solidFill>
                <a:latin typeface="+mj-ea"/>
                <a:ea typeface="+mj-ea"/>
              </a:rPr>
              <a:t>관한 법률과 건축물의 피난</a:t>
            </a:r>
            <a:r>
              <a:rPr lang="en-US" altLang="ko-KR" sz="1200" b="1" kern="0" dirty="0">
                <a:solidFill>
                  <a:schemeClr val="tx2"/>
                </a:solidFill>
                <a:latin typeface="+mj-ea"/>
                <a:ea typeface="+mj-ea"/>
              </a:rPr>
              <a:t>·</a:t>
            </a:r>
            <a:r>
              <a:rPr lang="ko-KR" altLang="en-US" sz="1200" b="1" kern="0" dirty="0">
                <a:solidFill>
                  <a:schemeClr val="tx2"/>
                </a:solidFill>
                <a:latin typeface="+mj-ea"/>
                <a:ea typeface="+mj-ea"/>
              </a:rPr>
              <a:t>방화규정 등의 기준에 관한 관계법령 준수에 최선을 </a:t>
            </a:r>
            <a:endParaRPr lang="en-US" altLang="ko-KR" sz="1200" b="1" kern="0" dirty="0">
              <a:solidFill>
                <a:schemeClr val="tx2"/>
              </a:solidFill>
              <a:latin typeface="+mj-ea"/>
              <a:ea typeface="+mj-ea"/>
            </a:endParaRPr>
          </a:p>
          <a:p>
            <a:pPr marR="0" indent="0" fontAlgn="base" latinLnBrk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ko-KR" sz="1200" b="1" kern="0" dirty="0">
                <a:solidFill>
                  <a:schemeClr val="tx2"/>
                </a:solidFill>
                <a:latin typeface="+mj-ea"/>
                <a:ea typeface="+mj-ea"/>
              </a:rPr>
              <a:t>    </a:t>
            </a:r>
            <a:r>
              <a:rPr lang="ko-KR" altLang="en-US" sz="1200" b="1" kern="0" dirty="0">
                <a:solidFill>
                  <a:schemeClr val="tx2"/>
                </a:solidFill>
                <a:latin typeface="+mj-ea"/>
                <a:ea typeface="+mj-ea"/>
              </a:rPr>
              <a:t>다해야 합니다</a:t>
            </a:r>
            <a:r>
              <a:rPr lang="en-US" altLang="ko-KR" sz="1200" b="1" kern="0" dirty="0">
                <a:solidFill>
                  <a:schemeClr val="tx2"/>
                </a:solidFill>
                <a:latin typeface="+mj-ea"/>
                <a:ea typeface="+mj-ea"/>
              </a:rPr>
              <a:t>. </a:t>
            </a:r>
            <a:endParaRPr lang="ko-KR" altLang="en-US" sz="1200" b="1" kern="0" dirty="0">
              <a:solidFill>
                <a:schemeClr val="tx2"/>
              </a:solidFill>
              <a:latin typeface="+mj-ea"/>
              <a:ea typeface="+mj-ea"/>
            </a:endParaRPr>
          </a:p>
          <a:p>
            <a:pPr marR="0" indent="0" fontAlgn="base" latinLnBrk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sz="1200" b="1" kern="0" dirty="0">
                <a:solidFill>
                  <a:schemeClr val="tx2"/>
                </a:solidFill>
                <a:latin typeface="+mj-ea"/>
                <a:ea typeface="+mj-ea"/>
              </a:rPr>
              <a:t>② 주최자는 전시회 진행상 주최자 및 진행요원의 과실로 인하여 발생된 손상의 </a:t>
            </a:r>
          </a:p>
          <a:p>
            <a:pPr marR="0" indent="0" fontAlgn="base" latinLnBrk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sz="1200" b="1" kern="0" dirty="0">
                <a:solidFill>
                  <a:schemeClr val="tx2"/>
                </a:solidFill>
                <a:latin typeface="+mj-ea"/>
                <a:ea typeface="+mj-ea"/>
              </a:rPr>
              <a:t>    경우에만 책임이 있으며</a:t>
            </a:r>
            <a:r>
              <a:rPr lang="en-US" altLang="ko-KR" sz="1200" b="1" kern="0" dirty="0">
                <a:solidFill>
                  <a:schemeClr val="tx2"/>
                </a:solidFill>
                <a:latin typeface="+mj-ea"/>
                <a:ea typeface="+mj-ea"/>
              </a:rPr>
              <a:t>, </a:t>
            </a:r>
            <a:r>
              <a:rPr lang="ko-KR" altLang="en-US" sz="1200" b="1" kern="0" dirty="0">
                <a:solidFill>
                  <a:schemeClr val="tx2"/>
                </a:solidFill>
                <a:latin typeface="+mj-ea"/>
                <a:ea typeface="+mj-ea"/>
              </a:rPr>
              <a:t>도난</a:t>
            </a:r>
            <a:r>
              <a:rPr lang="en-US" altLang="ko-KR" sz="1200" b="1" kern="0" dirty="0">
                <a:solidFill>
                  <a:schemeClr val="tx2"/>
                </a:solidFill>
                <a:latin typeface="+mj-ea"/>
                <a:ea typeface="+mj-ea"/>
              </a:rPr>
              <a:t>, </a:t>
            </a:r>
            <a:r>
              <a:rPr lang="ko-KR" altLang="en-US" sz="1200" b="1" kern="0" dirty="0">
                <a:solidFill>
                  <a:schemeClr val="tx2"/>
                </a:solidFill>
                <a:latin typeface="+mj-ea"/>
                <a:ea typeface="+mj-ea"/>
              </a:rPr>
              <a:t>참가업체의 실수 또는 기타 유사한 원인에 의해 </a:t>
            </a:r>
          </a:p>
          <a:p>
            <a:pPr marR="0" indent="0" fontAlgn="base" latinLnBrk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sz="1200" b="1" kern="0" dirty="0">
                <a:solidFill>
                  <a:schemeClr val="tx2"/>
                </a:solidFill>
                <a:latin typeface="+mj-ea"/>
                <a:ea typeface="+mj-ea"/>
              </a:rPr>
              <a:t>     발생한 손상에 대해선 책임이 없습니다</a:t>
            </a:r>
            <a:r>
              <a:rPr lang="en-US" altLang="ko-KR" sz="1200" b="1" kern="0" dirty="0">
                <a:solidFill>
                  <a:schemeClr val="tx2"/>
                </a:solidFill>
                <a:latin typeface="+mj-ea"/>
                <a:ea typeface="+mj-ea"/>
              </a:rPr>
              <a:t>.</a:t>
            </a:r>
            <a:endParaRPr lang="ko-KR" altLang="en-US" sz="1200" b="1" kern="0" dirty="0">
              <a:solidFill>
                <a:schemeClr val="tx2"/>
              </a:solidFill>
              <a:latin typeface="+mj-ea"/>
              <a:ea typeface="+mj-ea"/>
            </a:endParaRPr>
          </a:p>
          <a:p>
            <a:pPr marR="0" indent="0" fontAlgn="base" latinLnBrk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sz="1200" b="1" kern="0" dirty="0">
                <a:solidFill>
                  <a:schemeClr val="tx2"/>
                </a:solidFill>
                <a:latin typeface="+mj-ea"/>
                <a:ea typeface="+mj-ea"/>
              </a:rPr>
              <a:t>③ 참가업체는 주최자가 정한 업무관리 지침을 준수해야 하며</a:t>
            </a:r>
            <a:r>
              <a:rPr lang="en-US" altLang="ko-KR" sz="1200" b="1" kern="0" dirty="0">
                <a:solidFill>
                  <a:schemeClr val="tx2"/>
                </a:solidFill>
                <a:latin typeface="+mj-ea"/>
                <a:ea typeface="+mj-ea"/>
              </a:rPr>
              <a:t>, </a:t>
            </a:r>
            <a:r>
              <a:rPr lang="ko-KR" altLang="en-US" sz="1200" b="1" kern="0" dirty="0">
                <a:solidFill>
                  <a:schemeClr val="tx2"/>
                </a:solidFill>
                <a:latin typeface="+mj-ea"/>
                <a:ea typeface="+mj-ea"/>
              </a:rPr>
              <a:t>이를 준수하지 </a:t>
            </a:r>
            <a:endParaRPr lang="en-US" altLang="ko-KR" sz="1200" b="1" kern="0" dirty="0">
              <a:solidFill>
                <a:schemeClr val="tx2"/>
              </a:solidFill>
              <a:latin typeface="+mj-ea"/>
              <a:ea typeface="+mj-ea"/>
            </a:endParaRPr>
          </a:p>
          <a:p>
            <a:pPr marR="0" indent="0" fontAlgn="base" latinLnBrk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ko-KR" sz="1200" b="1" kern="0" dirty="0">
                <a:solidFill>
                  <a:schemeClr val="tx2"/>
                </a:solidFill>
                <a:latin typeface="+mj-ea"/>
                <a:ea typeface="+mj-ea"/>
              </a:rPr>
              <a:t>    </a:t>
            </a:r>
            <a:r>
              <a:rPr lang="ko-KR" altLang="en-US" sz="1200" b="1" kern="0" dirty="0">
                <a:solidFill>
                  <a:schemeClr val="tx2"/>
                </a:solidFill>
                <a:latin typeface="+mj-ea"/>
                <a:ea typeface="+mj-ea"/>
              </a:rPr>
              <a:t>않음으로써 발생되는 모든 손해에 대하여 법적 책임이 있습니다</a:t>
            </a:r>
            <a:r>
              <a:rPr lang="en-US" altLang="ko-KR" sz="1200" b="1" kern="0" dirty="0">
                <a:solidFill>
                  <a:schemeClr val="tx2"/>
                </a:solidFill>
                <a:latin typeface="+mj-ea"/>
                <a:ea typeface="+mj-ea"/>
              </a:rPr>
              <a:t>. </a:t>
            </a:r>
            <a:endParaRPr lang="ko-KR" altLang="en-US" sz="1200" b="1" kern="0" dirty="0">
              <a:solidFill>
                <a:schemeClr val="tx2"/>
              </a:solidFill>
              <a:latin typeface="+mj-ea"/>
              <a:ea typeface="+mj-ea"/>
            </a:endParaRPr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id="{BA9D4DD0-417C-88C6-DBD4-276DBDAFF59F}"/>
              </a:ext>
            </a:extLst>
          </p:cNvPr>
          <p:cNvSpPr/>
          <p:nvPr/>
        </p:nvSpPr>
        <p:spPr>
          <a:xfrm>
            <a:off x="641217" y="3732490"/>
            <a:ext cx="5575565" cy="338469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1B5F9E7-FE4C-C8F0-CE99-A6F2DB2F8BB7}"/>
              </a:ext>
            </a:extLst>
          </p:cNvPr>
          <p:cNvSpPr txBox="1"/>
          <p:nvPr/>
        </p:nvSpPr>
        <p:spPr>
          <a:xfrm>
            <a:off x="641216" y="3763224"/>
            <a:ext cx="118333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>
                <a:solidFill>
                  <a:schemeClr val="bg1"/>
                </a:solidFill>
                <a:latin typeface="+mn-ea"/>
              </a:rPr>
              <a:t>6. </a:t>
            </a:r>
            <a:r>
              <a:rPr lang="ko-KR" altLang="en-US" sz="1200" b="1" dirty="0">
                <a:solidFill>
                  <a:schemeClr val="bg1"/>
                </a:solidFill>
                <a:latin typeface="+mn-ea"/>
              </a:rPr>
              <a:t>폐기물 처리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45CDF2D-BEFF-2224-7217-B4404998AC33}"/>
              </a:ext>
            </a:extLst>
          </p:cNvPr>
          <p:cNvSpPr txBox="1"/>
          <p:nvPr/>
        </p:nvSpPr>
        <p:spPr>
          <a:xfrm>
            <a:off x="603638" y="4151533"/>
            <a:ext cx="5703806" cy="14450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R="0" indent="0" fontAlgn="base" latinLnBrk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sz="1200" b="1" kern="0" dirty="0">
                <a:solidFill>
                  <a:schemeClr val="tx2"/>
                </a:solidFill>
                <a:latin typeface="+mj-ea"/>
                <a:ea typeface="+mj-ea"/>
              </a:rPr>
              <a:t>①전시기간 중 반입된 폐기물</a:t>
            </a:r>
            <a:r>
              <a:rPr lang="en-US" altLang="ko-KR" sz="1200" b="1" kern="0" dirty="0">
                <a:solidFill>
                  <a:schemeClr val="tx2"/>
                </a:solidFill>
                <a:latin typeface="+mj-ea"/>
                <a:ea typeface="+mj-ea"/>
              </a:rPr>
              <a:t>(</a:t>
            </a:r>
            <a:r>
              <a:rPr lang="ko-KR" altLang="en-US" sz="1200" b="1" kern="0" dirty="0">
                <a:solidFill>
                  <a:schemeClr val="tx2"/>
                </a:solidFill>
                <a:latin typeface="+mj-ea"/>
                <a:ea typeface="+mj-ea"/>
              </a:rPr>
              <a:t>목재</a:t>
            </a:r>
            <a:r>
              <a:rPr lang="en-US" altLang="ko-KR" sz="1200" b="1" kern="0" dirty="0">
                <a:solidFill>
                  <a:schemeClr val="tx2"/>
                </a:solidFill>
                <a:latin typeface="+mj-ea"/>
                <a:ea typeface="+mj-ea"/>
              </a:rPr>
              <a:t>, </a:t>
            </a:r>
            <a:r>
              <a:rPr lang="ko-KR" altLang="en-US" sz="1200" b="1" kern="0" dirty="0">
                <a:solidFill>
                  <a:schemeClr val="tx2"/>
                </a:solidFill>
                <a:latin typeface="+mj-ea"/>
                <a:ea typeface="+mj-ea"/>
              </a:rPr>
              <a:t>비닐</a:t>
            </a:r>
            <a:r>
              <a:rPr lang="en-US" altLang="ko-KR" sz="1200" b="1" kern="0" dirty="0">
                <a:solidFill>
                  <a:schemeClr val="tx2"/>
                </a:solidFill>
                <a:latin typeface="+mj-ea"/>
                <a:ea typeface="+mj-ea"/>
              </a:rPr>
              <a:t>, </a:t>
            </a:r>
            <a:r>
              <a:rPr lang="ko-KR" altLang="en-US" sz="1200" b="1" kern="0" dirty="0">
                <a:solidFill>
                  <a:schemeClr val="tx2"/>
                </a:solidFill>
                <a:latin typeface="+mj-ea"/>
                <a:ea typeface="+mj-ea"/>
              </a:rPr>
              <a:t>에어백</a:t>
            </a:r>
            <a:r>
              <a:rPr lang="en-US" altLang="ko-KR" sz="1200" b="1" kern="0" dirty="0">
                <a:solidFill>
                  <a:schemeClr val="tx2"/>
                </a:solidFill>
                <a:latin typeface="+mj-ea"/>
                <a:ea typeface="+mj-ea"/>
              </a:rPr>
              <a:t>, </a:t>
            </a:r>
            <a:r>
              <a:rPr lang="ko-KR" altLang="en-US" sz="1200" b="1" kern="0" dirty="0">
                <a:solidFill>
                  <a:schemeClr val="tx2"/>
                </a:solidFill>
                <a:latin typeface="+mj-ea"/>
                <a:ea typeface="+mj-ea"/>
              </a:rPr>
              <a:t>폐자재 등</a:t>
            </a:r>
            <a:r>
              <a:rPr lang="en-US" altLang="ko-KR" sz="1200" b="1" kern="0" dirty="0">
                <a:solidFill>
                  <a:schemeClr val="tx2"/>
                </a:solidFill>
                <a:latin typeface="+mj-ea"/>
                <a:ea typeface="+mj-ea"/>
              </a:rPr>
              <a:t>)</a:t>
            </a:r>
            <a:r>
              <a:rPr lang="ko-KR" altLang="en-US" sz="1200" b="1" kern="0" dirty="0">
                <a:solidFill>
                  <a:schemeClr val="tx2"/>
                </a:solidFill>
                <a:latin typeface="+mj-ea"/>
                <a:ea typeface="+mj-ea"/>
              </a:rPr>
              <a:t>은 반입업체에서 </a:t>
            </a:r>
            <a:endParaRPr lang="en-US" altLang="ko-KR" sz="1200" b="1" kern="0" dirty="0">
              <a:solidFill>
                <a:schemeClr val="tx2"/>
              </a:solidFill>
              <a:latin typeface="+mj-ea"/>
              <a:ea typeface="+mj-ea"/>
            </a:endParaRPr>
          </a:p>
          <a:p>
            <a:pPr marR="0" indent="0" fontAlgn="base" latinLnBrk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sz="1200" b="1" kern="0" dirty="0">
                <a:solidFill>
                  <a:schemeClr val="tx2"/>
                </a:solidFill>
                <a:latin typeface="+mj-ea"/>
                <a:ea typeface="+mj-ea"/>
              </a:rPr>
              <a:t>   전시회 종료 후 반출하여야 합니다</a:t>
            </a:r>
            <a:r>
              <a:rPr lang="en-US" altLang="ko-KR" sz="1200" b="1" kern="0" dirty="0">
                <a:solidFill>
                  <a:schemeClr val="tx2"/>
                </a:solidFill>
                <a:latin typeface="+mj-ea"/>
                <a:ea typeface="+mj-ea"/>
              </a:rPr>
              <a:t>. </a:t>
            </a:r>
            <a:r>
              <a:rPr lang="ko-KR" altLang="en-US" sz="1200" b="1" kern="0" dirty="0">
                <a:solidFill>
                  <a:schemeClr val="tx2"/>
                </a:solidFill>
                <a:latin typeface="+mj-ea"/>
                <a:ea typeface="+mj-ea"/>
              </a:rPr>
              <a:t>아래의 해당업체는 더욱 유념하여 주시기 </a:t>
            </a:r>
            <a:endParaRPr lang="en-US" altLang="ko-KR" sz="1200" b="1" kern="0" dirty="0">
              <a:solidFill>
                <a:schemeClr val="tx2"/>
              </a:solidFill>
              <a:latin typeface="+mj-ea"/>
              <a:ea typeface="+mj-ea"/>
            </a:endParaRPr>
          </a:p>
          <a:p>
            <a:pPr marR="0" indent="0" fontAlgn="base" latinLnBrk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ko-KR" sz="1200" b="1" kern="0" dirty="0">
                <a:solidFill>
                  <a:schemeClr val="tx2"/>
                </a:solidFill>
                <a:latin typeface="+mj-ea"/>
                <a:ea typeface="+mj-ea"/>
              </a:rPr>
              <a:t>   </a:t>
            </a:r>
            <a:r>
              <a:rPr lang="ko-KR" altLang="en-US" sz="1200" b="1" kern="0" dirty="0">
                <a:solidFill>
                  <a:schemeClr val="tx2"/>
                </a:solidFill>
                <a:latin typeface="+mj-ea"/>
                <a:ea typeface="+mj-ea"/>
              </a:rPr>
              <a:t>바라며</a:t>
            </a:r>
            <a:r>
              <a:rPr lang="en-US" altLang="ko-KR" sz="1200" b="1" kern="0" dirty="0">
                <a:solidFill>
                  <a:schemeClr val="tx2"/>
                </a:solidFill>
                <a:latin typeface="+mj-ea"/>
                <a:ea typeface="+mj-ea"/>
              </a:rPr>
              <a:t>, </a:t>
            </a:r>
            <a:r>
              <a:rPr lang="ko-KR" altLang="en-US" sz="1200" b="1" kern="0" dirty="0">
                <a:solidFill>
                  <a:schemeClr val="tx2"/>
                </a:solidFill>
                <a:latin typeface="+mj-ea"/>
                <a:ea typeface="+mj-ea"/>
              </a:rPr>
              <a:t>문제 발생 시 폐기물 처리비용을 전시참가자가 부담하여야 하므로 </a:t>
            </a:r>
            <a:endParaRPr lang="en-US" altLang="ko-KR" sz="1200" b="1" kern="0" dirty="0">
              <a:solidFill>
                <a:schemeClr val="tx2"/>
              </a:solidFill>
              <a:latin typeface="+mj-ea"/>
              <a:ea typeface="+mj-ea"/>
            </a:endParaRPr>
          </a:p>
          <a:p>
            <a:pPr marR="0" indent="0" fontAlgn="base" latinLnBrk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ko-KR" sz="1200" b="1" kern="0" dirty="0">
                <a:solidFill>
                  <a:schemeClr val="tx2"/>
                </a:solidFill>
                <a:latin typeface="+mj-ea"/>
                <a:ea typeface="+mj-ea"/>
              </a:rPr>
              <a:t>   </a:t>
            </a:r>
            <a:r>
              <a:rPr lang="ko-KR" altLang="en-US" sz="1200" b="1" kern="0" dirty="0">
                <a:solidFill>
                  <a:schemeClr val="tx2"/>
                </a:solidFill>
                <a:latin typeface="+mj-ea"/>
                <a:ea typeface="+mj-ea"/>
              </a:rPr>
              <a:t>독립부스 참가업체는 장치공사 업체와 계약 시 이 점을 고려하시기 바랍니다</a:t>
            </a:r>
            <a:r>
              <a:rPr lang="en-US" altLang="ko-KR" sz="1200" b="1" kern="0" dirty="0">
                <a:solidFill>
                  <a:schemeClr val="tx2"/>
                </a:solidFill>
                <a:latin typeface="+mj-ea"/>
                <a:ea typeface="+mj-ea"/>
              </a:rPr>
              <a:t>. </a:t>
            </a:r>
            <a:endParaRPr lang="ko-KR" altLang="en-US" sz="1200" b="1" kern="0" dirty="0">
              <a:solidFill>
                <a:schemeClr val="tx2"/>
              </a:solidFill>
              <a:latin typeface="+mj-ea"/>
              <a:ea typeface="+mj-ea"/>
            </a:endParaRPr>
          </a:p>
          <a:p>
            <a:pPr>
              <a:lnSpc>
                <a:spcPct val="150000"/>
              </a:lnSpc>
            </a:pPr>
            <a:endParaRPr lang="ko-KR" altLang="en-US" sz="1200" dirty="0">
              <a:solidFill>
                <a:schemeClr val="tx2"/>
              </a:solidFill>
              <a:latin typeface="a와이드2" panose="02020600000000000000" pitchFamily="18" charset="-127"/>
              <a:ea typeface="a와이드2" panose="02020600000000000000" pitchFamily="18" charset="-127"/>
            </a:endParaRPr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75F66069-981E-03E7-1A10-2516D51A9F8C}"/>
              </a:ext>
            </a:extLst>
          </p:cNvPr>
          <p:cNvSpPr/>
          <p:nvPr/>
        </p:nvSpPr>
        <p:spPr>
          <a:xfrm>
            <a:off x="670070" y="5436297"/>
            <a:ext cx="5517857" cy="1129604"/>
          </a:xfrm>
          <a:prstGeom prst="rect">
            <a:avLst/>
          </a:prstGeom>
          <a:noFill/>
          <a:ln>
            <a:solidFill>
              <a:schemeClr val="tx2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34D82BD-CAC0-2322-C5F1-9A77664E08DB}"/>
              </a:ext>
            </a:extLst>
          </p:cNvPr>
          <p:cNvSpPr txBox="1"/>
          <p:nvPr/>
        </p:nvSpPr>
        <p:spPr>
          <a:xfrm>
            <a:off x="702131" y="5454776"/>
            <a:ext cx="5578771" cy="12695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indent="0" algn="l" fontAlgn="base" latinLnBrk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ko-KR" sz="1200" b="1" kern="0" spc="0" dirty="0">
                <a:solidFill>
                  <a:schemeClr val="tx2">
                    <a:lumMod val="75000"/>
                    <a:lumOff val="25000"/>
                  </a:schemeClr>
                </a:solidFill>
                <a:effectLst/>
                <a:latin typeface="+mn-ea"/>
              </a:rPr>
              <a:t>· </a:t>
            </a:r>
            <a:r>
              <a:rPr lang="ko-KR" altLang="en-US" sz="1200" b="1" kern="0" spc="0" dirty="0">
                <a:solidFill>
                  <a:schemeClr val="tx2">
                    <a:lumMod val="75000"/>
                    <a:lumOff val="25000"/>
                  </a:schemeClr>
                </a:solidFill>
                <a:effectLst/>
                <a:latin typeface="+mn-ea"/>
              </a:rPr>
              <a:t>목재를 이용하여 독립부스 및 장치물을 제작한 전시참가자</a:t>
            </a:r>
          </a:p>
          <a:p>
            <a:pPr marL="0" marR="0" indent="0" algn="l" fontAlgn="base" latinLnBrk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ko-KR" sz="1200" b="1" kern="0" spc="0" dirty="0">
                <a:solidFill>
                  <a:schemeClr val="tx2">
                    <a:lumMod val="75000"/>
                    <a:lumOff val="25000"/>
                  </a:schemeClr>
                </a:solidFill>
                <a:effectLst/>
                <a:latin typeface="+mn-ea"/>
              </a:rPr>
              <a:t>· </a:t>
            </a:r>
            <a:r>
              <a:rPr lang="ko-KR" altLang="en-US" sz="1200" b="1" kern="0" spc="0" dirty="0">
                <a:solidFill>
                  <a:schemeClr val="tx2">
                    <a:lumMod val="75000"/>
                    <a:lumOff val="25000"/>
                  </a:schemeClr>
                </a:solidFill>
                <a:effectLst/>
                <a:latin typeface="+mn-ea"/>
              </a:rPr>
              <a:t>전시물품 및 전시물품을 보조하기 위하여 자재를 반입하였던 전시참가자</a:t>
            </a:r>
          </a:p>
          <a:p>
            <a:pPr marL="0" marR="0" indent="0" algn="l" fontAlgn="base" latinLnBrk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ko-KR" sz="1200" b="1" kern="0" spc="0" dirty="0">
                <a:solidFill>
                  <a:schemeClr val="tx2">
                    <a:lumMod val="75000"/>
                    <a:lumOff val="25000"/>
                  </a:schemeClr>
                </a:solidFill>
                <a:effectLst/>
                <a:latin typeface="+mn-ea"/>
              </a:rPr>
              <a:t>· </a:t>
            </a:r>
            <a:r>
              <a:rPr lang="ko-KR" altLang="en-US" sz="1200" b="1" kern="0" spc="0" dirty="0">
                <a:solidFill>
                  <a:schemeClr val="tx2">
                    <a:lumMod val="75000"/>
                    <a:lumOff val="25000"/>
                  </a:schemeClr>
                </a:solidFill>
                <a:effectLst/>
                <a:latin typeface="+mn-ea"/>
              </a:rPr>
              <a:t>기본부스 내부에 자체적으로 장치하기 위하여 자재를 반입하였던 전시참가자</a:t>
            </a:r>
          </a:p>
          <a:p>
            <a:pPr marL="0" marR="0" indent="0" algn="l" fontAlgn="base" latinLnBrk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ko-KR" sz="1200" b="1" kern="0" spc="0" dirty="0">
                <a:solidFill>
                  <a:schemeClr val="tx2">
                    <a:lumMod val="75000"/>
                    <a:lumOff val="25000"/>
                  </a:schemeClr>
                </a:solidFill>
                <a:effectLst/>
                <a:latin typeface="+mn-ea"/>
              </a:rPr>
              <a:t>· </a:t>
            </a:r>
            <a:r>
              <a:rPr lang="ko-KR" altLang="en-US" sz="1200" b="1" kern="0" spc="0" dirty="0">
                <a:solidFill>
                  <a:schemeClr val="tx2">
                    <a:lumMod val="75000"/>
                    <a:lumOff val="25000"/>
                  </a:schemeClr>
                </a:solidFill>
                <a:effectLst/>
                <a:latin typeface="+mn-ea"/>
              </a:rPr>
              <a:t>전시품 보호용 포장재</a:t>
            </a:r>
            <a:r>
              <a:rPr lang="en-US" altLang="ko-KR" sz="1200" b="1" kern="0" spc="0" dirty="0">
                <a:solidFill>
                  <a:schemeClr val="tx2">
                    <a:lumMod val="75000"/>
                    <a:lumOff val="25000"/>
                  </a:schemeClr>
                </a:solidFill>
                <a:effectLst/>
                <a:latin typeface="+mn-ea"/>
              </a:rPr>
              <a:t>(</a:t>
            </a:r>
            <a:r>
              <a:rPr lang="ko-KR" altLang="en-US" sz="1200" b="1" kern="0" spc="0" dirty="0">
                <a:solidFill>
                  <a:schemeClr val="tx2">
                    <a:lumMod val="75000"/>
                    <a:lumOff val="25000"/>
                  </a:schemeClr>
                </a:solidFill>
                <a:effectLst/>
                <a:latin typeface="+mn-ea"/>
              </a:rPr>
              <a:t>종이</a:t>
            </a:r>
            <a:r>
              <a:rPr lang="en-US" altLang="ko-KR" sz="1200" b="1" kern="0" spc="0" dirty="0">
                <a:solidFill>
                  <a:schemeClr val="tx2">
                    <a:lumMod val="75000"/>
                    <a:lumOff val="25000"/>
                  </a:schemeClr>
                </a:solidFill>
                <a:effectLst/>
                <a:latin typeface="+mn-ea"/>
              </a:rPr>
              <a:t>, </a:t>
            </a:r>
            <a:r>
              <a:rPr lang="ko-KR" altLang="en-US" sz="1200" b="1" kern="0" spc="0" dirty="0">
                <a:solidFill>
                  <a:schemeClr val="tx2">
                    <a:lumMod val="75000"/>
                    <a:lumOff val="25000"/>
                  </a:schemeClr>
                </a:solidFill>
                <a:effectLst/>
                <a:latin typeface="+mn-ea"/>
              </a:rPr>
              <a:t>비닐</a:t>
            </a:r>
            <a:r>
              <a:rPr lang="en-US" altLang="ko-KR" sz="1200" b="1" kern="0" spc="0" dirty="0">
                <a:solidFill>
                  <a:schemeClr val="tx2">
                    <a:lumMod val="75000"/>
                    <a:lumOff val="25000"/>
                  </a:schemeClr>
                </a:solidFill>
                <a:effectLst/>
                <a:latin typeface="+mn-ea"/>
              </a:rPr>
              <a:t>, </a:t>
            </a:r>
            <a:r>
              <a:rPr lang="ko-KR" altLang="en-US" sz="1200" b="1" kern="0" spc="0" dirty="0" err="1">
                <a:solidFill>
                  <a:schemeClr val="tx2">
                    <a:lumMod val="75000"/>
                    <a:lumOff val="25000"/>
                  </a:schemeClr>
                </a:solidFill>
                <a:effectLst/>
                <a:latin typeface="+mn-ea"/>
              </a:rPr>
              <a:t>에어팩</a:t>
            </a:r>
            <a:r>
              <a:rPr lang="en-US" altLang="ko-KR" sz="1200" b="1" kern="0" spc="0" dirty="0">
                <a:solidFill>
                  <a:schemeClr val="tx2">
                    <a:lumMod val="75000"/>
                    <a:lumOff val="25000"/>
                  </a:schemeClr>
                </a:solidFill>
                <a:effectLst/>
                <a:latin typeface="+mn-ea"/>
              </a:rPr>
              <a:t>, </a:t>
            </a:r>
            <a:r>
              <a:rPr lang="ko-KR" altLang="en-US" sz="1200" b="1" kern="0" spc="0" dirty="0">
                <a:solidFill>
                  <a:schemeClr val="tx2">
                    <a:lumMod val="75000"/>
                    <a:lumOff val="25000"/>
                  </a:schemeClr>
                </a:solidFill>
                <a:effectLst/>
                <a:latin typeface="+mn-ea"/>
              </a:rPr>
              <a:t>목재</a:t>
            </a:r>
            <a:r>
              <a:rPr lang="en-US" altLang="ko-KR" sz="1200" b="1" kern="0" spc="0" dirty="0">
                <a:solidFill>
                  <a:schemeClr val="tx2">
                    <a:lumMod val="75000"/>
                    <a:lumOff val="25000"/>
                  </a:schemeClr>
                </a:solidFill>
                <a:effectLst/>
                <a:latin typeface="+mn-ea"/>
              </a:rPr>
              <a:t>)</a:t>
            </a:r>
            <a:r>
              <a:rPr lang="ko-KR" altLang="en-US" sz="1200" b="1" kern="0" spc="0" dirty="0">
                <a:solidFill>
                  <a:schemeClr val="tx2">
                    <a:lumMod val="75000"/>
                    <a:lumOff val="25000"/>
                  </a:schemeClr>
                </a:solidFill>
                <a:effectLst/>
                <a:latin typeface="+mn-ea"/>
              </a:rPr>
              <a:t>를 반입한 전시참가자</a:t>
            </a:r>
          </a:p>
          <a:p>
            <a:pPr>
              <a:lnSpc>
                <a:spcPct val="130000"/>
              </a:lnSpc>
            </a:pPr>
            <a:endParaRPr lang="ko-KR" altLang="en-US" sz="1200" dirty="0">
              <a:solidFill>
                <a:schemeClr val="tx2">
                  <a:lumMod val="75000"/>
                  <a:lumOff val="25000"/>
                </a:schemeClr>
              </a:solidFill>
              <a:latin typeface="a와이드2" panose="02020600000000000000" pitchFamily="18" charset="-127"/>
              <a:ea typeface="a와이드2" panose="02020600000000000000" pitchFamily="18" charset="-127"/>
            </a:endParaRPr>
          </a:p>
        </p:txBody>
      </p:sp>
      <p:pic>
        <p:nvPicPr>
          <p:cNvPr id="19" name="그림 18">
            <a:extLst>
              <a:ext uri="{FF2B5EF4-FFF2-40B4-BE49-F238E27FC236}">
                <a16:creationId xmlns:a16="http://schemas.microsoft.com/office/drawing/2014/main" id="{7233A948-972A-BCE5-E673-5F20689855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9744" y="6584380"/>
            <a:ext cx="3524730" cy="3171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40244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7">
            <a:extLst>
              <a:ext uri="{FF2B5EF4-FFF2-40B4-BE49-F238E27FC236}">
                <a16:creationId xmlns:a16="http://schemas.microsoft.com/office/drawing/2014/main" id="{06304C0A-5F55-CF1C-0AF6-0D903D9FF59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1822" b="6730"/>
          <a:stretch/>
        </p:blipFill>
        <p:spPr>
          <a:xfrm>
            <a:off x="684499" y="7380522"/>
            <a:ext cx="5532282" cy="1933354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4" name="직사각형 3">
            <a:extLst>
              <a:ext uri="{FF2B5EF4-FFF2-40B4-BE49-F238E27FC236}">
                <a16:creationId xmlns:a16="http://schemas.microsoft.com/office/drawing/2014/main" id="{560E0AAF-1EA9-2519-6E54-6C920684B4D1}"/>
              </a:ext>
            </a:extLst>
          </p:cNvPr>
          <p:cNvSpPr/>
          <p:nvPr/>
        </p:nvSpPr>
        <p:spPr>
          <a:xfrm>
            <a:off x="641217" y="886994"/>
            <a:ext cx="5575565" cy="338469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4374BE2-C827-C399-DA3E-F9F84B3D7027}"/>
              </a:ext>
            </a:extLst>
          </p:cNvPr>
          <p:cNvSpPr txBox="1"/>
          <p:nvPr/>
        </p:nvSpPr>
        <p:spPr>
          <a:xfrm>
            <a:off x="641216" y="917728"/>
            <a:ext cx="10390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>
                <a:solidFill>
                  <a:schemeClr val="bg1"/>
                </a:solidFill>
                <a:latin typeface="+mn-ea"/>
              </a:rPr>
              <a:t>1. </a:t>
            </a:r>
            <a:r>
              <a:rPr lang="ko-KR" altLang="en-US" sz="1200" b="1" dirty="0">
                <a:solidFill>
                  <a:schemeClr val="bg1"/>
                </a:solidFill>
                <a:latin typeface="+mn-ea"/>
              </a:rPr>
              <a:t>주차 안내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F15A5BE-B084-94F2-685C-1D2C549A1CF0}"/>
              </a:ext>
            </a:extLst>
          </p:cNvPr>
          <p:cNvSpPr txBox="1"/>
          <p:nvPr/>
        </p:nvSpPr>
        <p:spPr>
          <a:xfrm>
            <a:off x="246743" y="188685"/>
            <a:ext cx="15905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b="1" dirty="0">
                <a:solidFill>
                  <a:schemeClr val="bg1"/>
                </a:solidFill>
                <a:latin typeface="+mj-ea"/>
                <a:ea typeface="+mj-ea"/>
              </a:rPr>
              <a:t>5. </a:t>
            </a:r>
            <a:r>
              <a:rPr lang="ko-KR" altLang="en-US" sz="1600" b="1" dirty="0">
                <a:solidFill>
                  <a:schemeClr val="bg1"/>
                </a:solidFill>
                <a:latin typeface="+mj-ea"/>
                <a:ea typeface="+mj-ea"/>
              </a:rPr>
              <a:t>주차 및 교통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B297F5-99FF-6C58-457E-F06C9E456255}"/>
              </a:ext>
            </a:extLst>
          </p:cNvPr>
          <p:cNvSpPr txBox="1"/>
          <p:nvPr/>
        </p:nvSpPr>
        <p:spPr>
          <a:xfrm>
            <a:off x="641215" y="1243497"/>
            <a:ext cx="5440913" cy="14416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 latinLnBrk="1">
              <a:lnSpc>
                <a:spcPct val="150000"/>
              </a:lnSpc>
            </a:pPr>
            <a:r>
              <a:rPr lang="ko-KR" altLang="en-US" sz="1200" b="1" kern="0" dirty="0">
                <a:solidFill>
                  <a:schemeClr val="tx2"/>
                </a:solidFill>
                <a:latin typeface="+mj-ea"/>
                <a:ea typeface="+mj-ea"/>
              </a:rPr>
              <a:t>① 출품업체 주차 </a:t>
            </a:r>
            <a:r>
              <a:rPr lang="en-US" altLang="ko-KR" sz="1200" b="1" kern="0" dirty="0">
                <a:solidFill>
                  <a:schemeClr val="tx2"/>
                </a:solidFill>
                <a:latin typeface="+mj-ea"/>
                <a:ea typeface="+mj-ea"/>
              </a:rPr>
              <a:t>(</a:t>
            </a:r>
            <a:r>
              <a:rPr lang="ko-KR" altLang="en-US" sz="1200" b="1" kern="0" dirty="0">
                <a:solidFill>
                  <a:schemeClr val="tx2"/>
                </a:solidFill>
                <a:latin typeface="+mj-ea"/>
                <a:ea typeface="+mj-ea"/>
              </a:rPr>
              <a:t>승용차</a:t>
            </a:r>
            <a:r>
              <a:rPr lang="en-US" altLang="ko-KR" sz="1200" b="1" kern="0" dirty="0">
                <a:solidFill>
                  <a:schemeClr val="tx2"/>
                </a:solidFill>
                <a:latin typeface="+mj-ea"/>
                <a:ea typeface="+mj-ea"/>
              </a:rPr>
              <a:t>) </a:t>
            </a:r>
            <a:endParaRPr lang="ko-KR" altLang="en-US" sz="1200" b="1" kern="0" dirty="0">
              <a:solidFill>
                <a:schemeClr val="tx2"/>
              </a:solidFill>
              <a:latin typeface="+mj-ea"/>
              <a:ea typeface="+mj-ea"/>
            </a:endParaRPr>
          </a:p>
          <a:p>
            <a:pPr fontAlgn="base" latinLnBrk="1">
              <a:lnSpc>
                <a:spcPct val="150000"/>
              </a:lnSpc>
            </a:pPr>
            <a:r>
              <a:rPr lang="ko-KR" altLang="en-US" sz="1200" b="1" kern="0" dirty="0">
                <a:solidFill>
                  <a:schemeClr val="tx2"/>
                </a:solidFill>
                <a:latin typeface="+mj-ea"/>
                <a:ea typeface="+mj-ea"/>
              </a:rPr>
              <a:t>출품업체 주차는 송도 </a:t>
            </a:r>
            <a:r>
              <a:rPr lang="ko-KR" altLang="en-US" sz="1200" b="1" kern="0" dirty="0" err="1">
                <a:solidFill>
                  <a:schemeClr val="tx2"/>
                </a:solidFill>
                <a:latin typeface="+mj-ea"/>
                <a:ea typeface="+mj-ea"/>
              </a:rPr>
              <a:t>컨벤시아</a:t>
            </a:r>
            <a:r>
              <a:rPr lang="ko-KR" altLang="en-US" sz="1200" b="1" kern="0" dirty="0">
                <a:solidFill>
                  <a:schemeClr val="tx2"/>
                </a:solidFill>
                <a:latin typeface="+mj-ea"/>
                <a:ea typeface="+mj-ea"/>
              </a:rPr>
              <a:t> 지정 주차장에 주차하시면 됩니다</a:t>
            </a:r>
            <a:r>
              <a:rPr lang="en-US" altLang="ko-KR" sz="1200" b="1" kern="0" dirty="0">
                <a:solidFill>
                  <a:schemeClr val="tx2"/>
                </a:solidFill>
                <a:latin typeface="+mj-ea"/>
                <a:ea typeface="+mj-ea"/>
              </a:rPr>
              <a:t>. </a:t>
            </a:r>
            <a:endParaRPr lang="ko-KR" altLang="en-US" sz="1200" b="1" kern="0" dirty="0">
              <a:solidFill>
                <a:schemeClr val="tx2"/>
              </a:solidFill>
              <a:latin typeface="+mj-ea"/>
              <a:ea typeface="+mj-ea"/>
            </a:endParaRPr>
          </a:p>
          <a:p>
            <a:pPr fontAlgn="base" latinLnBrk="1">
              <a:lnSpc>
                <a:spcPct val="150000"/>
              </a:lnSpc>
            </a:pPr>
            <a:r>
              <a:rPr lang="ko-KR" altLang="en-US" sz="1200" b="1" kern="0" dirty="0">
                <a:solidFill>
                  <a:schemeClr val="tx2"/>
                </a:solidFill>
                <a:latin typeface="+mj-ea"/>
                <a:ea typeface="+mj-ea"/>
              </a:rPr>
              <a:t>다만</a:t>
            </a:r>
            <a:r>
              <a:rPr lang="en-US" altLang="ko-KR" sz="1200" b="1" kern="0" dirty="0">
                <a:solidFill>
                  <a:schemeClr val="tx2"/>
                </a:solidFill>
                <a:latin typeface="+mj-ea"/>
                <a:ea typeface="+mj-ea"/>
              </a:rPr>
              <a:t>, </a:t>
            </a:r>
            <a:r>
              <a:rPr lang="ko-KR" altLang="en-US" sz="1200" b="1" kern="0" dirty="0">
                <a:solidFill>
                  <a:schemeClr val="tx2"/>
                </a:solidFill>
                <a:latin typeface="+mj-ea"/>
                <a:ea typeface="+mj-ea"/>
              </a:rPr>
              <a:t>차량파손 및 차량내 귀중품 분실에 대한 것은 차량소유자 또는 </a:t>
            </a:r>
            <a:r>
              <a:rPr lang="ko-KR" altLang="en-US" sz="1200" b="1" kern="0" dirty="0" err="1">
                <a:solidFill>
                  <a:schemeClr val="tx2"/>
                </a:solidFill>
                <a:latin typeface="+mj-ea"/>
                <a:ea typeface="+mj-ea"/>
              </a:rPr>
              <a:t>운행자</a:t>
            </a:r>
            <a:r>
              <a:rPr lang="ko-KR" altLang="en-US" sz="1200" b="1" kern="0" dirty="0">
                <a:solidFill>
                  <a:schemeClr val="tx2"/>
                </a:solidFill>
                <a:latin typeface="+mj-ea"/>
                <a:ea typeface="+mj-ea"/>
              </a:rPr>
              <a:t> </a:t>
            </a:r>
            <a:br>
              <a:rPr lang="ko-KR" altLang="en-US" sz="1200" b="1" kern="0" dirty="0">
                <a:solidFill>
                  <a:schemeClr val="tx2"/>
                </a:solidFill>
                <a:latin typeface="+mj-ea"/>
                <a:ea typeface="+mj-ea"/>
              </a:rPr>
            </a:br>
            <a:r>
              <a:rPr lang="ko-KR" altLang="en-US" sz="1200" b="1" kern="0" dirty="0">
                <a:solidFill>
                  <a:schemeClr val="tx2"/>
                </a:solidFill>
                <a:latin typeface="+mj-ea"/>
                <a:ea typeface="+mj-ea"/>
              </a:rPr>
              <a:t>본인의 책임입니다</a:t>
            </a:r>
            <a:r>
              <a:rPr lang="en-US" altLang="ko-KR" sz="1200" b="1" kern="0" dirty="0">
                <a:solidFill>
                  <a:schemeClr val="tx2"/>
                </a:solidFill>
                <a:latin typeface="+mj-ea"/>
                <a:ea typeface="+mj-ea"/>
              </a:rPr>
              <a:t>. </a:t>
            </a:r>
            <a:endParaRPr lang="ko-KR" altLang="en-US" sz="1200" b="1" kern="0" dirty="0">
              <a:solidFill>
                <a:schemeClr val="tx2"/>
              </a:solidFill>
              <a:latin typeface="+mj-ea"/>
              <a:ea typeface="+mj-ea"/>
            </a:endParaRPr>
          </a:p>
          <a:p>
            <a:pPr fontAlgn="base" latinLnBrk="1">
              <a:lnSpc>
                <a:spcPct val="150000"/>
              </a:lnSpc>
            </a:pPr>
            <a:r>
              <a:rPr lang="ko-KR" altLang="en-US" sz="1200" b="1" kern="0" dirty="0">
                <a:solidFill>
                  <a:schemeClr val="tx2"/>
                </a:solidFill>
                <a:latin typeface="+mj-ea"/>
                <a:ea typeface="+mj-ea"/>
              </a:rPr>
              <a:t>② 주차장 위치 </a:t>
            </a:r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id="{651FF48F-D1C3-86A4-6C39-2A506BCB2C4E}"/>
              </a:ext>
            </a:extLst>
          </p:cNvPr>
          <p:cNvSpPr/>
          <p:nvPr/>
        </p:nvSpPr>
        <p:spPr>
          <a:xfrm>
            <a:off x="641216" y="4505834"/>
            <a:ext cx="5575565" cy="338469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9DE8794-9BE2-1CD3-EA99-07175E2736BD}"/>
              </a:ext>
            </a:extLst>
          </p:cNvPr>
          <p:cNvSpPr txBox="1"/>
          <p:nvPr/>
        </p:nvSpPr>
        <p:spPr>
          <a:xfrm>
            <a:off x="641215" y="4536568"/>
            <a:ext cx="13468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>
                <a:solidFill>
                  <a:schemeClr val="bg1"/>
                </a:solidFill>
                <a:latin typeface="+mn-ea"/>
              </a:rPr>
              <a:t>2. </a:t>
            </a:r>
            <a:r>
              <a:rPr lang="ko-KR" altLang="en-US" sz="1200" b="1" dirty="0">
                <a:solidFill>
                  <a:schemeClr val="bg1"/>
                </a:solidFill>
                <a:latin typeface="+mn-ea"/>
              </a:rPr>
              <a:t>주차요금 안내</a:t>
            </a:r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2D4F5014-D911-DFC3-8E26-7268D88D2DED}"/>
              </a:ext>
            </a:extLst>
          </p:cNvPr>
          <p:cNvSpPr/>
          <p:nvPr/>
        </p:nvSpPr>
        <p:spPr>
          <a:xfrm>
            <a:off x="641217" y="6893137"/>
            <a:ext cx="5575565" cy="338469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C10A010-51B5-623E-CCF4-5F7C3EA8C02F}"/>
              </a:ext>
            </a:extLst>
          </p:cNvPr>
          <p:cNvSpPr txBox="1"/>
          <p:nvPr/>
        </p:nvSpPr>
        <p:spPr>
          <a:xfrm>
            <a:off x="602904" y="6916157"/>
            <a:ext cx="9861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>
                <a:solidFill>
                  <a:schemeClr val="bg1"/>
                </a:solidFill>
                <a:latin typeface="+mn-ea"/>
              </a:rPr>
              <a:t>3. </a:t>
            </a:r>
            <a:r>
              <a:rPr lang="ko-KR" altLang="en-US" sz="1200" b="1" dirty="0">
                <a:solidFill>
                  <a:schemeClr val="bg1"/>
                </a:solidFill>
                <a:latin typeface="+mn-ea"/>
              </a:rPr>
              <a:t>교통안내</a:t>
            </a:r>
          </a:p>
          <a:p>
            <a:endParaRPr lang="ko-KR" altLang="en-US" sz="1200" dirty="0">
              <a:solidFill>
                <a:schemeClr val="bg1"/>
              </a:solidFill>
              <a:latin typeface="a와이드2" panose="02020600000000000000" pitchFamily="18" charset="-127"/>
              <a:ea typeface="a와이드2" panose="02020600000000000000" pitchFamily="18" charset="-127"/>
            </a:endParaRPr>
          </a:p>
        </p:txBody>
      </p:sp>
      <p:sp>
        <p:nvSpPr>
          <p:cNvPr id="2" name="직사각형 1">
            <a:extLst>
              <a:ext uri="{FF2B5EF4-FFF2-40B4-BE49-F238E27FC236}">
                <a16:creationId xmlns:a16="http://schemas.microsoft.com/office/drawing/2014/main" id="{51F85052-382E-1BF6-9A5D-590C512E6532}"/>
              </a:ext>
            </a:extLst>
          </p:cNvPr>
          <p:cNvSpPr/>
          <p:nvPr/>
        </p:nvSpPr>
        <p:spPr>
          <a:xfrm>
            <a:off x="670070" y="2783551"/>
            <a:ext cx="5517857" cy="1597256"/>
          </a:xfrm>
          <a:prstGeom prst="rect">
            <a:avLst/>
          </a:prstGeom>
          <a:noFill/>
          <a:ln>
            <a:solidFill>
              <a:schemeClr val="tx2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15" name="그룹 14">
            <a:extLst>
              <a:ext uri="{FF2B5EF4-FFF2-40B4-BE49-F238E27FC236}">
                <a16:creationId xmlns:a16="http://schemas.microsoft.com/office/drawing/2014/main" id="{CE5C8321-B77B-BFD6-844A-43A8CD819834}"/>
              </a:ext>
            </a:extLst>
          </p:cNvPr>
          <p:cNvGrpSpPr/>
          <p:nvPr/>
        </p:nvGrpSpPr>
        <p:grpSpPr>
          <a:xfrm>
            <a:off x="910167" y="2858885"/>
            <a:ext cx="5029200" cy="1426776"/>
            <a:chOff x="759421" y="2858885"/>
            <a:chExt cx="4739352" cy="1426776"/>
          </a:xfrm>
        </p:grpSpPr>
        <p:pic>
          <p:nvPicPr>
            <p:cNvPr id="3" name="Picture 1">
              <a:extLst>
                <a:ext uri="{FF2B5EF4-FFF2-40B4-BE49-F238E27FC236}">
                  <a16:creationId xmlns:a16="http://schemas.microsoft.com/office/drawing/2014/main" id="{7095E038-7180-2B02-5886-A72EB4CCEE7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t="8713" r="5644" b="8570"/>
            <a:stretch>
              <a:fillRect/>
            </a:stretch>
          </p:blipFill>
          <p:spPr>
            <a:xfrm>
              <a:off x="759421" y="2883909"/>
              <a:ext cx="2398475" cy="1401752"/>
            </a:xfrm>
            <a:prstGeom prst="rect">
              <a:avLst/>
            </a:prstGeom>
            <a:noFill/>
            <a:ln>
              <a:noFill/>
            </a:ln>
            <a:effectLst/>
          </p:spPr>
        </p:pic>
        <p:pic>
          <p:nvPicPr>
            <p:cNvPr id="14" name="Picture 3">
              <a:extLst>
                <a:ext uri="{FF2B5EF4-FFF2-40B4-BE49-F238E27FC236}">
                  <a16:creationId xmlns:a16="http://schemas.microsoft.com/office/drawing/2014/main" id="{25D2E711-1B9F-8ECA-F7DA-AF492ABF9E3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10200" t="8370" r="5471" b="4430"/>
            <a:stretch>
              <a:fillRect/>
            </a:stretch>
          </p:blipFill>
          <p:spPr>
            <a:xfrm>
              <a:off x="3428998" y="2858885"/>
              <a:ext cx="2069775" cy="1426776"/>
            </a:xfrm>
            <a:prstGeom prst="rect">
              <a:avLst/>
            </a:prstGeom>
            <a:noFill/>
            <a:ln>
              <a:noFill/>
            </a:ln>
            <a:effectLst/>
          </p:spPr>
        </p:pic>
      </p:grpSp>
      <p:sp>
        <p:nvSpPr>
          <p:cNvPr id="16" name="직사각형 15">
            <a:extLst>
              <a:ext uri="{FF2B5EF4-FFF2-40B4-BE49-F238E27FC236}">
                <a16:creationId xmlns:a16="http://schemas.microsoft.com/office/drawing/2014/main" id="{66A87AC7-2CF1-956D-3F31-F4AD6525EB92}"/>
              </a:ext>
            </a:extLst>
          </p:cNvPr>
          <p:cNvSpPr/>
          <p:nvPr/>
        </p:nvSpPr>
        <p:spPr>
          <a:xfrm>
            <a:off x="698924" y="5070092"/>
            <a:ext cx="5517857" cy="1597256"/>
          </a:xfrm>
          <a:prstGeom prst="rect">
            <a:avLst/>
          </a:prstGeom>
          <a:noFill/>
          <a:ln>
            <a:solidFill>
              <a:schemeClr val="tx2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0" name="Picture 5">
            <a:extLst>
              <a:ext uri="{FF2B5EF4-FFF2-40B4-BE49-F238E27FC236}">
                <a16:creationId xmlns:a16="http://schemas.microsoft.com/office/drawing/2014/main" id="{A54C0A1D-A0CF-2E0A-7881-1391F7814A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2659" y="5123801"/>
            <a:ext cx="3932682" cy="1489837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21" name="직사각형 20">
            <a:extLst>
              <a:ext uri="{FF2B5EF4-FFF2-40B4-BE49-F238E27FC236}">
                <a16:creationId xmlns:a16="http://schemas.microsoft.com/office/drawing/2014/main" id="{73D5DCBA-E393-21E3-A611-0AB8D01CA536}"/>
              </a:ext>
            </a:extLst>
          </p:cNvPr>
          <p:cNvSpPr/>
          <p:nvPr/>
        </p:nvSpPr>
        <p:spPr>
          <a:xfrm>
            <a:off x="698924" y="7382842"/>
            <a:ext cx="5517857" cy="1920618"/>
          </a:xfrm>
          <a:prstGeom prst="rect">
            <a:avLst/>
          </a:prstGeom>
          <a:noFill/>
          <a:ln>
            <a:solidFill>
              <a:schemeClr val="tx2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44E3B24-8CDD-1D62-FC52-FAF918DF59B9}"/>
              </a:ext>
            </a:extLst>
          </p:cNvPr>
          <p:cNvSpPr txBox="1"/>
          <p:nvPr/>
        </p:nvSpPr>
        <p:spPr>
          <a:xfrm>
            <a:off x="698924" y="9280440"/>
            <a:ext cx="494558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base" latinLnBrk="1">
              <a:lnSpc>
                <a:spcPct val="150000"/>
              </a:lnSpc>
            </a:pPr>
            <a:r>
              <a:rPr lang="en-US" altLang="ko-KR" sz="1200" b="1" kern="0" dirty="0">
                <a:solidFill>
                  <a:schemeClr val="tx2"/>
                </a:solidFill>
                <a:latin typeface="+mj-ea"/>
                <a:ea typeface="+mj-ea"/>
              </a:rPr>
              <a:t>※ </a:t>
            </a:r>
            <a:r>
              <a:rPr lang="ko-KR" altLang="en-US" sz="1200" b="1" kern="0" dirty="0">
                <a:solidFill>
                  <a:schemeClr val="tx2"/>
                </a:solidFill>
                <a:latin typeface="+mj-ea"/>
                <a:ea typeface="+mj-ea"/>
              </a:rPr>
              <a:t>주소 </a:t>
            </a:r>
            <a:r>
              <a:rPr lang="en-US" altLang="ko-KR" sz="1200" b="1" kern="0" dirty="0">
                <a:solidFill>
                  <a:schemeClr val="tx2"/>
                </a:solidFill>
                <a:latin typeface="+mj-ea"/>
                <a:ea typeface="+mj-ea"/>
              </a:rPr>
              <a:t>: </a:t>
            </a:r>
            <a:r>
              <a:rPr lang="ko-KR" altLang="en-US" sz="1200" b="1" kern="0" dirty="0">
                <a:solidFill>
                  <a:schemeClr val="tx2"/>
                </a:solidFill>
                <a:latin typeface="+mj-ea"/>
                <a:ea typeface="+mj-ea"/>
              </a:rPr>
              <a:t>인천광역시 연수구 센트럴로 </a:t>
            </a:r>
            <a:r>
              <a:rPr lang="en-US" altLang="ko-KR" sz="1200" b="1" kern="0" dirty="0">
                <a:solidFill>
                  <a:schemeClr val="tx2"/>
                </a:solidFill>
                <a:latin typeface="+mj-ea"/>
                <a:ea typeface="+mj-ea"/>
              </a:rPr>
              <a:t>123(</a:t>
            </a:r>
            <a:r>
              <a:rPr lang="ko-KR" altLang="en-US" sz="1200" b="1" kern="0" dirty="0">
                <a:solidFill>
                  <a:schemeClr val="tx2"/>
                </a:solidFill>
                <a:latin typeface="+mj-ea"/>
                <a:ea typeface="+mj-ea"/>
              </a:rPr>
              <a:t>송도동 </a:t>
            </a:r>
            <a:r>
              <a:rPr lang="en-US" altLang="ko-KR" sz="1200" b="1" kern="0" dirty="0">
                <a:solidFill>
                  <a:schemeClr val="tx2"/>
                </a:solidFill>
                <a:latin typeface="+mj-ea"/>
                <a:ea typeface="+mj-ea"/>
              </a:rPr>
              <a:t>6-1) </a:t>
            </a:r>
            <a:r>
              <a:rPr lang="ko-KR" altLang="en-US" sz="1200" b="1" kern="0" dirty="0" err="1">
                <a:solidFill>
                  <a:schemeClr val="tx2"/>
                </a:solidFill>
                <a:latin typeface="+mj-ea"/>
                <a:ea typeface="+mj-ea"/>
              </a:rPr>
              <a:t>송도컨벤시아</a:t>
            </a:r>
            <a:endParaRPr lang="ko-KR" altLang="en-US" sz="1200" b="1" kern="0" dirty="0">
              <a:solidFill>
                <a:schemeClr val="tx2"/>
              </a:solidFill>
              <a:latin typeface="+mj-ea"/>
              <a:ea typeface="+mj-ea"/>
            </a:endParaRPr>
          </a:p>
          <a:p>
            <a:endParaRPr lang="ko-KR" altLang="en-US" sz="1200" dirty="0">
              <a:solidFill>
                <a:schemeClr val="tx2"/>
              </a:solidFill>
              <a:latin typeface="a와이드2" panose="02020600000000000000" pitchFamily="18" charset="-127"/>
              <a:ea typeface="a와이드2" panose="02020600000000000000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8962524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 테마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테마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테마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792</TotalTime>
  <Words>6384</Words>
  <Application>Microsoft Office PowerPoint</Application>
  <PresentationFormat>A4 용지(210x297mm)</PresentationFormat>
  <Paragraphs>1339</Paragraphs>
  <Slides>35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6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35</vt:i4>
      </vt:variant>
    </vt:vector>
  </HeadingPairs>
  <TitlesOfParts>
    <vt:vector size="42" baseType="lpstr">
      <vt:lpstr>a와이드2</vt:lpstr>
      <vt:lpstr>맑은 고딕</vt:lpstr>
      <vt:lpstr>한컴바탕</vt:lpstr>
      <vt:lpstr>Aptos</vt:lpstr>
      <vt:lpstr>Aptos Display</vt:lpstr>
      <vt:lpstr>Arial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yoojeong CHOI</dc:creator>
  <cp:lastModifiedBy>유정 이</cp:lastModifiedBy>
  <cp:revision>48</cp:revision>
  <dcterms:created xsi:type="dcterms:W3CDTF">2024-03-05T06:09:27Z</dcterms:created>
  <dcterms:modified xsi:type="dcterms:W3CDTF">2024-04-16T13:22:34Z</dcterms:modified>
</cp:coreProperties>
</file>